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57"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AB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snapToGrid="0">
      <p:cViewPr varScale="1">
        <p:scale>
          <a:sx n="91" d="100"/>
          <a:sy n="91" d="100"/>
        </p:scale>
        <p:origin x="5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60000"/>
                    <a:lumOff val="40000"/>
                  </a:schemeClr>
                </a:solidFill>
              </a:defRPr>
            </a:lvl1pPr>
          </a:lstStyle>
          <a:p>
            <a:fld id="{DB78A697-9D75-4DE8-8C28-1296A6CF43C1}" type="datetimeFigureOut">
              <a:rPr lang="en-US" dirty="0"/>
              <a:t>9/12/2019</a:t>
            </a:fld>
            <a:endParaRPr lang="en-US" dirty="0"/>
          </a:p>
        </p:txBody>
      </p:sp>
      <p:sp>
        <p:nvSpPr>
          <p:cNvPr id="5" name="Footer Placeholder 4"/>
          <p:cNvSpPr>
            <a:spLocks noGrp="1"/>
          </p:cNvSpPr>
          <p:nvPr>
            <p:ph type="ftr" sz="quarter" idx="11"/>
          </p:nvPr>
        </p:nvSpPr>
        <p:spPr>
          <a:xfrm rot="21420000">
            <a:off x="9144" y="4882896"/>
            <a:ext cx="4050792" cy="1197864"/>
          </a:xfrm>
          <a:noFill/>
        </p:spPr>
        <p:txBody>
          <a:bodyPr wrap="square" rtlCol="0">
            <a:spAutoFit/>
          </a:bodyPr>
          <a:lstStyle>
            <a:lvl1pPr>
              <a:defRPr lang="en-US" sz="5400" dirty="0"/>
            </a:lvl1pPr>
          </a:lstStyle>
          <a:p>
            <a:pPr algn="r"/>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CF3075A-B3CA-4308-8288-4AA3FDE33D80}" type="datetimeFigureOut">
              <a:rPr lang="en-US" dirty="0"/>
              <a:t>9/12/2019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C674B8D-FEEF-4ACC-AE11-BD533592BCDC}" type="datetimeFigureOut">
              <a:rPr lang="en-US" dirty="0"/>
              <a:t>9/12/2019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0326006-7E0B-4944-9FC8-8FFECA54B11C}" type="datetimeFigureOut">
              <a:rPr lang="en-US" dirty="0"/>
              <a:t>9/12/2019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B5A3413-B80B-4905-8668-7292F4C8B0D5}" type="datetimeFigureOut">
              <a:rPr lang="en-US" dirty="0"/>
              <a:t>9/12/2019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74019662-C6A4-45F9-A235-129F0C1DEF43}" type="datetimeFigureOut">
              <a:rPr lang="en-US" dirty="0"/>
              <a:t>9/12/2019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909BB764-976A-4040-BDCA-252C91CEE939}" type="datetimeFigureOut">
              <a:rPr lang="en-US" dirty="0"/>
              <a:t>9/12/2019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4FC935-CE77-4008-BAD9-6108F00BE393}" type="datetimeFigureOut">
              <a:rPr lang="en-US" dirty="0"/>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4C562D5-4244-4B26-B385-E71032EABECD}" type="datetimeFigureOut">
              <a:rPr lang="en-US" dirty="0"/>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6DBD967-1B7E-40AA-AAF7-BA98E0E039F7}" type="datetimeFigureOut">
              <a:rPr lang="en-US" dirty="0"/>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9D1490F-3E6A-4544-9694-22B6007FE3C6}" type="datetimeFigureOut">
              <a:rPr lang="en-US" dirty="0"/>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AAF9620-38BC-4982-922B-C904A70C41DD}" type="datetimeFigureOut">
              <a:rPr lang="en-US" dirty="0"/>
              <a:t>9/12/2019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2956FC6-E80E-40CB-B83C-A6FFE3EF0BA6}" type="datetimeFigureOut">
              <a:rPr lang="en-US" dirty="0"/>
              <a:t>9/12/2019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CFF863F-52DC-41B2-9D00-5A4E5632AC32}" type="datetimeFigureOut">
              <a:rPr lang="en-US" dirty="0"/>
              <a:t>9/12/2019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B55614-3909-43DC-A067-7F9842F8B81D}" type="datetimeFigureOut">
              <a:rPr lang="en-US" dirty="0"/>
              <a:t>9/12/2019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2829323-6A73-409C-86A6-9EAF0F851121}" type="datetimeFigureOut">
              <a:rPr lang="en-US" dirty="0"/>
              <a:t>9/12/2019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E240176-F1D3-49EC-82F4-0915A3AC4184}" type="datetimeFigureOut">
              <a:rPr lang="en-US" dirty="0"/>
              <a:t>9/12/2019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60000"/>
                    <a:lumOff val="40000"/>
                  </a:schemeClr>
                </a:solidFill>
              </a:defRPr>
            </a:lvl1pPr>
          </a:lstStyle>
          <a:p>
            <a:fld id="{50172865-FBF0-458A-BAFF-4F75173770F5}" type="datetimeFigureOut">
              <a:rPr lang="en-US" dirty="0"/>
              <a:t>9/12/2019</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60000"/>
                    <a:lumOff val="4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60000"/>
                    <a:lumOff val="4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Authorization begin dates for Childcare</a:t>
            </a:r>
            <a:endParaRPr lang="en-US" dirty="0"/>
          </a:p>
        </p:txBody>
      </p:sp>
      <p:sp>
        <p:nvSpPr>
          <p:cNvPr id="3" name="Subtitle 2"/>
          <p:cNvSpPr>
            <a:spLocks noGrp="1"/>
          </p:cNvSpPr>
          <p:nvPr>
            <p:ph type="subTitle" idx="1"/>
          </p:nvPr>
        </p:nvSpPr>
        <p:spPr/>
        <p:txBody>
          <a:bodyPr/>
          <a:lstStyle/>
          <a:p>
            <a:pPr algn="ctr"/>
            <a:r>
              <a:rPr lang="en-US" dirty="0" smtClean="0"/>
              <a:t>Operations memo 19-30</a:t>
            </a:r>
            <a:endParaRPr lang="en-US" dirty="0"/>
          </a:p>
        </p:txBody>
      </p:sp>
    </p:spTree>
    <p:extLst>
      <p:ext uri="{BB962C8B-B14F-4D97-AF65-F5344CB8AC3E}">
        <p14:creationId xmlns:p14="http://schemas.microsoft.com/office/powerpoint/2010/main" val="39106682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Example #3</a:t>
            </a:r>
            <a:br>
              <a:rPr lang="en-US" dirty="0" smtClean="0"/>
            </a:br>
            <a:r>
              <a:rPr lang="en-US" dirty="0" smtClean="0"/>
              <a:t>Annual renewal</a:t>
            </a:r>
            <a:endParaRPr lang="en-US" dirty="0"/>
          </a:p>
        </p:txBody>
      </p:sp>
      <p:sp>
        <p:nvSpPr>
          <p:cNvPr id="3" name="Content Placeholder 2"/>
          <p:cNvSpPr>
            <a:spLocks noGrp="1"/>
          </p:cNvSpPr>
          <p:nvPr>
            <p:ph sz="quarter" idx="13"/>
          </p:nvPr>
        </p:nvSpPr>
        <p:spPr/>
        <p:txBody>
          <a:bodyPr>
            <a:normAutofit/>
          </a:bodyPr>
          <a:lstStyle/>
          <a:p>
            <a:pPr>
              <a:buFont typeface="Wingdings" panose="05000000000000000000" pitchFamily="2" charset="2"/>
              <a:buChar char="q"/>
            </a:pPr>
            <a:r>
              <a:rPr lang="en-US" sz="2400" dirty="0" smtClean="0"/>
              <a:t>Harley’s Renewal was due on May 31</a:t>
            </a:r>
            <a:r>
              <a:rPr lang="en-US" sz="2400" baseline="30000" dirty="0" smtClean="0"/>
              <a:t>st</a:t>
            </a:r>
            <a:r>
              <a:rPr lang="en-US" sz="2400" dirty="0" smtClean="0"/>
              <a:t>.  She did not complete the renewal timely, and the case closed on may 31</a:t>
            </a:r>
            <a:r>
              <a:rPr lang="en-US" sz="2400" baseline="30000" dirty="0" smtClean="0"/>
              <a:t>st</a:t>
            </a:r>
            <a:r>
              <a:rPr lang="en-US" sz="2400" dirty="0" smtClean="0"/>
              <a:t>. On </a:t>
            </a:r>
            <a:r>
              <a:rPr lang="en-US" sz="2400" dirty="0" err="1" smtClean="0"/>
              <a:t>june</a:t>
            </a:r>
            <a:r>
              <a:rPr lang="en-US" sz="2400" dirty="0" smtClean="0"/>
              <a:t> 28</a:t>
            </a:r>
            <a:r>
              <a:rPr lang="en-US" sz="2400" baseline="30000" dirty="0" smtClean="0"/>
              <a:t>th</a:t>
            </a:r>
            <a:r>
              <a:rPr lang="en-US" sz="2400" dirty="0" smtClean="0"/>
              <a:t>, Harley completes the renewal interview and signature. She also provides all required verification. Eligibility opens back up as of June 1</a:t>
            </a:r>
            <a:r>
              <a:rPr lang="en-US" sz="2400" baseline="30000" dirty="0" smtClean="0"/>
              <a:t>st</a:t>
            </a:r>
            <a:r>
              <a:rPr lang="en-US" sz="2400" dirty="0" smtClean="0"/>
              <a:t>, since she completed the late renewal within one calendar month of the case closing. She completes her authorization assessment on June 30</a:t>
            </a:r>
            <a:r>
              <a:rPr lang="en-US" sz="2400" baseline="30000" dirty="0" smtClean="0"/>
              <a:t>th</a:t>
            </a:r>
            <a:r>
              <a:rPr lang="en-US" sz="2400" dirty="0" smtClean="0"/>
              <a:t>. How far back can the authorization go?</a:t>
            </a:r>
            <a:endParaRPr lang="en-US" sz="2400" dirty="0"/>
          </a:p>
        </p:txBody>
      </p:sp>
    </p:spTree>
    <p:extLst>
      <p:ext uri="{BB962C8B-B14F-4D97-AF65-F5344CB8AC3E}">
        <p14:creationId xmlns:p14="http://schemas.microsoft.com/office/powerpoint/2010/main" val="2618381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Example #3 answer</a:t>
            </a:r>
            <a:endParaRPr lang="en-US" dirty="0"/>
          </a:p>
        </p:txBody>
      </p:sp>
      <p:sp>
        <p:nvSpPr>
          <p:cNvPr id="3" name="Content Placeholder 2"/>
          <p:cNvSpPr>
            <a:spLocks noGrp="1"/>
          </p:cNvSpPr>
          <p:nvPr>
            <p:ph sz="quarter" idx="13"/>
          </p:nvPr>
        </p:nvSpPr>
        <p:spPr/>
        <p:txBody>
          <a:bodyPr>
            <a:normAutofit/>
          </a:bodyPr>
          <a:lstStyle/>
          <a:p>
            <a:pPr>
              <a:buFont typeface="Wingdings" panose="05000000000000000000" pitchFamily="2" charset="2"/>
              <a:buChar char="v"/>
            </a:pPr>
            <a:r>
              <a:rPr lang="en-US" sz="2800" dirty="0"/>
              <a:t>The authorization can be backdated to </a:t>
            </a:r>
            <a:r>
              <a:rPr lang="en-US" sz="2800" dirty="0" err="1">
                <a:solidFill>
                  <a:srgbClr val="FF0000"/>
                </a:solidFill>
              </a:rPr>
              <a:t>june</a:t>
            </a:r>
            <a:r>
              <a:rPr lang="en-US" sz="2800" dirty="0">
                <a:solidFill>
                  <a:srgbClr val="FF0000"/>
                </a:solidFill>
              </a:rPr>
              <a:t> </a:t>
            </a:r>
            <a:r>
              <a:rPr lang="en-US" sz="2800" dirty="0" smtClean="0">
                <a:solidFill>
                  <a:srgbClr val="FF0000"/>
                </a:solidFill>
              </a:rPr>
              <a:t>1</a:t>
            </a:r>
            <a:r>
              <a:rPr lang="en-US" sz="2800" baseline="30000" dirty="0" smtClean="0">
                <a:solidFill>
                  <a:srgbClr val="FF0000"/>
                </a:solidFill>
              </a:rPr>
              <a:t>st</a:t>
            </a:r>
            <a:r>
              <a:rPr lang="en-US" sz="2800" dirty="0" smtClean="0"/>
              <a:t>. </a:t>
            </a:r>
            <a:r>
              <a:rPr lang="en-US" sz="2800" dirty="0"/>
              <a:t>Harley completed the authorization assessment within one calendar month of the start of her new 12 month certification period, and the child was attending the provider throughout the month of June.</a:t>
            </a:r>
          </a:p>
          <a:p>
            <a:pPr marL="0" indent="0">
              <a:buNone/>
            </a:pPr>
            <a:endParaRPr lang="en-US" sz="2800" dirty="0"/>
          </a:p>
        </p:txBody>
      </p:sp>
    </p:spTree>
    <p:extLst>
      <p:ext uri="{BB962C8B-B14F-4D97-AF65-F5344CB8AC3E}">
        <p14:creationId xmlns:p14="http://schemas.microsoft.com/office/powerpoint/2010/main" val="6829443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Ongoing eligibility</a:t>
            </a:r>
            <a:endParaRPr lang="en-US" dirty="0"/>
          </a:p>
        </p:txBody>
      </p:sp>
      <p:sp>
        <p:nvSpPr>
          <p:cNvPr id="3" name="Content Placeholder 2"/>
          <p:cNvSpPr>
            <a:spLocks noGrp="1"/>
          </p:cNvSpPr>
          <p:nvPr>
            <p:ph sz="quarter" idx="13"/>
          </p:nvPr>
        </p:nvSpPr>
        <p:spPr/>
        <p:txBody>
          <a:bodyPr>
            <a:normAutofit/>
          </a:bodyPr>
          <a:lstStyle/>
          <a:p>
            <a:r>
              <a:rPr lang="en-US" sz="2400" dirty="0" smtClean="0"/>
              <a:t>This begins in the calendar month following the completion of the RFA and in the calendar month following an annual renewal</a:t>
            </a:r>
          </a:p>
          <a:p>
            <a:pPr lvl="1">
              <a:buFont typeface="Wingdings" panose="05000000000000000000" pitchFamily="2" charset="2"/>
              <a:buChar char="Ø"/>
            </a:pPr>
            <a:r>
              <a:rPr lang="en-US" sz="2400" dirty="0" smtClean="0">
                <a:solidFill>
                  <a:srgbClr val="FF0000"/>
                </a:solidFill>
              </a:rPr>
              <a:t>New policy: </a:t>
            </a:r>
            <a:r>
              <a:rPr lang="en-US" sz="2400" dirty="0" smtClean="0">
                <a:solidFill>
                  <a:schemeClr val="accent2"/>
                </a:solidFill>
              </a:rPr>
              <a:t> If an authorization has an end date during ongoing eligibility, a new authorization may be backdated to the day after the last day of the previous authorization if the request for the new authorization is made within 30 calendar days of the previous authorization ending</a:t>
            </a:r>
            <a:endParaRPr lang="en-US" sz="2400" dirty="0">
              <a:solidFill>
                <a:srgbClr val="FF0000"/>
              </a:solidFill>
            </a:endParaRPr>
          </a:p>
        </p:txBody>
      </p:sp>
      <p:pic>
        <p:nvPicPr>
          <p:cNvPr id="4" name="Picture 3" descr="Website change: fresh look and new direction for Th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4386" y="0"/>
            <a:ext cx="3576121" cy="1912883"/>
          </a:xfrm>
          <a:prstGeom prst="rect">
            <a:avLst/>
          </a:prstGeom>
        </p:spPr>
      </p:pic>
    </p:spTree>
    <p:extLst>
      <p:ext uri="{BB962C8B-B14F-4D97-AF65-F5344CB8AC3E}">
        <p14:creationId xmlns:p14="http://schemas.microsoft.com/office/powerpoint/2010/main" val="1253970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Example #1</a:t>
            </a:r>
            <a:br>
              <a:rPr lang="en-US" dirty="0" smtClean="0"/>
            </a:br>
            <a:r>
              <a:rPr lang="en-US" dirty="0" smtClean="0"/>
              <a:t>Late renewal, late assessment	</a:t>
            </a:r>
            <a:endParaRPr lang="en-US" dirty="0"/>
          </a:p>
        </p:txBody>
      </p:sp>
      <p:sp>
        <p:nvSpPr>
          <p:cNvPr id="3" name="Content Placeholder 2"/>
          <p:cNvSpPr>
            <a:spLocks noGrp="1"/>
          </p:cNvSpPr>
          <p:nvPr>
            <p:ph sz="quarter" idx="13"/>
          </p:nvPr>
        </p:nvSpPr>
        <p:spPr/>
        <p:txBody>
          <a:bodyPr>
            <a:normAutofit/>
          </a:bodyPr>
          <a:lstStyle/>
          <a:p>
            <a:pPr>
              <a:buFont typeface="Wingdings" panose="05000000000000000000" pitchFamily="2" charset="2"/>
              <a:buChar char="q"/>
            </a:pPr>
            <a:r>
              <a:rPr lang="en-US" sz="2800" dirty="0" smtClean="0"/>
              <a:t>Zander had a renewal due for WI shares by may 31</a:t>
            </a:r>
            <a:r>
              <a:rPr lang="en-US" sz="2800" baseline="30000" dirty="0" smtClean="0"/>
              <a:t>st</a:t>
            </a:r>
            <a:r>
              <a:rPr lang="en-US" sz="2800" dirty="0" smtClean="0"/>
              <a:t>. He completed this late and eligibility was confirmed on </a:t>
            </a:r>
            <a:r>
              <a:rPr lang="en-US" sz="2800" dirty="0" err="1" smtClean="0"/>
              <a:t>june</a:t>
            </a:r>
            <a:r>
              <a:rPr lang="en-US" sz="2800" dirty="0" smtClean="0"/>
              <a:t> 30</a:t>
            </a:r>
            <a:r>
              <a:rPr lang="en-US" sz="2800" baseline="30000" dirty="0" smtClean="0"/>
              <a:t>th</a:t>
            </a:r>
            <a:r>
              <a:rPr lang="en-US" sz="2800" dirty="0" smtClean="0"/>
              <a:t>. The eligibility re-opens as of June 1</a:t>
            </a:r>
            <a:r>
              <a:rPr lang="en-US" sz="2800" baseline="30000" dirty="0" smtClean="0"/>
              <a:t>st</a:t>
            </a:r>
            <a:r>
              <a:rPr lang="en-US" sz="2800" dirty="0" smtClean="0"/>
              <a:t>, but the authorization assessment was not completed until August 30</a:t>
            </a:r>
            <a:r>
              <a:rPr lang="en-US" sz="2800" baseline="30000" dirty="0" smtClean="0"/>
              <a:t>th</a:t>
            </a:r>
            <a:r>
              <a:rPr lang="en-US" sz="2800" dirty="0" smtClean="0"/>
              <a:t>. How far back can the new authorization go?</a:t>
            </a:r>
            <a:endParaRPr lang="en-US" sz="2800" dirty="0"/>
          </a:p>
        </p:txBody>
      </p:sp>
    </p:spTree>
    <p:extLst>
      <p:ext uri="{BB962C8B-B14F-4D97-AF65-F5344CB8AC3E}">
        <p14:creationId xmlns:p14="http://schemas.microsoft.com/office/powerpoint/2010/main" val="979148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Example #1 answer</a:t>
            </a:r>
            <a:endParaRPr lang="en-US" dirty="0"/>
          </a:p>
        </p:txBody>
      </p:sp>
      <p:sp>
        <p:nvSpPr>
          <p:cNvPr id="3" name="Content Placeholder 2"/>
          <p:cNvSpPr>
            <a:spLocks noGrp="1"/>
          </p:cNvSpPr>
          <p:nvPr>
            <p:ph sz="quarter" idx="13"/>
          </p:nvPr>
        </p:nvSpPr>
        <p:spPr/>
        <p:txBody>
          <a:bodyPr>
            <a:normAutofit/>
          </a:bodyPr>
          <a:lstStyle/>
          <a:p>
            <a:pPr>
              <a:buFont typeface="Wingdings" panose="05000000000000000000" pitchFamily="2" charset="2"/>
              <a:buChar char="v"/>
            </a:pPr>
            <a:r>
              <a:rPr lang="en-US" sz="3200" dirty="0" smtClean="0">
                <a:solidFill>
                  <a:srgbClr val="FF0000"/>
                </a:solidFill>
              </a:rPr>
              <a:t>August 1</a:t>
            </a:r>
            <a:r>
              <a:rPr lang="en-US" sz="3200" baseline="30000" dirty="0" smtClean="0">
                <a:solidFill>
                  <a:srgbClr val="FF0000"/>
                </a:solidFill>
              </a:rPr>
              <a:t>st</a:t>
            </a:r>
            <a:r>
              <a:rPr lang="en-US" sz="3200" dirty="0" smtClean="0">
                <a:solidFill>
                  <a:srgbClr val="FF0000"/>
                </a:solidFill>
              </a:rPr>
              <a:t> </a:t>
            </a:r>
            <a:r>
              <a:rPr lang="en-US" sz="3200" dirty="0" smtClean="0"/>
              <a:t>is as far back as the authorization can go. The assessment was completed more than one calendar month from the start date of the new eligibility period following the completed renewal.</a:t>
            </a:r>
            <a:endParaRPr lang="en-US" sz="3200" dirty="0"/>
          </a:p>
        </p:txBody>
      </p:sp>
    </p:spTree>
    <p:extLst>
      <p:ext uri="{BB962C8B-B14F-4D97-AF65-F5344CB8AC3E}">
        <p14:creationId xmlns:p14="http://schemas.microsoft.com/office/powerpoint/2010/main" val="31219080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Example #2</a:t>
            </a:r>
            <a:br>
              <a:rPr lang="en-US" dirty="0" smtClean="0"/>
            </a:br>
            <a:r>
              <a:rPr lang="en-US" dirty="0" smtClean="0"/>
              <a:t>ongoing eligibility</a:t>
            </a:r>
            <a:endParaRPr lang="en-US" dirty="0"/>
          </a:p>
        </p:txBody>
      </p:sp>
      <p:sp>
        <p:nvSpPr>
          <p:cNvPr id="3" name="Content Placeholder 2"/>
          <p:cNvSpPr>
            <a:spLocks noGrp="1"/>
          </p:cNvSpPr>
          <p:nvPr>
            <p:ph sz="quarter" idx="13"/>
          </p:nvPr>
        </p:nvSpPr>
        <p:spPr/>
        <p:txBody>
          <a:bodyPr>
            <a:normAutofit/>
          </a:bodyPr>
          <a:lstStyle/>
          <a:p>
            <a:pPr>
              <a:buFont typeface="Wingdings" panose="05000000000000000000" pitchFamily="2" charset="2"/>
              <a:buChar char="q"/>
            </a:pPr>
            <a:r>
              <a:rPr lang="en-US" sz="2400" dirty="0" smtClean="0"/>
              <a:t>On </a:t>
            </a:r>
            <a:r>
              <a:rPr lang="en-US" sz="2400" dirty="0" err="1" smtClean="0"/>
              <a:t>april</a:t>
            </a:r>
            <a:r>
              <a:rPr lang="en-US" sz="2400" dirty="0" smtClean="0"/>
              <a:t> 10</a:t>
            </a:r>
            <a:r>
              <a:rPr lang="en-US" sz="2400" baseline="30000" dirty="0" smtClean="0"/>
              <a:t>th</a:t>
            </a:r>
            <a:r>
              <a:rPr lang="en-US" sz="2400" dirty="0" smtClean="0"/>
              <a:t>, Minnie was determined to be in noncooperation with the child </a:t>
            </a:r>
            <a:r>
              <a:rPr lang="en-US" sz="2400" dirty="0"/>
              <a:t>support </a:t>
            </a:r>
            <a:r>
              <a:rPr lang="en-US" sz="2400" dirty="0" smtClean="0"/>
              <a:t>agency. She did not claim good cause or cooperate, so her WI shares eligibility ended as of </a:t>
            </a:r>
            <a:r>
              <a:rPr lang="en-US" sz="2400" dirty="0" err="1" smtClean="0"/>
              <a:t>april</a:t>
            </a:r>
            <a:r>
              <a:rPr lang="en-US" sz="2400" dirty="0" smtClean="0"/>
              <a:t> 30</a:t>
            </a:r>
            <a:r>
              <a:rPr lang="en-US" sz="2400" baseline="30000" dirty="0" smtClean="0"/>
              <a:t>th</a:t>
            </a:r>
            <a:r>
              <a:rPr lang="en-US" sz="2400" dirty="0" smtClean="0"/>
              <a:t>. Minnie began cooperating with the </a:t>
            </a:r>
            <a:r>
              <a:rPr lang="en-US" sz="2400" dirty="0" err="1" smtClean="0"/>
              <a:t>csa</a:t>
            </a:r>
            <a:r>
              <a:rPr lang="en-US" sz="2400" dirty="0" smtClean="0"/>
              <a:t> on may 10</a:t>
            </a:r>
            <a:r>
              <a:rPr lang="en-US" sz="2400" baseline="30000" dirty="0" smtClean="0"/>
              <a:t>th</a:t>
            </a:r>
            <a:r>
              <a:rPr lang="en-US" sz="2400" dirty="0" smtClean="0"/>
              <a:t>. </a:t>
            </a:r>
          </a:p>
          <a:p>
            <a:pPr marL="0" indent="0">
              <a:buNone/>
            </a:pPr>
            <a:r>
              <a:rPr lang="en-US" sz="2400" dirty="0"/>
              <a:t>	</a:t>
            </a:r>
            <a:r>
              <a:rPr lang="en-US" sz="2400" dirty="0" smtClean="0"/>
              <a:t>How far back can Minnie’s authorization go?</a:t>
            </a:r>
          </a:p>
          <a:p>
            <a:pPr marL="0" indent="0">
              <a:buNone/>
            </a:pPr>
            <a:r>
              <a:rPr lang="en-US" sz="2400" dirty="0"/>
              <a:t>	</a:t>
            </a:r>
            <a:r>
              <a:rPr lang="en-US" sz="2400" dirty="0" smtClean="0"/>
              <a:t>or does she need a new application?</a:t>
            </a:r>
            <a:endParaRPr lang="en-US" sz="2400" dirty="0"/>
          </a:p>
        </p:txBody>
      </p:sp>
    </p:spTree>
    <p:extLst>
      <p:ext uri="{BB962C8B-B14F-4D97-AF65-F5344CB8AC3E}">
        <p14:creationId xmlns:p14="http://schemas.microsoft.com/office/powerpoint/2010/main" val="2843740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Example #2 answer</a:t>
            </a:r>
            <a:endParaRPr lang="en-US" dirty="0"/>
          </a:p>
        </p:txBody>
      </p:sp>
      <p:sp>
        <p:nvSpPr>
          <p:cNvPr id="3" name="Content Placeholder 2"/>
          <p:cNvSpPr>
            <a:spLocks noGrp="1"/>
          </p:cNvSpPr>
          <p:nvPr>
            <p:ph sz="quarter" idx="13"/>
          </p:nvPr>
        </p:nvSpPr>
        <p:spPr/>
        <p:txBody>
          <a:bodyPr>
            <a:normAutofit/>
          </a:bodyPr>
          <a:lstStyle/>
          <a:p>
            <a:pPr>
              <a:buFont typeface="Wingdings" panose="05000000000000000000" pitchFamily="2" charset="2"/>
              <a:buChar char="v"/>
            </a:pPr>
            <a:r>
              <a:rPr lang="en-US" sz="2800" dirty="0" smtClean="0"/>
              <a:t>Minnie </a:t>
            </a:r>
            <a:r>
              <a:rPr lang="en-US" sz="2800" dirty="0" smtClean="0">
                <a:solidFill>
                  <a:srgbClr val="FF0000"/>
                </a:solidFill>
              </a:rPr>
              <a:t>does not need a new application </a:t>
            </a:r>
            <a:r>
              <a:rPr lang="en-US" sz="2800" dirty="0" smtClean="0"/>
              <a:t>and </a:t>
            </a:r>
            <a:r>
              <a:rPr lang="en-US" sz="2800" dirty="0" err="1" smtClean="0"/>
              <a:t>wi</a:t>
            </a:r>
            <a:r>
              <a:rPr lang="en-US" sz="2800" dirty="0" smtClean="0"/>
              <a:t> shares will open back up as of </a:t>
            </a:r>
            <a:r>
              <a:rPr lang="en-US" sz="2800" dirty="0" smtClean="0">
                <a:solidFill>
                  <a:srgbClr val="FF0000"/>
                </a:solidFill>
              </a:rPr>
              <a:t>may 1</a:t>
            </a:r>
            <a:r>
              <a:rPr lang="en-US" sz="2800" baseline="30000" dirty="0" smtClean="0">
                <a:solidFill>
                  <a:srgbClr val="FF0000"/>
                </a:solidFill>
              </a:rPr>
              <a:t>st</a:t>
            </a:r>
            <a:r>
              <a:rPr lang="en-US" sz="2800" dirty="0" smtClean="0"/>
              <a:t>. This case would be considered ongoing eligibility and the authorization can go back to may 1</a:t>
            </a:r>
            <a:r>
              <a:rPr lang="en-US" sz="2800" baseline="30000" dirty="0" smtClean="0"/>
              <a:t>st</a:t>
            </a:r>
            <a:r>
              <a:rPr lang="en-US" sz="2800" dirty="0" smtClean="0"/>
              <a:t> if requested and the assessment is  completed by may 31</a:t>
            </a:r>
            <a:r>
              <a:rPr lang="en-US" sz="2800" baseline="30000" dirty="0" smtClean="0"/>
              <a:t>st</a:t>
            </a:r>
            <a:r>
              <a:rPr lang="en-US" sz="2800" dirty="0" smtClean="0"/>
              <a:t>.</a:t>
            </a:r>
            <a:endParaRPr lang="en-US" sz="2800" dirty="0"/>
          </a:p>
        </p:txBody>
      </p:sp>
      <p:pic>
        <p:nvPicPr>
          <p:cNvPr id="4" name="Picture 3" descr="This light bulb moment brought to you by… | Impromptu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3350" y="447892"/>
            <a:ext cx="1565878" cy="1912994"/>
          </a:xfrm>
          <a:prstGeom prst="rect">
            <a:avLst/>
          </a:prstGeom>
        </p:spPr>
      </p:pic>
    </p:spTree>
    <p:extLst>
      <p:ext uri="{BB962C8B-B14F-4D97-AF65-F5344CB8AC3E}">
        <p14:creationId xmlns:p14="http://schemas.microsoft.com/office/powerpoint/2010/main" val="3797170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Example #3</a:t>
            </a:r>
            <a:br>
              <a:rPr lang="en-US" dirty="0" smtClean="0"/>
            </a:br>
            <a:r>
              <a:rPr lang="en-US" dirty="0" smtClean="0"/>
              <a:t>ongoing eligibility</a:t>
            </a:r>
            <a:endParaRPr lang="en-US" dirty="0"/>
          </a:p>
        </p:txBody>
      </p:sp>
      <p:sp>
        <p:nvSpPr>
          <p:cNvPr id="3" name="Content Placeholder 2"/>
          <p:cNvSpPr>
            <a:spLocks noGrp="1"/>
          </p:cNvSpPr>
          <p:nvPr>
            <p:ph sz="quarter" idx="13"/>
          </p:nvPr>
        </p:nvSpPr>
        <p:spPr/>
        <p:txBody>
          <a:bodyPr/>
          <a:lstStyle/>
          <a:p>
            <a:pPr marL="0" indent="0" algn="ctr">
              <a:buNone/>
            </a:pPr>
            <a:r>
              <a:rPr lang="en-US" sz="2400" dirty="0" smtClean="0">
                <a:solidFill>
                  <a:srgbClr val="FF0000"/>
                </a:solidFill>
              </a:rPr>
              <a:t>**New policy**</a:t>
            </a:r>
          </a:p>
          <a:p>
            <a:pPr>
              <a:buFont typeface="Wingdings" panose="05000000000000000000" pitchFamily="2" charset="2"/>
              <a:buChar char="q"/>
            </a:pPr>
            <a:r>
              <a:rPr lang="en-US" sz="2400" dirty="0" err="1" smtClean="0"/>
              <a:t>Kodi’s</a:t>
            </a:r>
            <a:r>
              <a:rPr lang="en-US" sz="2400" dirty="0" smtClean="0"/>
              <a:t> son has an authorization through the end of the school semester, ending on June 12</a:t>
            </a:r>
            <a:r>
              <a:rPr lang="en-US" sz="2400" baseline="30000" dirty="0" smtClean="0"/>
              <a:t>th</a:t>
            </a:r>
            <a:r>
              <a:rPr lang="en-US" sz="2400" dirty="0" smtClean="0"/>
              <a:t>. He forgot to request a summer authorization, but then called on </a:t>
            </a:r>
            <a:r>
              <a:rPr lang="en-US" sz="2400" dirty="0" err="1" smtClean="0"/>
              <a:t>july</a:t>
            </a:r>
            <a:r>
              <a:rPr lang="en-US" sz="2400" dirty="0" smtClean="0"/>
              <a:t> 5</a:t>
            </a:r>
            <a:r>
              <a:rPr lang="en-US" sz="2400" baseline="30000" dirty="0" smtClean="0"/>
              <a:t>th</a:t>
            </a:r>
            <a:r>
              <a:rPr lang="en-US" sz="2400" dirty="0" smtClean="0"/>
              <a:t> and completed an optional authorization assessment. How far back can the summer authorization go?</a:t>
            </a:r>
            <a:endParaRPr lang="en-US" sz="2400" dirty="0"/>
          </a:p>
        </p:txBody>
      </p:sp>
      <p:pic>
        <p:nvPicPr>
          <p:cNvPr id="4" name="Picture 3" descr="Man-With-Question-0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51859" y="430924"/>
            <a:ext cx="1928648" cy="1928648"/>
          </a:xfrm>
          <a:prstGeom prst="rect">
            <a:avLst/>
          </a:prstGeom>
        </p:spPr>
      </p:pic>
    </p:spTree>
    <p:extLst>
      <p:ext uri="{BB962C8B-B14F-4D97-AF65-F5344CB8AC3E}">
        <p14:creationId xmlns:p14="http://schemas.microsoft.com/office/powerpoint/2010/main" val="374396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Example #3 answer</a:t>
            </a:r>
            <a:endParaRPr lang="en-US" dirty="0"/>
          </a:p>
        </p:txBody>
      </p:sp>
      <p:sp>
        <p:nvSpPr>
          <p:cNvPr id="3" name="Content Placeholder 2"/>
          <p:cNvSpPr>
            <a:spLocks noGrp="1"/>
          </p:cNvSpPr>
          <p:nvPr>
            <p:ph sz="quarter" idx="13"/>
          </p:nvPr>
        </p:nvSpPr>
        <p:spPr/>
        <p:txBody>
          <a:bodyPr>
            <a:normAutofit/>
          </a:bodyPr>
          <a:lstStyle/>
          <a:p>
            <a:pPr>
              <a:buFont typeface="Wingdings" panose="05000000000000000000" pitchFamily="2" charset="2"/>
              <a:buChar char="v"/>
            </a:pPr>
            <a:r>
              <a:rPr lang="en-US" sz="2800" dirty="0" smtClean="0"/>
              <a:t>The summer authorization may be written starting the </a:t>
            </a:r>
            <a:r>
              <a:rPr lang="en-US" sz="2800" dirty="0" smtClean="0">
                <a:solidFill>
                  <a:srgbClr val="FF0000"/>
                </a:solidFill>
              </a:rPr>
              <a:t>13</a:t>
            </a:r>
            <a:r>
              <a:rPr lang="en-US" sz="2800" baseline="30000" dirty="0" smtClean="0">
                <a:solidFill>
                  <a:srgbClr val="FF0000"/>
                </a:solidFill>
              </a:rPr>
              <a:t>th</a:t>
            </a:r>
            <a:r>
              <a:rPr lang="en-US" sz="2800" dirty="0" smtClean="0">
                <a:solidFill>
                  <a:srgbClr val="FF0000"/>
                </a:solidFill>
              </a:rPr>
              <a:t> of </a:t>
            </a:r>
            <a:r>
              <a:rPr lang="en-US" sz="2800" dirty="0" err="1" smtClean="0">
                <a:solidFill>
                  <a:srgbClr val="FF0000"/>
                </a:solidFill>
              </a:rPr>
              <a:t>june</a:t>
            </a:r>
            <a:r>
              <a:rPr lang="en-US" sz="2800" dirty="0" smtClean="0"/>
              <a:t>, the day after the school authorization ended. This is because </a:t>
            </a:r>
            <a:r>
              <a:rPr lang="en-US" sz="2800" dirty="0" err="1" smtClean="0"/>
              <a:t>kodi</a:t>
            </a:r>
            <a:r>
              <a:rPr lang="en-US" sz="2800" dirty="0" smtClean="0"/>
              <a:t> completed the assessment within 30 calendar days of the previous authorization ending.</a:t>
            </a:r>
            <a:endParaRPr lang="en-US" sz="2800" dirty="0"/>
          </a:p>
        </p:txBody>
      </p:sp>
    </p:spTree>
    <p:extLst>
      <p:ext uri="{BB962C8B-B14F-4D97-AF65-F5344CB8AC3E}">
        <p14:creationId xmlns:p14="http://schemas.microsoft.com/office/powerpoint/2010/main" val="8361994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1" y="685800"/>
            <a:ext cx="10396882" cy="4127938"/>
          </a:xfrm>
          <a:scene3d>
            <a:camera prst="isometricOffAxis2Right"/>
            <a:lightRig rig="threePt" dir="t"/>
          </a:scene3d>
        </p:spPr>
        <p:txBody>
          <a:bodyPr/>
          <a:lstStyle/>
          <a:p>
            <a:pPr algn="ctr"/>
            <a:r>
              <a:rPr lang="en-US" sz="8800" dirty="0" smtClean="0"/>
              <a:t>questions</a:t>
            </a:r>
            <a:endParaRPr lang="en-US" sz="8800" dirty="0"/>
          </a:p>
        </p:txBody>
      </p:sp>
      <p:pic>
        <p:nvPicPr>
          <p:cNvPr id="8" name="Picture 7" descr="Principal's Point of View: The Three Questi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4340" y="1300162"/>
            <a:ext cx="2857500" cy="2428875"/>
          </a:xfrm>
          <a:prstGeom prst="rect">
            <a:avLst/>
          </a:prstGeom>
        </p:spPr>
      </p:pic>
      <p:pic>
        <p:nvPicPr>
          <p:cNvPr id="9" name="Picture 8" descr="Beyonce Swimwear for H&amp;M - Mixup Fixu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644" y="763474"/>
            <a:ext cx="2961289" cy="3697312"/>
          </a:xfrm>
          <a:prstGeom prst="rect">
            <a:avLst/>
          </a:prstGeom>
        </p:spPr>
      </p:pic>
    </p:spTree>
    <p:extLst>
      <p:ext uri="{BB962C8B-B14F-4D97-AF65-F5344CB8AC3E}">
        <p14:creationId xmlns:p14="http://schemas.microsoft.com/office/powerpoint/2010/main" val="41262240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mtClean="0"/>
              <a:t>background</a:t>
            </a:r>
            <a:endParaRPr lang="en-US" dirty="0"/>
          </a:p>
        </p:txBody>
      </p:sp>
      <p:sp>
        <p:nvSpPr>
          <p:cNvPr id="4" name="Content Placeholder 3"/>
          <p:cNvSpPr>
            <a:spLocks noGrp="1"/>
          </p:cNvSpPr>
          <p:nvPr>
            <p:ph sz="quarter" idx="13"/>
          </p:nvPr>
        </p:nvSpPr>
        <p:spPr>
          <a:xfrm>
            <a:off x="685800" y="1734207"/>
            <a:ext cx="10615424" cy="3783723"/>
          </a:xfrm>
        </p:spPr>
        <p:txBody>
          <a:bodyPr>
            <a:normAutofit fontScale="92500" lnSpcReduction="10000"/>
          </a:bodyPr>
          <a:lstStyle/>
          <a:p>
            <a:endParaRPr lang="en-US" sz="2400" dirty="0" smtClean="0"/>
          </a:p>
          <a:p>
            <a:r>
              <a:rPr lang="en-US" sz="2400" dirty="0" smtClean="0"/>
              <a:t>Timely Authorization assessments</a:t>
            </a:r>
          </a:p>
          <a:p>
            <a:pPr lvl="1">
              <a:buFont typeface="Wingdings" panose="05000000000000000000" pitchFamily="2" charset="2"/>
              <a:buChar char="Ø"/>
            </a:pPr>
            <a:r>
              <a:rPr lang="en-US" sz="2400" cap="none" dirty="0" smtClean="0">
                <a:solidFill>
                  <a:schemeClr val="accent2"/>
                </a:solidFill>
              </a:rPr>
              <a:t>Within 30 calendar days of the RFA date</a:t>
            </a:r>
          </a:p>
          <a:p>
            <a:pPr marL="457200" lvl="1" indent="0">
              <a:buNone/>
            </a:pPr>
            <a:r>
              <a:rPr lang="en-US" sz="2400" cap="none" dirty="0" smtClean="0"/>
              <a:t>	Authorization can start on the RFA date</a:t>
            </a:r>
          </a:p>
          <a:p>
            <a:pPr lvl="1">
              <a:buFont typeface="Wingdings" panose="05000000000000000000" pitchFamily="2" charset="2"/>
              <a:buChar char="Ø"/>
            </a:pPr>
            <a:endParaRPr lang="en-US" sz="2400" cap="none" dirty="0" smtClean="0">
              <a:solidFill>
                <a:schemeClr val="accent2"/>
              </a:solidFill>
            </a:endParaRPr>
          </a:p>
          <a:p>
            <a:pPr lvl="1">
              <a:buFont typeface="Wingdings" panose="05000000000000000000" pitchFamily="2" charset="2"/>
              <a:buChar char="Ø"/>
            </a:pPr>
            <a:r>
              <a:rPr lang="en-US" sz="2400" cap="none" dirty="0" smtClean="0">
                <a:solidFill>
                  <a:schemeClr val="accent2"/>
                </a:solidFill>
              </a:rPr>
              <a:t>Within one calendar month of the start of the </a:t>
            </a:r>
          </a:p>
          <a:p>
            <a:pPr marL="457200" lvl="1" indent="0">
              <a:buNone/>
            </a:pPr>
            <a:r>
              <a:rPr lang="en-US" sz="2400" cap="none" dirty="0" smtClean="0">
                <a:solidFill>
                  <a:schemeClr val="accent2"/>
                </a:solidFill>
              </a:rPr>
              <a:t>       new eligibility period following completed renewal</a:t>
            </a:r>
          </a:p>
          <a:p>
            <a:pPr marL="457200" lvl="1" indent="0">
              <a:buNone/>
            </a:pPr>
            <a:r>
              <a:rPr lang="en-US" sz="2400" cap="none" dirty="0">
                <a:solidFill>
                  <a:schemeClr val="accent2"/>
                </a:solidFill>
              </a:rPr>
              <a:t>	</a:t>
            </a:r>
            <a:r>
              <a:rPr lang="en-US" sz="2400" cap="none" dirty="0" smtClean="0"/>
              <a:t>Authorization may be backdated to first day of the new eligibility period</a:t>
            </a:r>
          </a:p>
          <a:p>
            <a:pPr marL="457200" lvl="1" indent="0">
              <a:buNone/>
            </a:pPr>
            <a:endParaRPr lang="en-US" sz="2800" cap="none" dirty="0" smtClean="0">
              <a:solidFill>
                <a:schemeClr val="accent2"/>
              </a:solidFill>
            </a:endParaRPr>
          </a:p>
          <a:p>
            <a:pPr marL="457200" lvl="1" indent="0">
              <a:buNone/>
            </a:pPr>
            <a:endParaRPr lang="en-US" cap="none" dirty="0" smtClean="0">
              <a:solidFill>
                <a:schemeClr val="accent2"/>
              </a:solidFill>
            </a:endParaRPr>
          </a:p>
        </p:txBody>
      </p:sp>
      <p:pic>
        <p:nvPicPr>
          <p:cNvPr id="9" name="Picture 8" descr="Free illustration: Time, Levy, Deadline, Hand, Leav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9186" y="1837764"/>
            <a:ext cx="3492038" cy="2329799"/>
          </a:xfrm>
          <a:prstGeom prst="rect">
            <a:avLst/>
          </a:prstGeom>
          <a:effectLst>
            <a:softEdge rad="31750"/>
          </a:effectLst>
        </p:spPr>
      </p:pic>
    </p:spTree>
    <p:extLst>
      <p:ext uri="{BB962C8B-B14F-4D97-AF65-F5344CB8AC3E}">
        <p14:creationId xmlns:p14="http://schemas.microsoft.com/office/powerpoint/2010/main" val="172010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anim calcmode="lin" valueType="num">
                                      <p:cBhvr additive="base">
                                        <p:cTn id="1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 calcmode="lin" valueType="num">
                                      <p:cBhvr additive="base">
                                        <p:cTn id="1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 calcmode="lin" valueType="num">
                                      <p:cBhvr additive="base">
                                        <p:cTn id="2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anim calcmode="lin" valueType="num">
                                      <p:cBhvr additive="base">
                                        <p:cTn id="2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Background</a:t>
            </a:r>
            <a:endParaRPr lang="en-US" dirty="0"/>
          </a:p>
        </p:txBody>
      </p:sp>
      <p:sp>
        <p:nvSpPr>
          <p:cNvPr id="3" name="Content Placeholder 2"/>
          <p:cNvSpPr>
            <a:spLocks noGrp="1"/>
          </p:cNvSpPr>
          <p:nvPr>
            <p:ph sz="quarter" idx="13"/>
          </p:nvPr>
        </p:nvSpPr>
        <p:spPr/>
        <p:txBody>
          <a:bodyPr/>
          <a:lstStyle/>
          <a:p>
            <a:r>
              <a:rPr lang="en-US" dirty="0" smtClean="0"/>
              <a:t>Untimely authorization assessments </a:t>
            </a:r>
          </a:p>
          <a:p>
            <a:pPr lvl="1">
              <a:buFont typeface="Wingdings" panose="05000000000000000000" pitchFamily="2" charset="2"/>
              <a:buChar char="Ø"/>
            </a:pPr>
            <a:r>
              <a:rPr lang="en-US" sz="2000" cap="none" dirty="0">
                <a:solidFill>
                  <a:schemeClr val="accent2"/>
                </a:solidFill>
              </a:rPr>
              <a:t>C</a:t>
            </a:r>
            <a:r>
              <a:rPr lang="en-US" sz="2000" cap="none" dirty="0" smtClean="0">
                <a:solidFill>
                  <a:schemeClr val="accent2"/>
                </a:solidFill>
              </a:rPr>
              <a:t>ompleted more than 30 days after the RFA date</a:t>
            </a:r>
          </a:p>
          <a:p>
            <a:pPr lvl="1">
              <a:buFont typeface="Wingdings" panose="05000000000000000000" pitchFamily="2" charset="2"/>
              <a:buChar char="Ø"/>
            </a:pPr>
            <a:r>
              <a:rPr lang="en-US" sz="2000" cap="none" dirty="0" smtClean="0">
                <a:solidFill>
                  <a:schemeClr val="accent2"/>
                </a:solidFill>
              </a:rPr>
              <a:t>Completed more than one calendar month from the start date of the new certification       period following renewal</a:t>
            </a:r>
          </a:p>
          <a:p>
            <a:pPr marL="457200" lvl="1" indent="0">
              <a:buNone/>
            </a:pPr>
            <a:r>
              <a:rPr lang="en-US" sz="2000" cap="none" dirty="0">
                <a:solidFill>
                  <a:schemeClr val="accent2"/>
                </a:solidFill>
              </a:rPr>
              <a:t> </a:t>
            </a:r>
            <a:r>
              <a:rPr lang="en-US" sz="2000" cap="none" dirty="0" smtClean="0">
                <a:solidFill>
                  <a:schemeClr val="accent2"/>
                </a:solidFill>
              </a:rPr>
              <a:t>      </a:t>
            </a:r>
            <a:r>
              <a:rPr lang="en-US" sz="2000" cap="none" dirty="0" smtClean="0"/>
              <a:t>AUTHORIZATION ONLY BACKDATED TO THE FIRST OF THE MONTH  THE ASSESSMENT WAS       	COMPLETED</a:t>
            </a:r>
            <a:r>
              <a:rPr lang="en-US" cap="none" dirty="0">
                <a:solidFill>
                  <a:schemeClr val="accent2"/>
                </a:solidFill>
              </a:rPr>
              <a:t>	</a:t>
            </a:r>
            <a:endParaRPr lang="en-US" cap="none" dirty="0" smtClean="0">
              <a:solidFill>
                <a:schemeClr val="accent2"/>
              </a:solidFill>
            </a:endParaRPr>
          </a:p>
        </p:txBody>
      </p:sp>
      <p:pic>
        <p:nvPicPr>
          <p:cNvPr id="4" name="Picture 3" descr="Four days late … but He’s still on time | Laymanoint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6179" y="328659"/>
            <a:ext cx="2624328" cy="2816352"/>
          </a:xfrm>
          <a:prstGeom prst="rect">
            <a:avLst/>
          </a:prstGeom>
        </p:spPr>
      </p:pic>
    </p:spTree>
    <p:extLst>
      <p:ext uri="{BB962C8B-B14F-4D97-AF65-F5344CB8AC3E}">
        <p14:creationId xmlns:p14="http://schemas.microsoft.com/office/powerpoint/2010/main" val="18883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Changes in how policy is written for begin dates</a:t>
            </a:r>
            <a:endParaRPr lang="en-US" dirty="0"/>
          </a:p>
        </p:txBody>
      </p:sp>
      <p:sp>
        <p:nvSpPr>
          <p:cNvPr id="4" name="Content Placeholder 3"/>
          <p:cNvSpPr>
            <a:spLocks noGrp="1"/>
          </p:cNvSpPr>
          <p:nvPr>
            <p:ph sz="quarter" idx="13"/>
          </p:nvPr>
        </p:nvSpPr>
        <p:spPr/>
        <p:txBody>
          <a:bodyPr>
            <a:normAutofit fontScale="55000" lnSpcReduction="20000"/>
          </a:bodyPr>
          <a:lstStyle/>
          <a:p>
            <a:pPr>
              <a:buFont typeface="Wingdings" panose="05000000000000000000" pitchFamily="2" charset="2"/>
              <a:buChar char="Ø"/>
            </a:pPr>
            <a:r>
              <a:rPr lang="en-US" sz="3600" dirty="0" smtClean="0"/>
              <a:t>CC HB Section 2.3.6 Authorization begin dates at application and renewal</a:t>
            </a:r>
          </a:p>
          <a:p>
            <a:pPr marL="0" indent="0">
              <a:buNone/>
            </a:pPr>
            <a:r>
              <a:rPr lang="en-US" sz="2600" dirty="0"/>
              <a:t>	</a:t>
            </a:r>
            <a:endParaRPr lang="en-US" sz="2600" dirty="0" smtClean="0"/>
          </a:p>
          <a:p>
            <a:pPr marL="0" indent="0">
              <a:buNone/>
            </a:pPr>
            <a:r>
              <a:rPr lang="en-US" sz="2600" cap="none" dirty="0">
                <a:solidFill>
                  <a:schemeClr val="accent2"/>
                </a:solidFill>
              </a:rPr>
              <a:t>	</a:t>
            </a:r>
            <a:r>
              <a:rPr lang="en-US" sz="4400" cap="none" dirty="0" smtClean="0">
                <a:solidFill>
                  <a:schemeClr val="accent2"/>
                </a:solidFill>
              </a:rPr>
              <a:t>Updated to be inclusive of 	</a:t>
            </a:r>
          </a:p>
          <a:p>
            <a:pPr marL="0" indent="0">
              <a:buNone/>
            </a:pPr>
            <a:r>
              <a:rPr lang="en-US" sz="4400" cap="none" dirty="0">
                <a:solidFill>
                  <a:schemeClr val="accent2"/>
                </a:solidFill>
              </a:rPr>
              <a:t>	</a:t>
            </a:r>
            <a:r>
              <a:rPr lang="en-US" sz="4400" cap="none" dirty="0" smtClean="0">
                <a:solidFill>
                  <a:schemeClr val="accent2"/>
                </a:solidFill>
              </a:rPr>
              <a:t>all eligibility renewals: </a:t>
            </a:r>
          </a:p>
          <a:p>
            <a:pPr marL="0" indent="0">
              <a:buNone/>
            </a:pPr>
            <a:r>
              <a:rPr lang="en-US" sz="4400" cap="none" dirty="0">
                <a:solidFill>
                  <a:schemeClr val="accent2"/>
                </a:solidFill>
              </a:rPr>
              <a:t>	</a:t>
            </a:r>
            <a:r>
              <a:rPr lang="en-US" sz="4400" cap="none" dirty="0" smtClean="0">
                <a:solidFill>
                  <a:schemeClr val="accent2"/>
                </a:solidFill>
              </a:rPr>
              <a:t>early, timely, or late</a:t>
            </a:r>
          </a:p>
          <a:p>
            <a:pPr marL="0" indent="0">
              <a:buNone/>
            </a:pPr>
            <a:endParaRPr lang="en-US" cap="none" dirty="0" smtClean="0">
              <a:solidFill>
                <a:schemeClr val="accent2"/>
              </a:solidFill>
            </a:endParaRPr>
          </a:p>
          <a:p>
            <a:pPr marL="0" indent="0">
              <a:buNone/>
            </a:pPr>
            <a:r>
              <a:rPr lang="en-US" dirty="0"/>
              <a:t>	</a:t>
            </a:r>
          </a:p>
        </p:txBody>
      </p:sp>
      <p:sp>
        <p:nvSpPr>
          <p:cNvPr id="5" name="Content Placeholder 4"/>
          <p:cNvSpPr>
            <a:spLocks noGrp="1"/>
          </p:cNvSpPr>
          <p:nvPr>
            <p:ph sz="quarter" idx="14"/>
          </p:nvPr>
        </p:nvSpPr>
        <p:spPr/>
        <p:txBody>
          <a:bodyPr>
            <a:normAutofit fontScale="92500" lnSpcReduction="10000"/>
          </a:bodyPr>
          <a:lstStyle/>
          <a:p>
            <a:pPr>
              <a:buFont typeface="Wingdings" panose="05000000000000000000" pitchFamily="2" charset="2"/>
              <a:buChar char="Ø"/>
            </a:pPr>
            <a:r>
              <a:rPr lang="en-US" sz="2400" dirty="0" smtClean="0"/>
              <a:t>Section 2.3.7 authorization begin dates during ongoing eligibility</a:t>
            </a:r>
          </a:p>
          <a:p>
            <a:pPr marL="0" indent="0">
              <a:buNone/>
            </a:pPr>
            <a:r>
              <a:rPr lang="en-US" cap="none" dirty="0" smtClean="0">
                <a:solidFill>
                  <a:schemeClr val="accent2"/>
                </a:solidFill>
              </a:rPr>
              <a:t>	</a:t>
            </a:r>
            <a:r>
              <a:rPr lang="en-US" sz="2400" cap="none" dirty="0" smtClean="0">
                <a:solidFill>
                  <a:schemeClr val="accent2"/>
                </a:solidFill>
              </a:rPr>
              <a:t>New policy added for begin date 	to be backdated to the day after 	the last day of the previous 	authorization if 	requested within 	30 calendar days of the previous 	authorization ending</a:t>
            </a:r>
          </a:p>
          <a:p>
            <a:endParaRPr lang="en-US" dirty="0"/>
          </a:p>
        </p:txBody>
      </p:sp>
    </p:spTree>
    <p:extLst>
      <p:ext uri="{BB962C8B-B14F-4D97-AF65-F5344CB8AC3E}">
        <p14:creationId xmlns:p14="http://schemas.microsoft.com/office/powerpoint/2010/main" val="4207057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arn(inVertical)">
                                      <p:cBhvr>
                                        <p:cTn id="16" dur="500"/>
                                        <p:tgtEl>
                                          <p:spTgt spid="4">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barn(inVertical)">
                                      <p:cBhvr>
                                        <p:cTn id="19" dur="500"/>
                                        <p:tgtEl>
                                          <p:spTgt spid="4">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barn(inVertical)">
                                      <p:cBhvr>
                                        <p:cTn id="24" dur="500"/>
                                        <p:tgtEl>
                                          <p:spTgt spid="5">
                                            <p:txEl>
                                              <p:pRg st="0" end="0"/>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barn(inVertical)">
                                      <p:cBhvr>
                                        <p:cTn id="2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Application and Renewal</a:t>
            </a:r>
            <a:endParaRPr lang="en-US" dirty="0"/>
          </a:p>
        </p:txBody>
      </p:sp>
      <p:sp>
        <p:nvSpPr>
          <p:cNvPr id="5" name="Content Placeholder 4"/>
          <p:cNvSpPr>
            <a:spLocks noGrp="1"/>
          </p:cNvSpPr>
          <p:nvPr>
            <p:ph sz="quarter" idx="13"/>
          </p:nvPr>
        </p:nvSpPr>
        <p:spPr/>
        <p:txBody>
          <a:bodyPr/>
          <a:lstStyle/>
          <a:p>
            <a:r>
              <a:rPr lang="en-US" dirty="0" smtClean="0"/>
              <a:t>When the mandatory Authorization assessment is timely, an authorization must begin on the latest of the following dates:</a:t>
            </a:r>
          </a:p>
          <a:p>
            <a:pPr lvl="1">
              <a:buFont typeface="Wingdings" panose="05000000000000000000" pitchFamily="2" charset="2"/>
              <a:buChar char="Ø"/>
            </a:pPr>
            <a:r>
              <a:rPr lang="en-US" cap="none" dirty="0" smtClean="0">
                <a:solidFill>
                  <a:schemeClr val="accent2"/>
                </a:solidFill>
              </a:rPr>
              <a:t>RFA date</a:t>
            </a:r>
          </a:p>
          <a:p>
            <a:pPr lvl="1">
              <a:buFont typeface="Wingdings" panose="05000000000000000000" pitchFamily="2" charset="2"/>
              <a:buChar char="Ø"/>
            </a:pPr>
            <a:r>
              <a:rPr lang="en-US" cap="none" dirty="0">
                <a:solidFill>
                  <a:schemeClr val="accent2"/>
                </a:solidFill>
              </a:rPr>
              <a:t>S</a:t>
            </a:r>
            <a:r>
              <a:rPr lang="en-US" cap="none" dirty="0" smtClean="0">
                <a:solidFill>
                  <a:schemeClr val="accent2"/>
                </a:solidFill>
              </a:rPr>
              <a:t>tart date of new eligibility period following a completed renewal</a:t>
            </a:r>
          </a:p>
          <a:p>
            <a:pPr lvl="1">
              <a:buFont typeface="Wingdings" panose="05000000000000000000" pitchFamily="2" charset="2"/>
              <a:buChar char="Ø"/>
            </a:pPr>
            <a:r>
              <a:rPr lang="en-US" cap="none" dirty="0">
                <a:solidFill>
                  <a:schemeClr val="accent2"/>
                </a:solidFill>
              </a:rPr>
              <a:t>D</a:t>
            </a:r>
            <a:r>
              <a:rPr lang="en-US" cap="none" dirty="0" smtClean="0">
                <a:solidFill>
                  <a:schemeClr val="accent2"/>
                </a:solidFill>
              </a:rPr>
              <a:t>ate the child began attending the daycare</a:t>
            </a:r>
          </a:p>
          <a:p>
            <a:pPr lvl="1">
              <a:buFont typeface="Wingdings" panose="05000000000000000000" pitchFamily="2" charset="2"/>
              <a:buChar char="Ø"/>
            </a:pPr>
            <a:r>
              <a:rPr lang="en-US" cap="none" dirty="0">
                <a:solidFill>
                  <a:schemeClr val="accent2"/>
                </a:solidFill>
              </a:rPr>
              <a:t>D</a:t>
            </a:r>
            <a:r>
              <a:rPr lang="en-US" cap="none" dirty="0" smtClean="0">
                <a:solidFill>
                  <a:schemeClr val="accent2"/>
                </a:solidFill>
              </a:rPr>
              <a:t>ate the child care provider has met all necessary requirements</a:t>
            </a:r>
          </a:p>
          <a:p>
            <a:pPr lvl="1">
              <a:buFont typeface="Wingdings" panose="05000000000000000000" pitchFamily="2" charset="2"/>
              <a:buChar char="Ø"/>
            </a:pPr>
            <a:endParaRPr lang="en-US" dirty="0"/>
          </a:p>
        </p:txBody>
      </p:sp>
      <p:pic>
        <p:nvPicPr>
          <p:cNvPr id="3" name="Picture 2" descr="Mandatory - Highway Sign 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6841" y="2950821"/>
            <a:ext cx="3688773" cy="2423764"/>
          </a:xfrm>
          <a:prstGeom prst="rect">
            <a:avLst/>
          </a:prstGeom>
        </p:spPr>
      </p:pic>
    </p:spTree>
    <p:extLst>
      <p:ext uri="{BB962C8B-B14F-4D97-AF65-F5344CB8AC3E}">
        <p14:creationId xmlns:p14="http://schemas.microsoft.com/office/powerpoint/2010/main" val="37901433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Example #1 </a:t>
            </a:r>
            <a:br>
              <a:rPr lang="en-US" dirty="0" smtClean="0"/>
            </a:br>
            <a:r>
              <a:rPr lang="en-US" dirty="0" smtClean="0"/>
              <a:t>At application</a:t>
            </a:r>
            <a:endParaRPr lang="en-US" dirty="0"/>
          </a:p>
        </p:txBody>
      </p:sp>
      <p:sp>
        <p:nvSpPr>
          <p:cNvPr id="3" name="Content Placeholder 2"/>
          <p:cNvSpPr>
            <a:spLocks noGrp="1"/>
          </p:cNvSpPr>
          <p:nvPr>
            <p:ph sz="quarter" idx="13"/>
          </p:nvPr>
        </p:nvSpPr>
        <p:spPr/>
        <p:txBody>
          <a:bodyPr>
            <a:normAutofit/>
          </a:bodyPr>
          <a:lstStyle/>
          <a:p>
            <a:pPr>
              <a:buFont typeface="Wingdings" panose="05000000000000000000" pitchFamily="2" charset="2"/>
              <a:buChar char="q"/>
            </a:pPr>
            <a:r>
              <a:rPr lang="en-US" sz="2400" cap="none" dirty="0" smtClean="0"/>
              <a:t>RYDER APPLIES FOR WI SHARES ON MAY 15</a:t>
            </a:r>
            <a:r>
              <a:rPr lang="en-US" sz="2400" cap="none" baseline="30000" dirty="0" smtClean="0"/>
              <a:t>TH</a:t>
            </a:r>
            <a:r>
              <a:rPr lang="en-US" sz="2400" cap="none" dirty="0" smtClean="0"/>
              <a:t>. HE COMPLETES ALL ELIGIBILITY REQUIREMENTS AND IS DETERMINED ELIGIBLE ON JUNE 8</a:t>
            </a:r>
            <a:r>
              <a:rPr lang="en-US" sz="2400" cap="none" baseline="30000" dirty="0" smtClean="0"/>
              <a:t>TH</a:t>
            </a:r>
            <a:r>
              <a:rPr lang="en-US" sz="2400" cap="none" dirty="0" smtClean="0"/>
              <a:t>. ALSO ON THAT DATE, HE PROVIDES ALL APPROVED ACTIVITY SCHEDULES AND ALL AUTHORIZATION ASSESSMENT INFORMATION. HE REPORTS THAT HIS CHILDREN HAVE BEEN ATTENDING THE PROVIDER SINCE APRIL. ELIGIBILITY FOR RYDER AND HIS CHILDREN BEGINS MAY 1</a:t>
            </a:r>
            <a:r>
              <a:rPr lang="en-US" sz="2400" cap="none" baseline="30000" dirty="0" smtClean="0"/>
              <a:t>ST</a:t>
            </a:r>
            <a:r>
              <a:rPr lang="en-US" sz="2400" cap="none" dirty="0" smtClean="0"/>
              <a:t>, BUT WHEN DOES THE AUTHORIZATION START?</a:t>
            </a:r>
          </a:p>
        </p:txBody>
      </p:sp>
    </p:spTree>
    <p:extLst>
      <p:ext uri="{BB962C8B-B14F-4D97-AF65-F5344CB8AC3E}">
        <p14:creationId xmlns:p14="http://schemas.microsoft.com/office/powerpoint/2010/main" val="3530503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Example #1 answer</a:t>
            </a:r>
            <a:endParaRPr lang="en-US" dirty="0"/>
          </a:p>
        </p:txBody>
      </p:sp>
      <p:sp>
        <p:nvSpPr>
          <p:cNvPr id="3" name="Content Placeholder 2"/>
          <p:cNvSpPr>
            <a:spLocks noGrp="1"/>
          </p:cNvSpPr>
          <p:nvPr>
            <p:ph sz="quarter" idx="13"/>
          </p:nvPr>
        </p:nvSpPr>
        <p:spPr/>
        <p:txBody>
          <a:bodyPr>
            <a:normAutofit/>
          </a:bodyPr>
          <a:lstStyle/>
          <a:p>
            <a:pPr>
              <a:buFont typeface="Wingdings" panose="05000000000000000000" pitchFamily="2" charset="2"/>
              <a:buChar char="v"/>
            </a:pPr>
            <a:r>
              <a:rPr lang="en-US" sz="3600" dirty="0" smtClean="0"/>
              <a:t>The authorization can start as of </a:t>
            </a:r>
            <a:r>
              <a:rPr lang="en-US" sz="3600" dirty="0" smtClean="0">
                <a:solidFill>
                  <a:srgbClr val="FF0000"/>
                </a:solidFill>
              </a:rPr>
              <a:t>May 15</a:t>
            </a:r>
            <a:r>
              <a:rPr lang="en-US" sz="3600" baseline="30000" dirty="0" smtClean="0">
                <a:solidFill>
                  <a:srgbClr val="FF0000"/>
                </a:solidFill>
              </a:rPr>
              <a:t>th</a:t>
            </a:r>
            <a:r>
              <a:rPr lang="en-US" sz="3600" dirty="0" smtClean="0"/>
              <a:t>, the RFA date. The authorization assessment was completed timely within 30 days of the </a:t>
            </a:r>
            <a:r>
              <a:rPr lang="en-US" sz="3600" dirty="0" err="1" smtClean="0"/>
              <a:t>rfa</a:t>
            </a:r>
            <a:r>
              <a:rPr lang="en-US" sz="3600" dirty="0" smtClean="0"/>
              <a:t> date. </a:t>
            </a:r>
            <a:endParaRPr lang="en-US" sz="3600" dirty="0"/>
          </a:p>
        </p:txBody>
      </p:sp>
    </p:spTree>
    <p:extLst>
      <p:ext uri="{BB962C8B-B14F-4D97-AF65-F5344CB8AC3E}">
        <p14:creationId xmlns:p14="http://schemas.microsoft.com/office/powerpoint/2010/main" val="7389643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Example #2 </a:t>
            </a:r>
            <a:br>
              <a:rPr lang="en-US" dirty="0" smtClean="0"/>
            </a:br>
            <a:r>
              <a:rPr lang="en-US" dirty="0" smtClean="0"/>
              <a:t>Early renewal</a:t>
            </a:r>
            <a:endParaRPr lang="en-US" dirty="0"/>
          </a:p>
        </p:txBody>
      </p:sp>
      <p:sp>
        <p:nvSpPr>
          <p:cNvPr id="3" name="Content Placeholder 2"/>
          <p:cNvSpPr>
            <a:spLocks noGrp="1"/>
          </p:cNvSpPr>
          <p:nvPr>
            <p:ph sz="quarter" idx="13"/>
          </p:nvPr>
        </p:nvSpPr>
        <p:spPr/>
        <p:txBody>
          <a:bodyPr/>
          <a:lstStyle/>
          <a:p>
            <a:pPr>
              <a:buFont typeface="Wingdings" panose="05000000000000000000" pitchFamily="2" charset="2"/>
              <a:buChar char="q"/>
            </a:pPr>
            <a:r>
              <a:rPr lang="en-US" sz="2400" dirty="0" smtClean="0"/>
              <a:t>Annie’s annual renewal is due May 31</a:t>
            </a:r>
            <a:r>
              <a:rPr lang="en-US" sz="2400" baseline="30000" dirty="0" smtClean="0"/>
              <a:t>st</a:t>
            </a:r>
            <a:r>
              <a:rPr lang="en-US" sz="2400" dirty="0" smtClean="0"/>
              <a:t>. She decides to complete this early on </a:t>
            </a:r>
            <a:r>
              <a:rPr lang="en-US" sz="2400" dirty="0" err="1" smtClean="0"/>
              <a:t>april</a:t>
            </a:r>
            <a:r>
              <a:rPr lang="en-US" sz="2400" dirty="0" smtClean="0"/>
              <a:t> 8</a:t>
            </a:r>
            <a:r>
              <a:rPr lang="en-US" sz="2400" baseline="30000" dirty="0" smtClean="0"/>
              <a:t>th</a:t>
            </a:r>
            <a:r>
              <a:rPr lang="en-US" sz="2400" dirty="0" smtClean="0"/>
              <a:t> along with her FS renewal. eligibility is confirmed on </a:t>
            </a:r>
            <a:r>
              <a:rPr lang="en-US" sz="2400" dirty="0" err="1" smtClean="0"/>
              <a:t>april</a:t>
            </a:r>
            <a:r>
              <a:rPr lang="en-US" sz="2400" dirty="0" smtClean="0"/>
              <a:t> 11</a:t>
            </a:r>
            <a:r>
              <a:rPr lang="en-US" sz="2400" baseline="30000" dirty="0" smtClean="0"/>
              <a:t>th</a:t>
            </a:r>
            <a:r>
              <a:rPr lang="en-US" sz="2400" dirty="0" smtClean="0"/>
              <a:t>, so her new 12 month certification period for CC will start on may 1</a:t>
            </a:r>
            <a:r>
              <a:rPr lang="en-US" sz="2400" baseline="30000" dirty="0" smtClean="0"/>
              <a:t>st</a:t>
            </a:r>
            <a:r>
              <a:rPr lang="en-US" sz="2400" dirty="0" smtClean="0"/>
              <a:t>. She has not provided all necessary assessment information yet, so the worker ends the current authorization as of </a:t>
            </a:r>
            <a:r>
              <a:rPr lang="en-US" sz="2400" dirty="0" err="1" smtClean="0"/>
              <a:t>april</a:t>
            </a:r>
            <a:r>
              <a:rPr lang="en-US" sz="2400" dirty="0" smtClean="0"/>
              <a:t> 30</a:t>
            </a:r>
            <a:r>
              <a:rPr lang="en-US" sz="2400" baseline="30000" dirty="0" smtClean="0"/>
              <a:t>th</a:t>
            </a:r>
            <a:r>
              <a:rPr lang="en-US" sz="2400" dirty="0" smtClean="0"/>
              <a:t>. Annie completes the assessment on may 10</a:t>
            </a:r>
            <a:r>
              <a:rPr lang="en-US" sz="2400" baseline="30000" dirty="0" smtClean="0"/>
              <a:t>th</a:t>
            </a:r>
            <a:r>
              <a:rPr lang="en-US" sz="2400" dirty="0" smtClean="0"/>
              <a:t>. when can the worker start the new authorization?</a:t>
            </a:r>
          </a:p>
          <a:p>
            <a:pPr>
              <a:buFont typeface="Wingdings" panose="05000000000000000000" pitchFamily="2" charset="2"/>
              <a:buChar char="q"/>
            </a:pPr>
            <a:endParaRPr lang="en-US" dirty="0"/>
          </a:p>
        </p:txBody>
      </p:sp>
    </p:spTree>
    <p:extLst>
      <p:ext uri="{BB962C8B-B14F-4D97-AF65-F5344CB8AC3E}">
        <p14:creationId xmlns:p14="http://schemas.microsoft.com/office/powerpoint/2010/main" val="1959040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Example #2 answer</a:t>
            </a:r>
            <a:endParaRPr lang="en-US" dirty="0"/>
          </a:p>
        </p:txBody>
      </p:sp>
      <p:sp>
        <p:nvSpPr>
          <p:cNvPr id="3" name="Content Placeholder 2"/>
          <p:cNvSpPr>
            <a:spLocks noGrp="1"/>
          </p:cNvSpPr>
          <p:nvPr>
            <p:ph sz="quarter" idx="13"/>
          </p:nvPr>
        </p:nvSpPr>
        <p:spPr/>
        <p:txBody>
          <a:bodyPr>
            <a:normAutofit/>
          </a:bodyPr>
          <a:lstStyle/>
          <a:p>
            <a:pPr>
              <a:buFont typeface="Wingdings" panose="05000000000000000000" pitchFamily="2" charset="2"/>
              <a:buChar char="v"/>
            </a:pPr>
            <a:r>
              <a:rPr lang="en-US" sz="3200" dirty="0" smtClean="0"/>
              <a:t>The authorization can be backdated to </a:t>
            </a:r>
            <a:r>
              <a:rPr lang="en-US" sz="3200" dirty="0" smtClean="0">
                <a:solidFill>
                  <a:srgbClr val="FF0000"/>
                </a:solidFill>
              </a:rPr>
              <a:t>may 1</a:t>
            </a:r>
            <a:r>
              <a:rPr lang="en-US" sz="3200" baseline="30000" dirty="0" smtClean="0">
                <a:solidFill>
                  <a:srgbClr val="FF0000"/>
                </a:solidFill>
              </a:rPr>
              <a:t>st</a:t>
            </a:r>
            <a:r>
              <a:rPr lang="en-US" sz="3200" dirty="0" smtClean="0">
                <a:solidFill>
                  <a:srgbClr val="FF0000"/>
                </a:solidFill>
              </a:rPr>
              <a:t> </a:t>
            </a:r>
            <a:r>
              <a:rPr lang="en-US" sz="3200" dirty="0" smtClean="0"/>
              <a:t>because </a:t>
            </a:r>
            <a:r>
              <a:rPr lang="en-US" sz="3200" dirty="0" err="1" smtClean="0"/>
              <a:t>annie</a:t>
            </a:r>
            <a:r>
              <a:rPr lang="en-US" sz="3200" dirty="0" smtClean="0"/>
              <a:t> completed the assessment on May 10</a:t>
            </a:r>
            <a:r>
              <a:rPr lang="en-US" sz="3200" baseline="30000" dirty="0" smtClean="0"/>
              <a:t>th</a:t>
            </a:r>
            <a:r>
              <a:rPr lang="en-US" sz="3200" dirty="0" smtClean="0"/>
              <a:t>, which is within one calendar month of the start date of her new 12 month eligibility period.</a:t>
            </a:r>
            <a:endParaRPr lang="en-US" sz="3200" dirty="0"/>
          </a:p>
        </p:txBody>
      </p:sp>
    </p:spTree>
    <p:extLst>
      <p:ext uri="{BB962C8B-B14F-4D97-AF65-F5344CB8AC3E}">
        <p14:creationId xmlns:p14="http://schemas.microsoft.com/office/powerpoint/2010/main" val="105349946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346492"/>
      </a:accent1>
      <a:accent2>
        <a:srgbClr val="6DA5D4"/>
      </a:accent2>
      <a:accent3>
        <a:srgbClr val="538C79"/>
      </a:accent3>
      <a:accent4>
        <a:srgbClr val="93B75D"/>
      </a:accent4>
      <a:accent5>
        <a:srgbClr val="DEB050"/>
      </a:accent5>
      <a:accent6>
        <a:srgbClr val="BB5354"/>
      </a:accent6>
      <a:hlink>
        <a:srgbClr val="3289DD"/>
      </a:hlink>
      <a:folHlink>
        <a:srgbClr val="859EB6"/>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E3530EC-BA5B-407C-9B36-00820F39551C}"/>
    </a:ext>
  </a:extLst>
</a:theme>
</file>

<file path=docProps/app.xml><?xml version="1.0" encoding="utf-8"?>
<Properties xmlns="http://schemas.openxmlformats.org/officeDocument/2006/extended-properties" xmlns:vt="http://schemas.openxmlformats.org/officeDocument/2006/docPropsVTypes">
  <Template>TM04033927[[fn=Main Event]]</Template>
  <TotalTime>1621</TotalTime>
  <Words>868</Words>
  <Application>Microsoft Office PowerPoint</Application>
  <PresentationFormat>Widescreen</PresentationFormat>
  <Paragraphs>63</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Impact</vt:lpstr>
      <vt:lpstr>Wingdings</vt:lpstr>
      <vt:lpstr>Main Event</vt:lpstr>
      <vt:lpstr>Authorization begin dates for Childcare</vt:lpstr>
      <vt:lpstr>background</vt:lpstr>
      <vt:lpstr>Background</vt:lpstr>
      <vt:lpstr>Changes in how policy is written for begin dates</vt:lpstr>
      <vt:lpstr>Application and Renewal</vt:lpstr>
      <vt:lpstr>Example #1  At application</vt:lpstr>
      <vt:lpstr>Example #1 answer</vt:lpstr>
      <vt:lpstr>Example #2  Early renewal</vt:lpstr>
      <vt:lpstr>Example #2 answer</vt:lpstr>
      <vt:lpstr>Example #3 Annual renewal</vt:lpstr>
      <vt:lpstr>Example #3 answer</vt:lpstr>
      <vt:lpstr>Ongoing eligibility</vt:lpstr>
      <vt:lpstr>Example #1 Late renewal, late assessment </vt:lpstr>
      <vt:lpstr>Example #1 answer</vt:lpstr>
      <vt:lpstr>Example #2 ongoing eligibility</vt:lpstr>
      <vt:lpstr>Example #2 answer</vt:lpstr>
      <vt:lpstr>Example #3 ongoing eligibility</vt:lpstr>
      <vt:lpstr>Example #3 answer</vt:lpstr>
      <vt:lpstr>questions</vt:lpstr>
    </vt:vector>
  </TitlesOfParts>
  <Company>Dane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Authorization begin dates for Childcare</dc:title>
  <dc:creator>Kauss, Cortney</dc:creator>
  <cp:lastModifiedBy>Kauss, Cortney</cp:lastModifiedBy>
  <cp:revision>37</cp:revision>
  <cp:lastPrinted>2019-09-11T16:37:48Z</cp:lastPrinted>
  <dcterms:created xsi:type="dcterms:W3CDTF">2019-09-05T13:55:50Z</dcterms:created>
  <dcterms:modified xsi:type="dcterms:W3CDTF">2019-09-12T12:42:49Z</dcterms:modified>
</cp:coreProperties>
</file>