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9" r:id="rId4"/>
    <p:sldId id="265" r:id="rId5"/>
    <p:sldId id="263" r:id="rId6"/>
    <p:sldId id="260" r:id="rId7"/>
    <p:sldId id="261" r:id="rId8"/>
    <p:sldId id="276" r:id="rId9"/>
    <p:sldId id="277" r:id="rId10"/>
    <p:sldId id="274" r:id="rId11"/>
    <p:sldId id="262" r:id="rId12"/>
    <p:sldId id="268" r:id="rId13"/>
    <p:sldId id="267" r:id="rId14"/>
    <p:sldId id="271" r:id="rId15"/>
    <p:sldId id="273" r:id="rId16"/>
    <p:sldId id="26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89" autoAdjust="0"/>
  </p:normalViewPr>
  <p:slideViewPr>
    <p:cSldViewPr>
      <p:cViewPr varScale="1">
        <p:scale>
          <a:sx n="74" d="100"/>
          <a:sy n="74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3DF42-AD7E-4459-AEF9-DD152363067C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B165B-4067-4DA1-AEA0-CD324ED48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8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54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LOW PRIORITY</a:t>
            </a:r>
          </a:p>
          <a:p>
            <a:r>
              <a:rPr lang="en-US" dirty="0" smtClean="0"/>
              <a:t>You can choose more than one reason code</a:t>
            </a:r>
          </a:p>
          <a:p>
            <a:r>
              <a:rPr lang="en-US" dirty="0" smtClean="0"/>
              <a:t>If</a:t>
            </a:r>
            <a:r>
              <a:rPr lang="en-US" baseline="0" dirty="0" smtClean="0"/>
              <a:t> you come across a low priority that isn’t SWICA, you can code it properly choosing UAD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99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County of Residence not by worker</a:t>
            </a:r>
            <a:r>
              <a:rPr lang="en-US" baseline="0" dirty="0" smtClean="0"/>
              <a:t> who made the error.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Give example of Agency Error Coding problems.  Example – once you use it, you can’t go back!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not sure, or it could involve both agency error and client error, use other code (Claim/Fraud)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94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19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baseline="0" dirty="0" smtClean="0"/>
              <a:t>Make sure we stress that it’s just for FS – not CC, HC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baseline="0" dirty="0" smtClean="0"/>
              <a:t>Understanding the Reduced Reporting Rules for FS is very error prone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baseline="0" dirty="0" smtClean="0"/>
              <a:t>6.1.1.2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baseline="0" dirty="0" smtClean="0"/>
              <a:t>The 130% of the FPL reduced reporting level is based on the food unit size determined at the most recently completed certification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15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90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Most</a:t>
            </a:r>
            <a:r>
              <a:rPr lang="en-US" baseline="0" dirty="0" smtClean="0"/>
              <a:t> UAD are data exchange referrals (SWICA), so there should be an ability to create a new referral w/o adding comments.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98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93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9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Worked in chronological</a:t>
            </a:r>
            <a:r>
              <a:rPr lang="en-US" baseline="0" dirty="0" smtClean="0"/>
              <a:t> </a:t>
            </a:r>
            <a:r>
              <a:rPr lang="en-US" dirty="0" smtClean="0"/>
              <a:t>order</a:t>
            </a:r>
          </a:p>
          <a:p>
            <a:r>
              <a:rPr lang="en-US" dirty="0" smtClean="0"/>
              <a:t>Investigation</a:t>
            </a:r>
            <a:r>
              <a:rPr lang="en-US" baseline="0" dirty="0" smtClean="0"/>
              <a:t> could take </a:t>
            </a:r>
            <a:r>
              <a:rPr lang="en-US" dirty="0" smtClean="0"/>
              <a:t>1-90</a:t>
            </a:r>
            <a:r>
              <a:rPr lang="en-US" baseline="0" dirty="0" smtClean="0"/>
              <a:t> days </a:t>
            </a:r>
          </a:p>
          <a:p>
            <a:r>
              <a:rPr lang="en-US" baseline="0" dirty="0" smtClean="0"/>
              <a:t>No IPV for BC+ - only applies to FS and CC (higher burden of proof)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4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Worked in chronological</a:t>
            </a:r>
            <a:r>
              <a:rPr lang="en-US" baseline="0" dirty="0" smtClean="0"/>
              <a:t> </a:t>
            </a:r>
            <a:r>
              <a:rPr lang="en-US" dirty="0" smtClean="0"/>
              <a:t>order</a:t>
            </a:r>
          </a:p>
          <a:p>
            <a:r>
              <a:rPr lang="en-US" dirty="0" smtClean="0"/>
              <a:t>Investigation</a:t>
            </a:r>
            <a:r>
              <a:rPr lang="en-US" baseline="0" dirty="0" smtClean="0"/>
              <a:t> could take </a:t>
            </a:r>
            <a:r>
              <a:rPr lang="en-US" dirty="0" smtClean="0"/>
              <a:t>1-90</a:t>
            </a:r>
            <a:r>
              <a:rPr lang="en-US" baseline="0" dirty="0" smtClean="0"/>
              <a:t> days </a:t>
            </a:r>
          </a:p>
          <a:p>
            <a:r>
              <a:rPr lang="en-US" baseline="0" dirty="0" smtClean="0"/>
              <a:t>No IPV for BC+ - only applies to FS and CC (higher burden of proof)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4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general - County of Residence matches Gatekeeper</a:t>
            </a:r>
            <a:r>
              <a:rPr lang="en-US" baseline="0" dirty="0" smtClean="0"/>
              <a:t> office</a:t>
            </a:r>
            <a:endParaRPr lang="en-US" dirty="0" smtClean="0"/>
          </a:p>
          <a:p>
            <a:r>
              <a:rPr lang="en-US" dirty="0" smtClean="0"/>
              <a:t>Exception – Gatekeeper office should match the county in which the OP/Fraud occurred, so at times you might select an</a:t>
            </a:r>
            <a:r>
              <a:rPr lang="en-US" baseline="0" dirty="0" smtClean="0"/>
              <a:t> Office that doesn’t match current county of residence.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02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r>
              <a:rPr lang="en-US" baseline="0" dirty="0" smtClean="0"/>
              <a:t> in doubt, ask – don’t guess – err on the side of claim if unsure between these two.  The OP can always switch it to Fraud.</a:t>
            </a:r>
          </a:p>
          <a:p>
            <a:r>
              <a:rPr lang="en-US" baseline="0" dirty="0" smtClean="0"/>
              <a:t>Claim – majority of the time is not going to involve any investigation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11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UAD:  We are using this code as a work around, because BRITS doesn’t have a priority filter.</a:t>
            </a:r>
          </a:p>
          <a:p>
            <a:r>
              <a:rPr lang="en-US" dirty="0" smtClean="0"/>
              <a:t>Historically have not yielded high dollar, if any, overpayment</a:t>
            </a:r>
            <a:r>
              <a:rPr lang="en-US" baseline="0" dirty="0" smtClean="0"/>
              <a:t> amount</a:t>
            </a:r>
            <a:endParaRPr lang="en-US" dirty="0" smtClean="0"/>
          </a:p>
          <a:p>
            <a:r>
              <a:rPr lang="en-US" dirty="0" smtClean="0"/>
              <a:t>When sending</a:t>
            </a:r>
            <a:r>
              <a:rPr lang="en-US" baseline="0" dirty="0" smtClean="0"/>
              <a:t> a referral with this tag, it is going to a queue that is low priority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want</a:t>
            </a:r>
            <a:r>
              <a:rPr lang="en-US" baseline="0" dirty="0" smtClean="0"/>
              <a:t> to make a SWICA referral, but a UAD referral already exists, create a new one – but now this second one is NO LONGER low priority, and you should code it normally (SWICA)</a:t>
            </a:r>
            <a:endParaRPr lang="en-US" dirty="0" smtClean="0"/>
          </a:p>
          <a:p>
            <a:r>
              <a:rPr lang="en-US" dirty="0" smtClean="0"/>
              <a:t>If people ask why?</a:t>
            </a:r>
          </a:p>
          <a:p>
            <a:r>
              <a:rPr lang="en-US" dirty="0" smtClean="0"/>
              <a:t>Because it’s easier to find, sort, run reports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a second</a:t>
            </a:r>
            <a:r>
              <a:rPr lang="en-US" baseline="0" dirty="0" smtClean="0"/>
              <a:t> referral comes through, and we process the OP, we will see the UAD past referral, and will pull that in and include it in the OP, if possible</a:t>
            </a:r>
            <a:r>
              <a:rPr lang="en-US" baseline="0" dirty="0" smtClean="0"/>
              <a:t>.</a:t>
            </a:r>
            <a:endParaRPr lang="en-US" baseline="0" dirty="0" smtClean="0"/>
          </a:p>
          <a:p>
            <a:r>
              <a:rPr lang="en-US" baseline="0" dirty="0" smtClean="0"/>
              <a:t>If pressed for a $ amount </a:t>
            </a:r>
            <a:r>
              <a:rPr lang="en-US" baseline="0" dirty="0" smtClean="0"/>
              <a:t>&lt;$</a:t>
            </a:r>
            <a:r>
              <a:rPr lang="en-US" baseline="0" dirty="0" smtClean="0"/>
              <a:t>1,000 </a:t>
            </a:r>
            <a:r>
              <a:rPr lang="en-US" baseline="0" dirty="0" smtClean="0"/>
              <a:t>for </a:t>
            </a:r>
            <a:r>
              <a:rPr lang="en-US" baseline="0" dirty="0" smtClean="0"/>
              <a:t>non-fraud related OP, and non duplicated, and not agency error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2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78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B165B-4067-4DA1-AEA0-CD324ED484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9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F390E6B-1A8C-488E-BBBD-847AEE05AD9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2168118-ACA1-4A6B-8CC6-4E7BA612B72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0E6B-1A8C-488E-BBBD-847AEE05AD9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118-ACA1-4A6B-8CC6-4E7BA612B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0E6B-1A8C-488E-BBBD-847AEE05AD9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118-ACA1-4A6B-8CC6-4E7BA612B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0E6B-1A8C-488E-BBBD-847AEE05AD9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118-ACA1-4A6B-8CC6-4E7BA612B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F390E6B-1A8C-488E-BBBD-847AEE05AD9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2168118-ACA1-4A6B-8CC6-4E7BA612B7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0E6B-1A8C-488E-BBBD-847AEE05AD9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2168118-ACA1-4A6B-8CC6-4E7BA612B7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0E6B-1A8C-488E-BBBD-847AEE05AD9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2168118-ACA1-4A6B-8CC6-4E7BA612B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0E6B-1A8C-488E-BBBD-847AEE05AD9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118-ACA1-4A6B-8CC6-4E7BA612B7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0E6B-1A8C-488E-BBBD-847AEE05AD9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118-ACA1-4A6B-8CC6-4E7BA612B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F390E6B-1A8C-488E-BBBD-847AEE05AD9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2168118-ACA1-4A6B-8CC6-4E7BA612B7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F390E6B-1A8C-488E-BBBD-847AEE05AD9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2168118-ACA1-4A6B-8CC6-4E7BA612B7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F390E6B-1A8C-488E-BBBD-847AEE05AD9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2168118-ACA1-4A6B-8CC6-4E7BA612B72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BRITS Referrals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6172200"/>
            <a:ext cx="3131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Last Updated August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5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8515585" cy="475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Low Priority SWICA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9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Referral Basics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8229600" cy="3941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Stay </a:t>
            </a:r>
            <a:r>
              <a:rPr lang="en-US" sz="2800" dirty="0"/>
              <a:t>with county of origin</a:t>
            </a:r>
          </a:p>
          <a:p>
            <a:r>
              <a:rPr lang="en-US" sz="2800" dirty="0" smtClean="0"/>
              <a:t>If you are not sure, ask for help in determining if it’s Agency Error or other referral type</a:t>
            </a:r>
          </a:p>
          <a:p>
            <a:pPr lvl="1"/>
            <a:r>
              <a:rPr lang="en-US" sz="2600" dirty="0" smtClean="0"/>
              <a:t>Agency Error Code cannot be changed once you save the referral</a:t>
            </a:r>
            <a:endParaRPr lang="en-US" sz="2600" dirty="0"/>
          </a:p>
          <a:p>
            <a:endParaRPr lang="en-US" sz="2800" dirty="0"/>
          </a:p>
          <a:p>
            <a:r>
              <a:rPr lang="en-US" sz="2800" dirty="0">
                <a:solidFill>
                  <a:srgbClr val="FFFF00"/>
                </a:solidFill>
              </a:rPr>
              <a:t>Example</a:t>
            </a:r>
            <a:r>
              <a:rPr lang="en-US" sz="2800" dirty="0"/>
              <a:t>:  budgeted weekly hours incorrectly as bi-weekly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Agency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BRITS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Who, what, where, when, &amp; why?? </a:t>
            </a:r>
          </a:p>
          <a:p>
            <a:r>
              <a:rPr lang="en-US" dirty="0" smtClean="0"/>
              <a:t>Give a detailed summary – you have up to 3,000 character limit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DO</a:t>
            </a:r>
            <a:endParaRPr lang="en-US" dirty="0" smtClean="0"/>
          </a:p>
          <a:p>
            <a:pPr lvl="1"/>
            <a:r>
              <a:rPr lang="en-US" dirty="0" smtClean="0"/>
              <a:t>type more than just “AP possibly in home” – what makes you suspect this?</a:t>
            </a:r>
          </a:p>
          <a:p>
            <a:pPr lvl="1"/>
            <a:r>
              <a:rPr lang="en-US" dirty="0" smtClean="0"/>
              <a:t>type more than just “first quarter match” – who was it for?  Who was the employer?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6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FS Change Reporting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Reduced Reporting Rules for </a:t>
            </a:r>
            <a:r>
              <a:rPr lang="en-US" smtClean="0"/>
              <a:t>FS Only</a:t>
            </a:r>
            <a:endParaRPr lang="en-US" dirty="0" smtClean="0"/>
          </a:p>
          <a:p>
            <a:pPr lvl="1"/>
            <a:r>
              <a:rPr lang="en-US" dirty="0" smtClean="0"/>
              <a:t>Only required to report if income exceeds 130%</a:t>
            </a:r>
          </a:p>
          <a:p>
            <a:pPr lvl="3"/>
            <a:r>
              <a:rPr lang="en-US" dirty="0" smtClean="0"/>
              <a:t>Not if they move out of state</a:t>
            </a:r>
          </a:p>
          <a:p>
            <a:pPr lvl="3"/>
            <a:r>
              <a:rPr lang="en-US" dirty="0" smtClean="0"/>
              <a:t>Not if their children move out</a:t>
            </a:r>
          </a:p>
          <a:p>
            <a:pPr lvl="3"/>
            <a:r>
              <a:rPr lang="en-US" dirty="0" smtClean="0"/>
              <a:t>Not if they go to jail</a:t>
            </a:r>
          </a:p>
          <a:p>
            <a:pPr lvl="1"/>
            <a:r>
              <a:rPr lang="en-US" dirty="0" smtClean="0"/>
              <a:t>However, if a change is reported or becomes known, we must act on it</a:t>
            </a:r>
          </a:p>
          <a:p>
            <a:pPr lvl="1"/>
            <a:r>
              <a:rPr lang="en-US" dirty="0" smtClean="0"/>
              <a:t>If they are already over 130%, no need to report until SMRF or renewal</a:t>
            </a:r>
          </a:p>
          <a:p>
            <a:r>
              <a:rPr lang="en-US" dirty="0" smtClean="0"/>
              <a:t>Check Client Notices for 100% or 130% amount</a:t>
            </a:r>
          </a:p>
          <a:p>
            <a:pPr lvl="1"/>
            <a:r>
              <a:rPr lang="en-US" dirty="0" smtClean="0"/>
              <a:t>The one just before the change happened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382000" cy="34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3886200"/>
            <a:ext cx="8610600" cy="2895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Look at the highlighted amount</a:t>
            </a:r>
          </a:p>
          <a:p>
            <a:r>
              <a:rPr lang="en-US" dirty="0" smtClean="0"/>
              <a:t>This is either 100% FPL, or 130% FPL, depending on open programs</a:t>
            </a:r>
          </a:p>
          <a:p>
            <a:r>
              <a:rPr lang="en-US" dirty="0" smtClean="0"/>
              <a:t>What is the first month the client went over this amount?</a:t>
            </a:r>
          </a:p>
          <a:p>
            <a:r>
              <a:rPr lang="en-US" dirty="0" smtClean="0"/>
              <a:t>Consider this:  if income goes over in May, they have until June 10, to report, so it won’t affect benefits until July.  Is the job still current? Are they still over?</a:t>
            </a:r>
          </a:p>
        </p:txBody>
      </p:sp>
    </p:spTree>
    <p:extLst>
      <p:ext uri="{BB962C8B-B14F-4D97-AF65-F5344CB8AC3E}">
        <p14:creationId xmlns:p14="http://schemas.microsoft.com/office/powerpoint/2010/main" val="30050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Unable to Create a New Referral?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Two alerts</a:t>
            </a:r>
          </a:p>
          <a:p>
            <a:pPr lvl="1"/>
            <a:r>
              <a:rPr lang="en-US" dirty="0" smtClean="0"/>
              <a:t>“Referral already exists…” – you cannot create another referral</a:t>
            </a:r>
          </a:p>
          <a:p>
            <a:pPr lvl="1"/>
            <a:r>
              <a:rPr lang="en-US" dirty="0" smtClean="0"/>
              <a:t>“The following Data Exchange Referral…”– you can create another referral</a:t>
            </a:r>
          </a:p>
          <a:p>
            <a:r>
              <a:rPr lang="en-US" dirty="0"/>
              <a:t>E</a:t>
            </a:r>
            <a:r>
              <a:rPr lang="en-US" dirty="0" smtClean="0"/>
              <a:t>xisting referral? </a:t>
            </a:r>
          </a:p>
          <a:p>
            <a:pPr lvl="1"/>
            <a:r>
              <a:rPr lang="en-US" dirty="0" smtClean="0"/>
              <a:t>Add comments if existing referral is normal priority</a:t>
            </a:r>
          </a:p>
          <a:p>
            <a:pPr lvl="1"/>
            <a:r>
              <a:rPr lang="en-US" dirty="0" smtClean="0"/>
              <a:t>DO NOT add comments to an existing Low Priority Referral.  Create a new referral.</a:t>
            </a:r>
          </a:p>
          <a:p>
            <a:r>
              <a:rPr lang="en-US" dirty="0" smtClean="0"/>
              <a:t>When in doubt, 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2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Remember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Before </a:t>
            </a:r>
            <a:r>
              <a:rPr lang="en-US" sz="3600" dirty="0"/>
              <a:t>referring, be sure there’s an OP</a:t>
            </a:r>
          </a:p>
          <a:p>
            <a:pPr lvl="1"/>
            <a:r>
              <a:rPr lang="en-US" sz="3000" dirty="0"/>
              <a:t>What programs? Change rules</a:t>
            </a:r>
            <a:r>
              <a:rPr lang="en-US" sz="3000" dirty="0" smtClean="0"/>
              <a:t>?</a:t>
            </a:r>
            <a:endParaRPr lang="en-US" sz="3600" dirty="0" smtClean="0"/>
          </a:p>
          <a:p>
            <a:r>
              <a:rPr lang="en-US" sz="3600" dirty="0" smtClean="0"/>
              <a:t>Update case correctly going forward</a:t>
            </a:r>
          </a:p>
          <a:p>
            <a:r>
              <a:rPr lang="en-US" sz="3600" dirty="0" smtClean="0"/>
              <a:t>Choose the correct Gatekeeper office</a:t>
            </a:r>
          </a:p>
          <a:p>
            <a:pPr lvl="1"/>
            <a:r>
              <a:rPr lang="en-US" sz="3000" dirty="0" smtClean="0"/>
              <a:t>County of Residence at time of OP</a:t>
            </a:r>
          </a:p>
          <a:p>
            <a:r>
              <a:rPr lang="en-US" sz="3600" dirty="0" smtClean="0"/>
              <a:t>Use correct codes on your referrals</a:t>
            </a:r>
          </a:p>
          <a:p>
            <a:pPr lvl="1"/>
            <a:r>
              <a:rPr lang="en-US" sz="3000" dirty="0" smtClean="0"/>
              <a:t>Fraud vs. Claim vs. Agency Error</a:t>
            </a:r>
            <a:endParaRPr lang="en-US" sz="3000" dirty="0" smtClean="0"/>
          </a:p>
          <a:p>
            <a:r>
              <a:rPr lang="en-US" sz="3600" dirty="0"/>
              <a:t>Code </a:t>
            </a:r>
            <a:r>
              <a:rPr lang="en-US" sz="3600" dirty="0" smtClean="0"/>
              <a:t>Low </a:t>
            </a:r>
            <a:r>
              <a:rPr lang="en-US" sz="3600" dirty="0"/>
              <a:t>Priority </a:t>
            </a:r>
            <a:r>
              <a:rPr lang="en-US" sz="3600" dirty="0" smtClean="0"/>
              <a:t>Referrals </a:t>
            </a:r>
            <a:r>
              <a:rPr lang="en-US" sz="3600" dirty="0"/>
              <a:t>as </a:t>
            </a:r>
            <a:r>
              <a:rPr lang="en-US" sz="3600" dirty="0" smtClean="0"/>
              <a:t>UAD</a:t>
            </a:r>
          </a:p>
          <a:p>
            <a:r>
              <a:rPr lang="en-US" sz="3600" dirty="0" smtClean="0"/>
              <a:t>When </a:t>
            </a:r>
            <a:r>
              <a:rPr lang="en-US" sz="3600" dirty="0" smtClean="0"/>
              <a:t>in doubt, </a:t>
            </a:r>
            <a:r>
              <a:rPr lang="en-US" sz="3600" dirty="0" smtClean="0"/>
              <a:t>ask for help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8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Referral basics</a:t>
            </a:r>
          </a:p>
          <a:p>
            <a:pPr lvl="1"/>
            <a:r>
              <a:rPr lang="en-US" sz="3200" dirty="0" smtClean="0"/>
              <a:t>Gatekeeper Office</a:t>
            </a:r>
          </a:p>
          <a:p>
            <a:pPr lvl="1"/>
            <a:r>
              <a:rPr lang="en-US" sz="3200" dirty="0" smtClean="0"/>
              <a:t>Fraud vs Claim vs UAD vs AE</a:t>
            </a:r>
          </a:p>
          <a:p>
            <a:r>
              <a:rPr lang="en-US" sz="4000" dirty="0" smtClean="0"/>
              <a:t>BRITS Comments</a:t>
            </a:r>
          </a:p>
          <a:p>
            <a:r>
              <a:rPr lang="en-US" sz="4000" dirty="0" smtClean="0"/>
              <a:t>Change Reporting Rules for FS</a:t>
            </a:r>
          </a:p>
          <a:p>
            <a:r>
              <a:rPr lang="en-US" sz="4000" dirty="0" smtClean="0"/>
              <a:t>SWICA</a:t>
            </a:r>
          </a:p>
        </p:txBody>
      </p:sp>
    </p:spTree>
    <p:extLst>
      <p:ext uri="{BB962C8B-B14F-4D97-AF65-F5344CB8AC3E}">
        <p14:creationId xmlns:p14="http://schemas.microsoft.com/office/powerpoint/2010/main" val="397199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Life Cycle of a Fraud Referral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89669" y="1617516"/>
            <a:ext cx="1752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Fraud referral created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301206" y="1518456"/>
            <a:ext cx="1880394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Referral goes to county of residence</a:t>
            </a:r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6019800" y="1617516"/>
            <a:ext cx="1752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Referral assigned to investigator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19100" y="2868930"/>
            <a:ext cx="81153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Investigation starts</a:t>
            </a:r>
          </a:p>
          <a:p>
            <a:pPr algn="ctr"/>
            <a:r>
              <a:rPr lang="en-US" sz="1600" i="1" dirty="0" smtClean="0"/>
              <a:t>(Review case, review information available, telephone interviews, request verification)</a:t>
            </a:r>
            <a:endParaRPr lang="en-US" i="1" dirty="0"/>
          </a:p>
        </p:txBody>
      </p:sp>
      <p:sp>
        <p:nvSpPr>
          <p:cNvPr id="23" name="Rounded Rectangle 22"/>
          <p:cNvSpPr/>
          <p:nvPr/>
        </p:nvSpPr>
        <p:spPr>
          <a:xfrm>
            <a:off x="1552820" y="4918969"/>
            <a:ext cx="226695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overpayment, refer to OP Specialist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5182672" y="4939665"/>
            <a:ext cx="2208727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fraud found, IPV (FS/CC only)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181600" y="3928110"/>
            <a:ext cx="1752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Investigation ends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552820" y="3907414"/>
            <a:ext cx="1752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case, if appropriate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599164" y="5779046"/>
            <a:ext cx="1752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Referral is closed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86295" y="2036616"/>
            <a:ext cx="514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51764" y="2036224"/>
            <a:ext cx="514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57895" y="4347210"/>
            <a:ext cx="514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97472" y="5311919"/>
            <a:ext cx="514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76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Life Cycle of a Claim Referral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548765"/>
            <a:ext cx="1752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Claim referral created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365103" y="1472565"/>
            <a:ext cx="1880394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Referral goes to county of residence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019800" y="1559829"/>
            <a:ext cx="1752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Referral assigned to OP Specialist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26076" y="2721463"/>
            <a:ext cx="81153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Investigation starts</a:t>
            </a:r>
          </a:p>
          <a:p>
            <a:pPr algn="ctr"/>
            <a:r>
              <a:rPr lang="en-US" sz="1600" i="1" dirty="0" smtClean="0"/>
              <a:t>(Review case, review information available, request verification)</a:t>
            </a:r>
            <a:endParaRPr lang="en-US" i="1" dirty="0"/>
          </a:p>
        </p:txBody>
      </p:sp>
      <p:sp>
        <p:nvSpPr>
          <p:cNvPr id="23" name="Rounded Rectangle 22"/>
          <p:cNvSpPr/>
          <p:nvPr/>
        </p:nvSpPr>
        <p:spPr>
          <a:xfrm>
            <a:off x="1828800" y="4848819"/>
            <a:ext cx="1752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Overpayment entered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5127402" y="4848819"/>
            <a:ext cx="2949798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possible </a:t>
            </a:r>
            <a:r>
              <a:rPr lang="en-US" dirty="0" smtClean="0"/>
              <a:t>IPV (FS/CC only), </a:t>
            </a:r>
            <a:r>
              <a:rPr lang="en-US" dirty="0" smtClean="0"/>
              <a:t>assigned to Fraud Investigator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137061" y="3829466"/>
            <a:ext cx="1752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Investigation ends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828800" y="3856281"/>
            <a:ext cx="1752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case, if appropriate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492897" y="5841357"/>
            <a:ext cx="1752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Referral is closed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05100" y="1978929"/>
            <a:ext cx="514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10200" y="1978929"/>
            <a:ext cx="514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48247" y="4275381"/>
            <a:ext cx="514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068090" y="5256794"/>
            <a:ext cx="514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18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Referral Basics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981200"/>
            <a:ext cx="8229600" cy="3038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3604409"/>
            <a:ext cx="762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987290" y="3886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DANE COUNTY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158490" y="4108473"/>
            <a:ext cx="1828800" cy="32001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" y="5257800"/>
            <a:ext cx="88392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 general, Program Gatekeeper Office should match the County of Residence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184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Referral Basics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FRAUD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2174874"/>
            <a:ext cx="4114800" cy="4454525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When clients are potentially violating program rules to get benefits they aren’t entitled to</a:t>
            </a:r>
          </a:p>
          <a:p>
            <a:r>
              <a:rPr lang="en-US" sz="2200" dirty="0" smtClean="0"/>
              <a:t>Misusing benefits</a:t>
            </a:r>
          </a:p>
          <a:p>
            <a:r>
              <a:rPr lang="en-US" sz="2200" dirty="0" smtClean="0"/>
              <a:t>Failure to report at multiple times:  APP, renewal, SMRF</a:t>
            </a:r>
          </a:p>
          <a:p>
            <a:r>
              <a:rPr lang="en-US" sz="2200" dirty="0" smtClean="0">
                <a:solidFill>
                  <a:srgbClr val="FFFF00"/>
                </a:solidFill>
              </a:rPr>
              <a:t>Examples</a:t>
            </a:r>
            <a:r>
              <a:rPr lang="en-US" sz="2200" dirty="0" smtClean="0"/>
              <a:t>: AP in home, forgery, QUEST card trafficking, withholding income information</a:t>
            </a:r>
            <a:endParaRPr lang="en-US" sz="2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041775" cy="4170363"/>
          </a:xfrm>
        </p:spPr>
        <p:txBody>
          <a:bodyPr>
            <a:normAutofit/>
          </a:bodyPr>
          <a:lstStyle/>
          <a:p>
            <a:r>
              <a:rPr lang="en-US" dirty="0" smtClean="0"/>
              <a:t>Majority of SWICA and earned income referrals</a:t>
            </a:r>
          </a:p>
          <a:p>
            <a:r>
              <a:rPr lang="en-US" dirty="0" smtClean="0"/>
              <a:t>Primarily involves getting employment wage info</a:t>
            </a:r>
          </a:p>
          <a:p>
            <a:r>
              <a:rPr lang="en-US" dirty="0" smtClean="0"/>
              <a:t>Client didn’t follow change reporting rules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Examples</a:t>
            </a:r>
            <a:r>
              <a:rPr lang="en-US" dirty="0" smtClean="0"/>
              <a:t>:  SWICA, new hire matches, un/under-reported income, duplicate issuance (not agency error)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6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Referral Basics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0772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UNRESOLVED AGING DISCREPANCY (UAD)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8077200" cy="3962399"/>
          </a:xfrm>
        </p:spPr>
        <p:txBody>
          <a:bodyPr>
            <a:normAutofit/>
          </a:bodyPr>
          <a:lstStyle/>
          <a:p>
            <a:r>
              <a:rPr lang="en-US" dirty="0" smtClean="0"/>
              <a:t>Low $$$ amount</a:t>
            </a:r>
          </a:p>
          <a:p>
            <a:r>
              <a:rPr lang="en-US" dirty="0" smtClean="0"/>
              <a:t>BC+ only with premium related overpayment</a:t>
            </a:r>
          </a:p>
          <a:p>
            <a:r>
              <a:rPr lang="en-US" dirty="0" smtClean="0"/>
              <a:t>CC overpayments only for co-pay adjustment</a:t>
            </a:r>
          </a:p>
          <a:p>
            <a:r>
              <a:rPr lang="en-US" dirty="0" smtClean="0"/>
              <a:t>SWICA matches only for 1 or 2 quarters</a:t>
            </a:r>
          </a:p>
          <a:p>
            <a:r>
              <a:rPr lang="en-US" dirty="0" smtClean="0"/>
              <a:t>FS cases with monthly allotment of less than $100</a:t>
            </a:r>
          </a:p>
          <a:p>
            <a:r>
              <a:rPr lang="en-US" dirty="0" smtClean="0"/>
              <a:t>Potential OP period of 6 </a:t>
            </a:r>
            <a:r>
              <a:rPr lang="en-US" dirty="0" smtClean="0"/>
              <a:t>months or less</a:t>
            </a:r>
          </a:p>
          <a:p>
            <a:r>
              <a:rPr lang="en-US" dirty="0" smtClean="0"/>
              <a:t>Questionable ABAWD exemptions</a:t>
            </a:r>
          </a:p>
        </p:txBody>
      </p:sp>
    </p:spTree>
    <p:extLst>
      <p:ext uri="{BB962C8B-B14F-4D97-AF65-F5344CB8AC3E}">
        <p14:creationId xmlns:p14="http://schemas.microsoft.com/office/powerpoint/2010/main" val="19755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Referral Basics</a:t>
            </a:r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8383588" cy="3941763"/>
          </a:xfrm>
        </p:spPr>
        <p:txBody>
          <a:bodyPr>
            <a:normAutofit/>
          </a:bodyPr>
          <a:lstStyle/>
          <a:p>
            <a:r>
              <a:rPr lang="en-US" dirty="0"/>
              <a:t>Refer SWICAs as Claim Investigation, using SWICA as Source Code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Including referrals made based on quarter matches without a SWICA discrepancy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Higher dollar OPs = 2 or more consecutive SWICA matches</a:t>
            </a:r>
          </a:p>
          <a:p>
            <a:r>
              <a:rPr lang="en-US" dirty="0"/>
              <a:t>L</a:t>
            </a:r>
            <a:r>
              <a:rPr lang="en-US" dirty="0" smtClean="0"/>
              <a:t>ow dollar OPs = 2 or less consecutive SWICA matches</a:t>
            </a:r>
          </a:p>
          <a:p>
            <a:endParaRPr lang="en-US" dirty="0" smtClean="0"/>
          </a:p>
          <a:p>
            <a:r>
              <a:rPr lang="en-US" dirty="0" smtClean="0"/>
              <a:t>For Low Priority (i.e. low dollar) OPs, add UAD tag</a:t>
            </a:r>
          </a:p>
          <a:p>
            <a:r>
              <a:rPr lang="en-US" dirty="0"/>
              <a:t>Multiple jobs – change jobs frequently – probably not worth it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half" idx="3"/>
          </p:nvPr>
        </p:nvSpPr>
        <p:spPr>
          <a:xfrm>
            <a:off x="609600" y="1524000"/>
            <a:ext cx="7620000" cy="639762"/>
          </a:xfrm>
        </p:spPr>
        <p:txBody>
          <a:bodyPr/>
          <a:lstStyle/>
          <a:p>
            <a:r>
              <a:rPr lang="en-US" dirty="0" err="1" smtClean="0"/>
              <a:t>Swica</a:t>
            </a:r>
            <a:r>
              <a:rPr lang="en-US" dirty="0" smtClean="0"/>
              <a:t> </a:t>
            </a:r>
            <a:r>
              <a:rPr lang="en-US" dirty="0" smtClean="0"/>
              <a:t>– in general…..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Regular SWICA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61"/>
          <a:stretch/>
        </p:blipFill>
        <p:spPr bwMode="auto">
          <a:xfrm>
            <a:off x="304800" y="1676400"/>
            <a:ext cx="8229600" cy="497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0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1630</TotalTime>
  <Words>1239</Words>
  <Application>Microsoft Office PowerPoint</Application>
  <PresentationFormat>On-screen Show (4:3)</PresentationFormat>
  <Paragraphs>170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Rockwell</vt:lpstr>
      <vt:lpstr>Wingdings 2</vt:lpstr>
      <vt:lpstr>Foundry</vt:lpstr>
      <vt:lpstr>BRITS Referrals</vt:lpstr>
      <vt:lpstr>Today:</vt:lpstr>
      <vt:lpstr>The Life Cycle of a Fraud Referral</vt:lpstr>
      <vt:lpstr>The Life Cycle of a Claim Referral</vt:lpstr>
      <vt:lpstr>Referral Basics</vt:lpstr>
      <vt:lpstr>Referral Basics</vt:lpstr>
      <vt:lpstr>Referral Basics</vt:lpstr>
      <vt:lpstr>Referral Basics</vt:lpstr>
      <vt:lpstr>Regular SWICA</vt:lpstr>
      <vt:lpstr>Low Priority SWICA</vt:lpstr>
      <vt:lpstr>Referral Basics</vt:lpstr>
      <vt:lpstr>BRITS Comments</vt:lpstr>
      <vt:lpstr>FS Change Reporting Rules</vt:lpstr>
      <vt:lpstr>PowerPoint Presentation</vt:lpstr>
      <vt:lpstr>Unable to Create a New Referral?</vt:lpstr>
      <vt:lpstr>Remember This</vt:lpstr>
    </vt:vector>
  </TitlesOfParts>
  <Company>Dane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BRITS Referrals</dc:title>
  <dc:creator>Sanders, Nikki</dc:creator>
  <cp:lastModifiedBy>Premo, Alex</cp:lastModifiedBy>
  <cp:revision>101</cp:revision>
  <cp:lastPrinted>2018-04-09T20:08:25Z</cp:lastPrinted>
  <dcterms:created xsi:type="dcterms:W3CDTF">2018-03-19T16:05:25Z</dcterms:created>
  <dcterms:modified xsi:type="dcterms:W3CDTF">2019-08-12T15:45:29Z</dcterms:modified>
</cp:coreProperties>
</file>