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Lst>
  <p:notesMasterIdLst>
    <p:notesMasterId r:id="rId40"/>
  </p:notesMasterIdLst>
  <p:handoutMasterIdLst>
    <p:handoutMasterId r:id="rId41"/>
  </p:handoutMasterIdLst>
  <p:sldIdLst>
    <p:sldId id="256" r:id="rId2"/>
    <p:sldId id="286" r:id="rId3"/>
    <p:sldId id="258" r:id="rId4"/>
    <p:sldId id="287" r:id="rId5"/>
    <p:sldId id="288" r:id="rId6"/>
    <p:sldId id="289" r:id="rId7"/>
    <p:sldId id="291" r:id="rId8"/>
    <p:sldId id="259" r:id="rId9"/>
    <p:sldId id="275" r:id="rId10"/>
    <p:sldId id="276" r:id="rId11"/>
    <p:sldId id="290" r:id="rId12"/>
    <p:sldId id="274" r:id="rId13"/>
    <p:sldId id="301" r:id="rId14"/>
    <p:sldId id="278" r:id="rId15"/>
    <p:sldId id="261" r:id="rId16"/>
    <p:sldId id="293" r:id="rId17"/>
    <p:sldId id="292" r:id="rId18"/>
    <p:sldId id="294" r:id="rId19"/>
    <p:sldId id="279" r:id="rId20"/>
    <p:sldId id="280" r:id="rId21"/>
    <p:sldId id="295" r:id="rId22"/>
    <p:sldId id="296" r:id="rId23"/>
    <p:sldId id="277" r:id="rId24"/>
    <p:sldId id="298" r:id="rId25"/>
    <p:sldId id="282" r:id="rId26"/>
    <p:sldId id="283" r:id="rId27"/>
    <p:sldId id="300" r:id="rId28"/>
    <p:sldId id="266" r:id="rId29"/>
    <p:sldId id="299" r:id="rId30"/>
    <p:sldId id="264" r:id="rId31"/>
    <p:sldId id="263" r:id="rId32"/>
    <p:sldId id="265" r:id="rId33"/>
    <p:sldId id="269" r:id="rId34"/>
    <p:sldId id="270" r:id="rId35"/>
    <p:sldId id="271" r:id="rId36"/>
    <p:sldId id="272" r:id="rId37"/>
    <p:sldId id="285" r:id="rId38"/>
    <p:sldId id="284"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BAA6AA5-D385-43A2-8172-E50523DB93BF}" type="datetimeFigureOut">
              <a:rPr lang="en-US" smtClean="0"/>
              <a:t>5/17/2021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14A03E-7196-4339-A56F-5E1066CC73BD}" type="slidenum">
              <a:rPr lang="en-US" smtClean="0"/>
              <a:t>‹#›</a:t>
            </a:fld>
            <a:endParaRPr lang="en-US"/>
          </a:p>
        </p:txBody>
      </p:sp>
    </p:spTree>
    <p:extLst>
      <p:ext uri="{BB962C8B-B14F-4D97-AF65-F5344CB8AC3E}">
        <p14:creationId xmlns:p14="http://schemas.microsoft.com/office/powerpoint/2010/main" val="202116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AFD852-BA03-4708-B3CA-9064D07477A6}" type="datetimeFigureOut">
              <a:rPr lang="en-US" smtClean="0"/>
              <a:t>5/17/2021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3CA2B2-BF01-4A13-A448-805A5B722603}" type="slidenum">
              <a:rPr lang="en-US" smtClean="0"/>
              <a:t>‹#›</a:t>
            </a:fld>
            <a:endParaRPr lang="en-US"/>
          </a:p>
        </p:txBody>
      </p:sp>
    </p:spTree>
    <p:extLst>
      <p:ext uri="{BB962C8B-B14F-4D97-AF65-F5344CB8AC3E}">
        <p14:creationId xmlns:p14="http://schemas.microsoft.com/office/powerpoint/2010/main" val="209531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6BE7E-97B5-449E-8D38-764EB50F4C9B}"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216709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D0280-1286-4BAE-B330-F3103B15AB00}"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2187267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D0280-1286-4BAE-B330-F3103B15AB00}"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97560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D0280-1286-4BAE-B330-F3103B15AB00}"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38397213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D0280-1286-4BAE-B330-F3103B15AB00}"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378972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D0280-1286-4BAE-B330-F3103B15AB00}"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5001855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6E153-51E9-408B-88A8-BBCC93CF5394}"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1417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A2CAE-D3A8-498A-BE95-97121EAE1402}"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22262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1141E4-99A5-43B9-B419-87925398505C}"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97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854BE9-26C2-4D1B-BD12-199C1F3C2DDD}"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18671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CD0280-1286-4BAE-B330-F3103B15AB00}" type="datetime1">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4654599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C73F68-D013-4929-AF41-DF0705976A03}" type="datetime1">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29680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92993-76BE-463D-AE1E-7392EEBDD12F}" type="datetime1">
              <a:rPr lang="en-US" smtClean="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166632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687C0-30AB-469F-BDB6-F1112D135416}" type="datetime1">
              <a:rPr lang="en-US" smtClean="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367499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878CEE0-B73B-44CC-8C5D-449CCE36FF27}" type="datetime1">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328713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CD0280-1286-4BAE-B330-F3103B15AB00}" type="datetime1">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24878-5489-4684-8E1A-FF73F764FFAF}" type="slidenum">
              <a:rPr lang="en-US" smtClean="0"/>
              <a:t>‹#›</a:t>
            </a:fld>
            <a:endParaRPr lang="en-US" dirty="0"/>
          </a:p>
        </p:txBody>
      </p:sp>
    </p:spTree>
    <p:extLst>
      <p:ext uri="{BB962C8B-B14F-4D97-AF65-F5344CB8AC3E}">
        <p14:creationId xmlns:p14="http://schemas.microsoft.com/office/powerpoint/2010/main" val="32621880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CD0280-1286-4BAE-B330-F3103B15AB00}" type="datetime1">
              <a:rPr lang="en-US" smtClean="0"/>
              <a:t>5/17/2021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0824878-5489-4684-8E1A-FF73F764FFAF}" type="slidenum">
              <a:rPr lang="en-US" smtClean="0"/>
              <a:t>‹#›</a:t>
            </a:fld>
            <a:endParaRPr lang="en-US" dirty="0"/>
          </a:p>
        </p:txBody>
      </p:sp>
    </p:spTree>
    <p:extLst>
      <p:ext uri="{BB962C8B-B14F-4D97-AF65-F5344CB8AC3E}">
        <p14:creationId xmlns:p14="http://schemas.microsoft.com/office/powerpoint/2010/main" val="3357693250"/>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apital-im.com/DeskAids/Multiple_Programs/requests_for_verification.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rPr>
              <a:t>Break In Service</a:t>
            </a:r>
            <a:endParaRPr lang="en-US" b="1" dirty="0">
              <a:solidFill>
                <a:schemeClr val="tx2"/>
              </a:solidFill>
            </a:endParaRPr>
          </a:p>
        </p:txBody>
      </p:sp>
      <p:sp>
        <p:nvSpPr>
          <p:cNvPr id="3" name="Subtitle 2"/>
          <p:cNvSpPr>
            <a:spLocks noGrp="1"/>
          </p:cNvSpPr>
          <p:nvPr>
            <p:ph type="subTitle" idx="1"/>
          </p:nvPr>
        </p:nvSpPr>
        <p:spPr/>
        <p:txBody>
          <a:bodyPr>
            <a:normAutofit fontScale="92500" lnSpcReduction="20000"/>
          </a:bodyPr>
          <a:lstStyle/>
          <a:p>
            <a:r>
              <a:rPr lang="en-US" b="1" dirty="0" smtClean="0">
                <a:solidFill>
                  <a:schemeClr val="tx2"/>
                </a:solidFill>
              </a:rPr>
              <a:t>Case Processing for Foodshare</a:t>
            </a:r>
          </a:p>
          <a:p>
            <a:r>
              <a:rPr lang="en-US" sz="2000" b="1" dirty="0" smtClean="0">
                <a:solidFill>
                  <a:schemeClr val="tx2"/>
                </a:solidFill>
              </a:rPr>
              <a:t>Updated </a:t>
            </a:r>
            <a:r>
              <a:rPr lang="en-US" sz="2000" b="1" dirty="0" smtClean="0">
                <a:solidFill>
                  <a:schemeClr val="tx2"/>
                </a:solidFill>
              </a:rPr>
              <a:t>5/2021</a:t>
            </a:r>
            <a:endParaRPr lang="en-US" sz="2000" b="1" dirty="0" smtClean="0">
              <a:solidFill>
                <a:schemeClr val="tx2"/>
              </a:solidFill>
            </a:endParaRPr>
          </a:p>
          <a:p>
            <a:r>
              <a:rPr lang="en-US" sz="2000" b="1" dirty="0" smtClean="0">
                <a:solidFill>
                  <a:schemeClr val="tx2"/>
                </a:solidFill>
              </a:rPr>
              <a:t>Process Help 3.13</a:t>
            </a:r>
            <a:endParaRPr lang="en-US" sz="2000" b="1" dirty="0">
              <a:solidFill>
                <a:schemeClr val="tx2"/>
              </a:solidFill>
            </a:endParaRPr>
          </a:p>
        </p:txBody>
      </p:sp>
    </p:spTree>
    <p:extLst>
      <p:ext uri="{BB962C8B-B14F-4D97-AF65-F5344CB8AC3E}">
        <p14:creationId xmlns:p14="http://schemas.microsoft.com/office/powerpoint/2010/main" val="2248034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a:bodyPr>
          <a:lstStyle/>
          <a:p>
            <a:r>
              <a:rPr lang="en-US" dirty="0"/>
              <a:t>Verification due 1/4/17 is not provided. FS closes 1/31/17. Verification is provided 2/5/17. </a:t>
            </a:r>
            <a:endParaRPr lang="en-US" dirty="0" smtClean="0"/>
          </a:p>
          <a:p>
            <a:endParaRPr lang="en-US" dirty="0"/>
          </a:p>
          <a:p>
            <a:r>
              <a:rPr lang="en-US" dirty="0"/>
              <a:t>1) When does FS open</a:t>
            </a:r>
            <a:r>
              <a:rPr lang="en-US" dirty="0" smtClean="0"/>
              <a:t>? </a:t>
            </a:r>
            <a:r>
              <a:rPr lang="en-US" dirty="0" smtClean="0">
                <a:solidFill>
                  <a:srgbClr val="FF0000"/>
                </a:solidFill>
              </a:rPr>
              <a:t>2/5/17, apply break in service.</a:t>
            </a:r>
          </a:p>
          <a:p>
            <a:endParaRPr lang="en-US" dirty="0"/>
          </a:p>
          <a:p>
            <a:r>
              <a:rPr lang="en-US" dirty="0"/>
              <a:t>2) What if Verification was provided 1/31/17</a:t>
            </a:r>
            <a:r>
              <a:rPr lang="en-US" dirty="0" smtClean="0"/>
              <a:t>? </a:t>
            </a:r>
            <a:r>
              <a:rPr lang="en-US" dirty="0" smtClean="0">
                <a:solidFill>
                  <a:srgbClr val="FF0000"/>
                </a:solidFill>
              </a:rPr>
              <a:t>FS reopens 2/1/17, FS break in service is not needed. </a:t>
            </a:r>
          </a:p>
          <a:p>
            <a:endParaRPr lang="en-US" dirty="0">
              <a:solidFill>
                <a:srgbClr val="FF0000"/>
              </a:solidFill>
            </a:endParaRPr>
          </a:p>
          <a:p>
            <a:r>
              <a:rPr lang="en-US" dirty="0"/>
              <a:t>3) What if Verification was provided 3/4/17</a:t>
            </a:r>
            <a:r>
              <a:rPr lang="en-US" dirty="0" smtClean="0"/>
              <a:t>? </a:t>
            </a:r>
            <a:r>
              <a:rPr lang="en-US" dirty="0" smtClean="0">
                <a:solidFill>
                  <a:srgbClr val="FF0000"/>
                </a:solidFill>
              </a:rPr>
              <a:t>Break in service cannot be applied. A new application is required. </a:t>
            </a:r>
            <a:endParaRPr lang="en-US" dirty="0"/>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10</a:t>
            </a:fld>
            <a:endParaRPr lang="en-US" dirty="0"/>
          </a:p>
        </p:txBody>
      </p:sp>
    </p:spTree>
    <p:extLst>
      <p:ext uri="{BB962C8B-B14F-4D97-AF65-F5344CB8AC3E}">
        <p14:creationId xmlns:p14="http://schemas.microsoft.com/office/powerpoint/2010/main" val="264593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00B0F0"/>
                </a:solidFill>
              </a:rPr>
              <a:t>SMRF</a:t>
            </a:r>
            <a:endParaRPr lang="en-US" b="1" dirty="0">
              <a:solidFill>
                <a:srgbClr val="00B0F0"/>
              </a:solidFill>
            </a:endParaRPr>
          </a:p>
        </p:txBody>
      </p:sp>
      <p:sp>
        <p:nvSpPr>
          <p:cNvPr id="3" name="Content Placeholder 2"/>
          <p:cNvSpPr>
            <a:spLocks noGrp="1"/>
          </p:cNvSpPr>
          <p:nvPr>
            <p:ph idx="1"/>
          </p:nvPr>
        </p:nvSpPr>
        <p:spPr>
          <a:xfrm>
            <a:off x="457200" y="1524000"/>
            <a:ext cx="8229600" cy="4754563"/>
          </a:xfrm>
        </p:spPr>
        <p:txBody>
          <a:bodyPr/>
          <a:lstStyle/>
          <a:p>
            <a:r>
              <a:rPr lang="en-US" dirty="0"/>
              <a:t>The SMRF must be returned no later than the last day of the 7th month of the certification period with all the verifications needed</a:t>
            </a:r>
            <a:r>
              <a:rPr lang="en-US" dirty="0" smtClean="0"/>
              <a:t>.</a:t>
            </a:r>
            <a:r>
              <a:rPr lang="en-US" dirty="0" smtClean="0">
                <a:effectLst/>
              </a:rPr>
              <a:t> </a:t>
            </a:r>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11</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62" y="3352800"/>
            <a:ext cx="3050857" cy="279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108" y="3376375"/>
            <a:ext cx="2895600" cy="28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05190" y="3962400"/>
            <a:ext cx="2666999" cy="3046988"/>
          </a:xfrm>
          <a:prstGeom prst="rect">
            <a:avLst/>
          </a:prstGeom>
          <a:noFill/>
        </p:spPr>
        <p:txBody>
          <a:bodyPr wrap="square" rtlCol="0">
            <a:spAutoFit/>
          </a:bodyPr>
          <a:lstStyle/>
          <a:p>
            <a:pPr algn="ctr"/>
            <a:r>
              <a:rPr lang="en-US" sz="2400" b="1" dirty="0" smtClean="0"/>
              <a:t>Month 6</a:t>
            </a:r>
          </a:p>
          <a:p>
            <a:pPr algn="ctr"/>
            <a:endParaRPr lang="en-US" sz="2400" b="1" dirty="0" smtClean="0"/>
          </a:p>
          <a:p>
            <a:pPr algn="ctr"/>
            <a:r>
              <a:rPr lang="en-US" sz="2400" b="1" dirty="0" smtClean="0"/>
              <a:t>SMRF due</a:t>
            </a:r>
          </a:p>
          <a:p>
            <a:pPr algn="ctr"/>
            <a:endParaRPr lang="en-US" sz="2400" b="1" dirty="0" smtClean="0"/>
          </a:p>
          <a:p>
            <a:pPr algn="ctr"/>
            <a:endParaRPr lang="en-US" sz="2400" b="1" dirty="0"/>
          </a:p>
          <a:p>
            <a:pPr algn="ctr"/>
            <a:r>
              <a:rPr lang="en-US" sz="2400" b="1" dirty="0" smtClean="0">
                <a:solidFill>
                  <a:srgbClr val="FF0000"/>
                </a:solidFill>
              </a:rPr>
              <a:t>If not received, FS closes </a:t>
            </a:r>
          </a:p>
          <a:p>
            <a:pPr algn="ctr"/>
            <a:endParaRPr lang="en-US" sz="2400" b="1" dirty="0" smtClean="0">
              <a:solidFill>
                <a:srgbClr val="FF0000"/>
              </a:solidFill>
            </a:endParaRPr>
          </a:p>
        </p:txBody>
      </p:sp>
      <p:sp>
        <p:nvSpPr>
          <p:cNvPr id="8" name="TextBox 7"/>
          <p:cNvSpPr txBox="1"/>
          <p:nvPr/>
        </p:nvSpPr>
        <p:spPr>
          <a:xfrm>
            <a:off x="4690925" y="3962400"/>
            <a:ext cx="2895600" cy="2677656"/>
          </a:xfrm>
          <a:prstGeom prst="rect">
            <a:avLst/>
          </a:prstGeom>
          <a:noFill/>
        </p:spPr>
        <p:txBody>
          <a:bodyPr wrap="square" rtlCol="0">
            <a:spAutoFit/>
          </a:bodyPr>
          <a:lstStyle/>
          <a:p>
            <a:pPr algn="ctr"/>
            <a:r>
              <a:rPr lang="en-US" sz="2400" b="1" dirty="0" smtClean="0"/>
              <a:t>Month 7</a:t>
            </a:r>
          </a:p>
          <a:p>
            <a:pPr algn="ctr"/>
            <a:endParaRPr lang="en-US" sz="2400" b="1" dirty="0" smtClean="0"/>
          </a:p>
          <a:p>
            <a:pPr algn="ctr"/>
            <a:r>
              <a:rPr lang="en-US" sz="2400" b="1" dirty="0" smtClean="0"/>
              <a:t>Last month to </a:t>
            </a:r>
          </a:p>
          <a:p>
            <a:pPr algn="ctr"/>
            <a:r>
              <a:rPr lang="en-US" sz="2400" b="1" dirty="0" smtClean="0"/>
              <a:t>turn in SMRF </a:t>
            </a:r>
          </a:p>
          <a:p>
            <a:pPr algn="ctr"/>
            <a:endParaRPr lang="en-US" sz="2400" b="1" dirty="0"/>
          </a:p>
          <a:p>
            <a:pPr algn="ctr"/>
            <a:r>
              <a:rPr lang="en-US" sz="2400" b="1" dirty="0" smtClean="0">
                <a:solidFill>
                  <a:srgbClr val="FF0000"/>
                </a:solidFill>
              </a:rPr>
              <a:t>FS re-opens w/break in service</a:t>
            </a:r>
            <a:endParaRPr lang="en-US" sz="2400" b="1" dirty="0">
              <a:solidFill>
                <a:srgbClr val="FF0000"/>
              </a:solidFill>
            </a:endParaRPr>
          </a:p>
        </p:txBody>
      </p:sp>
    </p:spTree>
    <p:extLst>
      <p:ext uri="{BB962C8B-B14F-4D97-AF65-F5344CB8AC3E}">
        <p14:creationId xmlns:p14="http://schemas.microsoft.com/office/powerpoint/2010/main" val="257043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In Service At </a:t>
            </a:r>
            <a:r>
              <a:rPr lang="en-US" b="1" dirty="0">
                <a:solidFill>
                  <a:srgbClr val="00B0F0"/>
                </a:solidFill>
              </a:rPr>
              <a:t>SMRF</a:t>
            </a:r>
          </a:p>
        </p:txBody>
      </p:sp>
      <p:sp>
        <p:nvSpPr>
          <p:cNvPr id="3" name="Content Placeholder 2"/>
          <p:cNvSpPr>
            <a:spLocks noGrp="1"/>
          </p:cNvSpPr>
          <p:nvPr>
            <p:ph idx="1"/>
          </p:nvPr>
        </p:nvSpPr>
        <p:spPr/>
        <p:txBody>
          <a:bodyPr>
            <a:normAutofit/>
          </a:bodyPr>
          <a:lstStyle/>
          <a:p>
            <a:r>
              <a:rPr lang="en-US" dirty="0" smtClean="0"/>
              <a:t>If the SMRF is not returned, FS will close at the end of the SMRF month. </a:t>
            </a:r>
          </a:p>
          <a:p>
            <a:endParaRPr lang="en-US" dirty="0" smtClean="0"/>
          </a:p>
          <a:p>
            <a:r>
              <a:rPr lang="en-US" dirty="0" smtClean="0"/>
              <a:t>If the SMRF is completed in the SMRF month, but verification is required and is not provided by the end of the SMRF month (or the due date), FS will close at the end of the SMRF month.</a:t>
            </a:r>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12</a:t>
            </a:fld>
            <a:endParaRPr lang="en-US" dirty="0"/>
          </a:p>
        </p:txBody>
      </p:sp>
    </p:spTree>
    <p:extLst>
      <p:ext uri="{BB962C8B-B14F-4D97-AF65-F5344CB8AC3E}">
        <p14:creationId xmlns:p14="http://schemas.microsoft.com/office/powerpoint/2010/main" val="64004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In Service At </a:t>
            </a:r>
            <a:r>
              <a:rPr lang="en-US" b="1" dirty="0">
                <a:solidFill>
                  <a:srgbClr val="00B0F0"/>
                </a:solidFill>
              </a:rPr>
              <a:t>SMRF</a:t>
            </a:r>
          </a:p>
        </p:txBody>
      </p:sp>
      <p:sp>
        <p:nvSpPr>
          <p:cNvPr id="3" name="Content Placeholder 2"/>
          <p:cNvSpPr>
            <a:spLocks noGrp="1"/>
          </p:cNvSpPr>
          <p:nvPr>
            <p:ph idx="1"/>
          </p:nvPr>
        </p:nvSpPr>
        <p:spPr/>
        <p:txBody>
          <a:bodyPr>
            <a:normAutofit/>
          </a:bodyPr>
          <a:lstStyle/>
          <a:p>
            <a:pPr marL="0" indent="0">
              <a:buNone/>
            </a:pPr>
            <a:r>
              <a:rPr lang="en-US" dirty="0" smtClean="0"/>
              <a:t>Example: Bob’s SMRF is due by 1/31/2018. On 2/26/2018 Bob turns in his completed SMRF. Bob reports changes to his income. </a:t>
            </a:r>
          </a:p>
          <a:p>
            <a:pPr marL="0" indent="0">
              <a:buNone/>
            </a:pPr>
            <a:endParaRPr lang="en-US" dirty="0" smtClean="0"/>
          </a:p>
          <a:p>
            <a:pPr marL="0" indent="0">
              <a:buNone/>
            </a:pPr>
            <a:r>
              <a:rPr lang="en-US" dirty="0" smtClean="0"/>
              <a:t>***Bob will need to provide verification of his income changes by 2/28/18 to reopen FS, otherwise, he must reapply for FS.*** </a:t>
            </a:r>
          </a:p>
          <a:p>
            <a:pPr marL="0" indent="0">
              <a:buNone/>
            </a:pPr>
            <a:endParaRPr lang="en-US" dirty="0"/>
          </a:p>
          <a:p>
            <a:pPr marL="0" indent="0">
              <a:buNone/>
            </a:pPr>
            <a:r>
              <a:rPr lang="en-US" dirty="0" smtClean="0"/>
              <a:t>The SMRF (including verifications) must be completed by the 7</a:t>
            </a:r>
            <a:r>
              <a:rPr lang="en-US" baseline="30000" dirty="0" smtClean="0"/>
              <a:t>th</a:t>
            </a:r>
            <a:r>
              <a:rPr lang="en-US" dirty="0" smtClean="0"/>
              <a:t> month.</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13</a:t>
            </a:fld>
            <a:endParaRPr lang="en-US" dirty="0"/>
          </a:p>
        </p:txBody>
      </p:sp>
    </p:spTree>
    <p:extLst>
      <p:ext uri="{BB962C8B-B14F-4D97-AF65-F5344CB8AC3E}">
        <p14:creationId xmlns:p14="http://schemas.microsoft.com/office/powerpoint/2010/main" val="1784339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In Service At </a:t>
            </a:r>
            <a:r>
              <a:rPr lang="en-US" b="1" dirty="0">
                <a:solidFill>
                  <a:srgbClr val="00B0F0"/>
                </a:solidFill>
              </a:rPr>
              <a:t>SMRF</a:t>
            </a:r>
          </a:p>
        </p:txBody>
      </p:sp>
      <p:sp>
        <p:nvSpPr>
          <p:cNvPr id="3" name="Content Placeholder 2"/>
          <p:cNvSpPr>
            <a:spLocks noGrp="1"/>
          </p:cNvSpPr>
          <p:nvPr>
            <p:ph idx="1"/>
          </p:nvPr>
        </p:nvSpPr>
        <p:spPr/>
        <p:txBody>
          <a:bodyPr>
            <a:normAutofit/>
          </a:bodyPr>
          <a:lstStyle/>
          <a:p>
            <a:r>
              <a:rPr lang="en-US" dirty="0"/>
              <a:t>FS can reopen with break in service, if the reason for case closure is fully resolved during the calendar month following case closure</a:t>
            </a:r>
            <a:r>
              <a:rPr lang="en-US" dirty="0" smtClean="0"/>
              <a:t>.</a:t>
            </a:r>
          </a:p>
          <a:p>
            <a:endParaRPr lang="en-US" dirty="0"/>
          </a:p>
          <a:p>
            <a:r>
              <a:rPr lang="en-US" dirty="0" smtClean="0"/>
              <a:t>Issue </a:t>
            </a:r>
            <a:r>
              <a:rPr lang="en-US" dirty="0"/>
              <a:t>prorated benefits from the date the household </a:t>
            </a:r>
            <a:r>
              <a:rPr lang="en-US" dirty="0" smtClean="0"/>
              <a:t>submitted all required items:</a:t>
            </a:r>
          </a:p>
          <a:p>
            <a:pPr marL="0" indent="0">
              <a:buNone/>
            </a:pPr>
            <a:r>
              <a:rPr lang="en-US" dirty="0" smtClean="0"/>
              <a:t>	Completed SMRF and</a:t>
            </a:r>
          </a:p>
          <a:p>
            <a:pPr marL="0" indent="0">
              <a:buNone/>
            </a:pPr>
            <a:r>
              <a:rPr lang="en-US" dirty="0" smtClean="0"/>
              <a:t>	All required verification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14</a:t>
            </a:fld>
            <a:endParaRPr lang="en-US" dirty="0"/>
          </a:p>
        </p:txBody>
      </p:sp>
    </p:spTree>
    <p:extLst>
      <p:ext uri="{BB962C8B-B14F-4D97-AF65-F5344CB8AC3E}">
        <p14:creationId xmlns:p14="http://schemas.microsoft.com/office/powerpoint/2010/main" val="207890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00B0F0"/>
                </a:solidFill>
              </a:rPr>
              <a:t>SMRF</a:t>
            </a:r>
            <a:endParaRPr lang="en-US" b="1"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marL="514350" lvl="1" indent="0">
              <a:buNone/>
            </a:pPr>
            <a:r>
              <a:rPr lang="en-US" sz="3600" b="1" dirty="0" smtClean="0">
                <a:effectLst/>
              </a:rPr>
              <a:t>Note:</a:t>
            </a:r>
            <a:r>
              <a:rPr lang="en-US" sz="3600" dirty="0" smtClean="0">
                <a:effectLst/>
              </a:rPr>
              <a:t> For a late SMRF, the SMRF must have an action completed date on the View/Record Six Month Report Actions page that is </a:t>
            </a:r>
            <a:r>
              <a:rPr lang="en-US" sz="3600" b="1" dirty="0" smtClean="0">
                <a:solidFill>
                  <a:schemeClr val="accent2"/>
                </a:solidFill>
                <a:effectLst/>
              </a:rPr>
              <a:t>in the process month</a:t>
            </a:r>
            <a:r>
              <a:rPr lang="en-US" sz="3600" dirty="0" smtClean="0">
                <a:effectLst/>
              </a:rPr>
              <a:t> (the month it’s due) otherwise CARES will continue to fail the case for lack of SMRF. </a:t>
            </a:r>
          </a:p>
          <a:p>
            <a:pPr marL="514350" lvl="1" indent="0">
              <a:buNone/>
            </a:pPr>
            <a:endParaRPr lang="en-US" sz="3600" dirty="0"/>
          </a:p>
          <a:p>
            <a:pPr marL="514350" lvl="1" indent="0">
              <a:buNone/>
            </a:pPr>
            <a:r>
              <a:rPr lang="en-US" sz="3600" dirty="0" smtClean="0">
                <a:effectLst/>
              </a:rPr>
              <a:t>You will also need to create a break in service page, otherwise CWW will issue FS for the entire month. </a:t>
            </a:r>
          </a:p>
        </p:txBody>
      </p:sp>
      <p:sp>
        <p:nvSpPr>
          <p:cNvPr id="4" name="Slide Number Placeholder 3"/>
          <p:cNvSpPr>
            <a:spLocks noGrp="1"/>
          </p:cNvSpPr>
          <p:nvPr>
            <p:ph type="sldNum" sz="quarter" idx="12"/>
          </p:nvPr>
        </p:nvSpPr>
        <p:spPr/>
        <p:txBody>
          <a:bodyPr/>
          <a:lstStyle/>
          <a:p>
            <a:fld id="{30824878-5489-4684-8E1A-FF73F764FFAF}" type="slidenum">
              <a:rPr lang="en-US" smtClean="0"/>
              <a:t>15</a:t>
            </a:fld>
            <a:endParaRPr lang="en-US" dirty="0"/>
          </a:p>
        </p:txBody>
      </p:sp>
    </p:spTree>
    <p:extLst>
      <p:ext uri="{BB962C8B-B14F-4D97-AF65-F5344CB8AC3E}">
        <p14:creationId xmlns:p14="http://schemas.microsoft.com/office/powerpoint/2010/main" val="1465720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00B0F0"/>
                </a:solidFill>
              </a:rPr>
              <a:t>SMRF</a:t>
            </a:r>
            <a:endParaRPr lang="en-US" b="1" dirty="0">
              <a:solidFill>
                <a:srgbClr val="00B0F0"/>
              </a:solidFill>
            </a:endParaRPr>
          </a:p>
        </p:txBody>
      </p:sp>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09600" y="2366143"/>
            <a:ext cx="6348413" cy="34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0824878-5489-4684-8E1A-FF73F764FFAF}" type="slidenum">
              <a:rPr lang="en-US" smtClean="0"/>
              <a:t>16</a:t>
            </a:fld>
            <a:endParaRPr lang="en-US" dirty="0"/>
          </a:p>
        </p:txBody>
      </p:sp>
      <p:sp>
        <p:nvSpPr>
          <p:cNvPr id="7" name="Rectangle 6"/>
          <p:cNvSpPr/>
          <p:nvPr/>
        </p:nvSpPr>
        <p:spPr>
          <a:xfrm>
            <a:off x="381000" y="4267200"/>
            <a:ext cx="34290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799" y="5007429"/>
            <a:ext cx="781158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5388429"/>
            <a:ext cx="990600" cy="42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02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00B0F0"/>
                </a:solidFill>
              </a:rPr>
              <a:t>SMRF</a:t>
            </a:r>
            <a:endParaRPr lang="en-US" b="1" dirty="0">
              <a:solidFill>
                <a:srgbClr val="00B0F0"/>
              </a:solidFill>
            </a:endParaRPr>
          </a:p>
        </p:txBody>
      </p:sp>
      <p:pic>
        <p:nvPicPr>
          <p:cNvPr id="4101"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09600" y="2366143"/>
            <a:ext cx="6348413" cy="34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0824878-5489-4684-8E1A-FF73F764FFAF}" type="slidenum">
              <a:rPr lang="en-US" smtClean="0"/>
              <a:t>17</a:t>
            </a:fld>
            <a:endParaRPr lang="en-US" dirty="0"/>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477" t="14791" r="18410" b="45381"/>
          <a:stretch/>
        </p:blipFill>
        <p:spPr bwMode="auto">
          <a:xfrm>
            <a:off x="381000" y="1286296"/>
            <a:ext cx="8229600" cy="233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0560" y="5097781"/>
            <a:ext cx="781158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3733799"/>
            <a:ext cx="3048000" cy="369332"/>
          </a:xfrm>
          <a:prstGeom prst="rect">
            <a:avLst/>
          </a:prstGeom>
          <a:noFill/>
        </p:spPr>
        <p:txBody>
          <a:bodyPr wrap="square" rtlCol="0">
            <a:spAutoFit/>
          </a:bodyPr>
          <a:lstStyle/>
          <a:p>
            <a:r>
              <a:rPr lang="en-US" dirty="0" smtClean="0">
                <a:solidFill>
                  <a:srgbClr val="00B050"/>
                </a:solidFill>
              </a:rPr>
              <a:t>SMRF is timely </a:t>
            </a:r>
            <a:endParaRPr lang="en-US" dirty="0">
              <a:solidFill>
                <a:srgbClr val="00B050"/>
              </a:solidFill>
            </a:endParaRPr>
          </a:p>
        </p:txBody>
      </p:sp>
      <p:sp>
        <p:nvSpPr>
          <p:cNvPr id="11" name="TextBox 10"/>
          <p:cNvSpPr txBox="1"/>
          <p:nvPr/>
        </p:nvSpPr>
        <p:spPr>
          <a:xfrm>
            <a:off x="4545874" y="3733799"/>
            <a:ext cx="2133600" cy="369332"/>
          </a:xfrm>
          <a:prstGeom prst="rect">
            <a:avLst/>
          </a:prstGeom>
          <a:noFill/>
        </p:spPr>
        <p:txBody>
          <a:bodyPr wrap="square" rtlCol="0">
            <a:spAutoFit/>
          </a:bodyPr>
          <a:lstStyle/>
          <a:p>
            <a:r>
              <a:rPr lang="en-US" dirty="0" smtClean="0"/>
              <a:t>SMRF due October</a:t>
            </a:r>
            <a:endParaRPr lang="en-US" dirty="0"/>
          </a:p>
        </p:txBody>
      </p:sp>
      <p:sp>
        <p:nvSpPr>
          <p:cNvPr id="12" name="Rectangle 11"/>
          <p:cNvSpPr/>
          <p:nvPr/>
        </p:nvSpPr>
        <p:spPr>
          <a:xfrm>
            <a:off x="6858000" y="5388429"/>
            <a:ext cx="990600" cy="42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45874" y="6396441"/>
            <a:ext cx="2133600" cy="369332"/>
          </a:xfrm>
          <a:prstGeom prst="rect">
            <a:avLst/>
          </a:prstGeom>
          <a:noFill/>
        </p:spPr>
        <p:txBody>
          <a:bodyPr wrap="square" rtlCol="0">
            <a:spAutoFit/>
          </a:bodyPr>
          <a:lstStyle/>
          <a:p>
            <a:r>
              <a:rPr lang="en-US" dirty="0" smtClean="0"/>
              <a:t>SMRF due April</a:t>
            </a:r>
            <a:endParaRPr lang="en-US" dirty="0"/>
          </a:p>
        </p:txBody>
      </p:sp>
      <p:cxnSp>
        <p:nvCxnSpPr>
          <p:cNvPr id="22" name="Straight Arrow Connector 21"/>
          <p:cNvCxnSpPr/>
          <p:nvPr/>
        </p:nvCxnSpPr>
        <p:spPr>
          <a:xfrm flipV="1">
            <a:off x="4941027" y="3401478"/>
            <a:ext cx="228600" cy="304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330926" y="6304002"/>
            <a:ext cx="3048000" cy="369332"/>
          </a:xfrm>
          <a:prstGeom prst="rect">
            <a:avLst/>
          </a:prstGeom>
          <a:noFill/>
        </p:spPr>
        <p:txBody>
          <a:bodyPr wrap="square" rtlCol="0">
            <a:spAutoFit/>
          </a:bodyPr>
          <a:lstStyle/>
          <a:p>
            <a:r>
              <a:rPr lang="en-US" dirty="0" smtClean="0">
                <a:solidFill>
                  <a:srgbClr val="C00000"/>
                </a:solidFill>
              </a:rPr>
              <a:t>SMRF is late</a:t>
            </a:r>
            <a:endParaRPr lang="en-US" dirty="0">
              <a:solidFill>
                <a:srgbClr val="C00000"/>
              </a:solidFill>
            </a:endParaRPr>
          </a:p>
        </p:txBody>
      </p:sp>
      <p:sp>
        <p:nvSpPr>
          <p:cNvPr id="9" name="Rectangle 8"/>
          <p:cNvSpPr/>
          <p:nvPr/>
        </p:nvSpPr>
        <p:spPr>
          <a:xfrm>
            <a:off x="328613" y="5805342"/>
            <a:ext cx="1066800" cy="42998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4993280" y="6091641"/>
            <a:ext cx="228600" cy="304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381000" y="2667000"/>
            <a:ext cx="8229600" cy="361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10381"/>
            <a:ext cx="1090613" cy="59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6858000" y="2847509"/>
            <a:ext cx="767987" cy="706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79474" y="5818414"/>
            <a:ext cx="673826" cy="273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4096"/>
          <p:cNvSpPr/>
          <p:nvPr/>
        </p:nvSpPr>
        <p:spPr>
          <a:xfrm>
            <a:off x="152400" y="1286296"/>
            <a:ext cx="8610600" cy="2816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ectangle 4102"/>
          <p:cNvSpPr/>
          <p:nvPr/>
        </p:nvSpPr>
        <p:spPr>
          <a:xfrm>
            <a:off x="152400" y="4267200"/>
            <a:ext cx="8610600" cy="2498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14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00B0F0"/>
                </a:solidFill>
              </a:rPr>
              <a:t>SMRF</a:t>
            </a:r>
            <a:endParaRPr lang="en-US" b="1" dirty="0">
              <a:solidFill>
                <a:srgbClr val="00B0F0"/>
              </a:solidFill>
            </a:endParaRPr>
          </a:p>
        </p:txBody>
      </p:sp>
      <p:pic>
        <p:nvPicPr>
          <p:cNvPr id="4101"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609600" y="2366143"/>
            <a:ext cx="6348413" cy="34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0824878-5489-4684-8E1A-FF73F764FFAF}" type="slidenum">
              <a:rPr lang="en-US" smtClean="0"/>
              <a:t>18</a:t>
            </a:fld>
            <a:endParaRPr lang="en-US" dirty="0"/>
          </a:p>
        </p:txBody>
      </p:sp>
      <p:sp>
        <p:nvSpPr>
          <p:cNvPr id="8" name="Rectangle 7"/>
          <p:cNvSpPr/>
          <p:nvPr/>
        </p:nvSpPr>
        <p:spPr>
          <a:xfrm>
            <a:off x="670560" y="5097781"/>
            <a:ext cx="781158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5388429"/>
            <a:ext cx="990600" cy="42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20986" y="3502539"/>
            <a:ext cx="2133600" cy="369332"/>
          </a:xfrm>
          <a:prstGeom prst="rect">
            <a:avLst/>
          </a:prstGeom>
          <a:noFill/>
        </p:spPr>
        <p:txBody>
          <a:bodyPr wrap="square" rtlCol="0">
            <a:spAutoFit/>
          </a:bodyPr>
          <a:lstStyle/>
          <a:p>
            <a:r>
              <a:rPr lang="en-US" dirty="0" smtClean="0"/>
              <a:t>SMRF due April</a:t>
            </a:r>
            <a:endParaRPr lang="en-US" dirty="0"/>
          </a:p>
        </p:txBody>
      </p:sp>
      <p:sp>
        <p:nvSpPr>
          <p:cNvPr id="26" name="TextBox 25"/>
          <p:cNvSpPr txBox="1"/>
          <p:nvPr/>
        </p:nvSpPr>
        <p:spPr>
          <a:xfrm>
            <a:off x="457200" y="3483367"/>
            <a:ext cx="3048000" cy="369332"/>
          </a:xfrm>
          <a:prstGeom prst="rect">
            <a:avLst/>
          </a:prstGeom>
          <a:noFill/>
        </p:spPr>
        <p:txBody>
          <a:bodyPr wrap="square" rtlCol="0">
            <a:spAutoFit/>
          </a:bodyPr>
          <a:lstStyle/>
          <a:p>
            <a:r>
              <a:rPr lang="en-US" dirty="0" smtClean="0">
                <a:solidFill>
                  <a:srgbClr val="C00000"/>
                </a:solidFill>
              </a:rPr>
              <a:t>SMRF is late</a:t>
            </a:r>
            <a:endParaRPr lang="en-US" dirty="0">
              <a:solidFill>
                <a:srgbClr val="C00000"/>
              </a:solidFill>
            </a:endParaRPr>
          </a:p>
        </p:txBody>
      </p:sp>
      <p:sp>
        <p:nvSpPr>
          <p:cNvPr id="9" name="Rectangle 8"/>
          <p:cNvSpPr/>
          <p:nvPr/>
        </p:nvSpPr>
        <p:spPr>
          <a:xfrm>
            <a:off x="457200" y="3048000"/>
            <a:ext cx="1066800" cy="42998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4941027" y="3262993"/>
            <a:ext cx="228600" cy="304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6743700" y="3048000"/>
            <a:ext cx="609600" cy="759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79474" y="5818414"/>
            <a:ext cx="673826" cy="273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29" t="14847" r="17400" b="54907"/>
          <a:stretch/>
        </p:blipFill>
        <p:spPr bwMode="auto">
          <a:xfrm>
            <a:off x="457199" y="3955756"/>
            <a:ext cx="8109857" cy="193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819399" y="4848500"/>
            <a:ext cx="2176056" cy="630281"/>
          </a:xfrm>
          <a:prstGeom prst="straightConnector1">
            <a:avLst/>
          </a:prstGeom>
          <a:ln w="38100">
            <a:headEnd type="arrow"/>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57199" y="5862935"/>
            <a:ext cx="8109857" cy="646331"/>
          </a:xfrm>
          <a:prstGeom prst="rect">
            <a:avLst/>
          </a:prstGeom>
          <a:noFill/>
        </p:spPr>
        <p:txBody>
          <a:bodyPr wrap="square" rtlCol="0">
            <a:spAutoFit/>
          </a:bodyPr>
          <a:lstStyle/>
          <a:p>
            <a:pPr algn="ctr"/>
            <a:r>
              <a:rPr lang="en-US" dirty="0"/>
              <a:t>SMRF must have an action completed date </a:t>
            </a:r>
            <a:r>
              <a:rPr lang="en-US" dirty="0" smtClean="0"/>
              <a:t>that </a:t>
            </a:r>
            <a:r>
              <a:rPr lang="en-US" dirty="0"/>
              <a:t>is in the process month (the month it’s due) otherwise CARES will continue to fail the case for lack of </a:t>
            </a:r>
            <a:r>
              <a:rPr lang="en-US" dirty="0" smtClean="0"/>
              <a:t>SMRF</a:t>
            </a:r>
            <a:endParaRPr lang="en-US" dirty="0"/>
          </a:p>
        </p:txBody>
      </p:sp>
      <p:sp>
        <p:nvSpPr>
          <p:cNvPr id="13" name="Rectangle 12"/>
          <p:cNvSpPr/>
          <p:nvPr/>
        </p:nvSpPr>
        <p:spPr>
          <a:xfrm>
            <a:off x="6754586" y="5478781"/>
            <a:ext cx="598714" cy="339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482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SMRF is due in January and is completed 1/5/17, but verification of new employment is needed, but not provided until 2/8/17. </a:t>
            </a:r>
            <a:endParaRPr lang="en-US" dirty="0" smtClean="0"/>
          </a:p>
          <a:p>
            <a:endParaRPr lang="en-US" dirty="0"/>
          </a:p>
          <a:p>
            <a:r>
              <a:rPr lang="en-US" dirty="0"/>
              <a:t>1) When did FS close</a:t>
            </a:r>
            <a:r>
              <a:rPr lang="en-US" dirty="0" smtClean="0"/>
              <a:t>?</a:t>
            </a:r>
          </a:p>
          <a:p>
            <a:endParaRPr lang="en-US" dirty="0"/>
          </a:p>
          <a:p>
            <a:r>
              <a:rPr lang="en-US" dirty="0"/>
              <a:t>2) When can FS open with break in </a:t>
            </a:r>
            <a:r>
              <a:rPr lang="en-US" dirty="0" smtClean="0"/>
              <a:t>service?</a:t>
            </a:r>
          </a:p>
          <a:p>
            <a:endParaRPr lang="en-US" dirty="0"/>
          </a:p>
          <a:p>
            <a:r>
              <a:rPr lang="en-US" dirty="0"/>
              <a:t>3) What if both the SMRF was completed and </a:t>
            </a:r>
            <a:r>
              <a:rPr lang="en-US" dirty="0" smtClean="0"/>
              <a:t>all verification </a:t>
            </a:r>
            <a:r>
              <a:rPr lang="en-US" dirty="0"/>
              <a:t>provided on 2/25/17? What date would you enter on the View/Record Six Month Report Actions page and the break in service </a:t>
            </a:r>
            <a:r>
              <a:rPr lang="en-US" dirty="0" smtClean="0"/>
              <a:t>page?</a:t>
            </a:r>
          </a:p>
          <a:p>
            <a:endParaRPr lang="en-US" dirty="0"/>
          </a:p>
          <a:p>
            <a:r>
              <a:rPr lang="en-US" dirty="0"/>
              <a:t>4) What if SMRF and Verification </a:t>
            </a:r>
            <a:r>
              <a:rPr lang="en-US" dirty="0" smtClean="0"/>
              <a:t>are not </a:t>
            </a:r>
            <a:r>
              <a:rPr lang="en-US" dirty="0"/>
              <a:t>provided until </a:t>
            </a:r>
            <a:r>
              <a:rPr lang="en-US" dirty="0" smtClean="0"/>
              <a:t>3/2/17</a:t>
            </a:r>
            <a:r>
              <a:rPr lang="en-US" dirty="0"/>
              <a:t>?</a:t>
            </a:r>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19</a:t>
            </a:fld>
            <a:endParaRPr lang="en-US" dirty="0"/>
          </a:p>
        </p:txBody>
      </p:sp>
    </p:spTree>
    <p:extLst>
      <p:ext uri="{BB962C8B-B14F-4D97-AF65-F5344CB8AC3E}">
        <p14:creationId xmlns:p14="http://schemas.microsoft.com/office/powerpoint/2010/main" val="129990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marL="0" indent="0">
              <a:buNone/>
            </a:pPr>
            <a:r>
              <a:rPr lang="en-US" dirty="0" smtClean="0"/>
              <a:t>3-What is a Break In Service</a:t>
            </a:r>
          </a:p>
          <a:p>
            <a:pPr marL="0" indent="0">
              <a:buNone/>
            </a:pPr>
            <a:r>
              <a:rPr lang="en-US" dirty="0"/>
              <a:t>6</a:t>
            </a:r>
            <a:r>
              <a:rPr lang="en-US" dirty="0" smtClean="0"/>
              <a:t>-Break in Service for a change</a:t>
            </a:r>
          </a:p>
          <a:p>
            <a:pPr marL="0" indent="0">
              <a:buNone/>
            </a:pPr>
            <a:r>
              <a:rPr lang="en-US" dirty="0"/>
              <a:t>9</a:t>
            </a:r>
            <a:r>
              <a:rPr lang="en-US" dirty="0" smtClean="0"/>
              <a:t>-Quiz</a:t>
            </a:r>
          </a:p>
          <a:p>
            <a:pPr marL="0" indent="0">
              <a:buNone/>
            </a:pPr>
            <a:r>
              <a:rPr lang="en-US" dirty="0" smtClean="0"/>
              <a:t>10-Answers</a:t>
            </a:r>
          </a:p>
          <a:p>
            <a:pPr marL="0" indent="0">
              <a:buNone/>
            </a:pPr>
            <a:r>
              <a:rPr lang="en-US" dirty="0" smtClean="0"/>
              <a:t>11-Break in Service at SMRF</a:t>
            </a:r>
          </a:p>
          <a:p>
            <a:pPr marL="0" indent="0">
              <a:buNone/>
            </a:pPr>
            <a:r>
              <a:rPr lang="en-US" dirty="0" smtClean="0"/>
              <a:t>19-Quiz</a:t>
            </a:r>
          </a:p>
          <a:p>
            <a:pPr marL="0" indent="0">
              <a:buNone/>
            </a:pPr>
            <a:r>
              <a:rPr lang="en-US" dirty="0" smtClean="0"/>
              <a:t>20-Answers</a:t>
            </a:r>
          </a:p>
          <a:p>
            <a:pPr marL="0" indent="0">
              <a:buNone/>
            </a:pPr>
            <a:r>
              <a:rPr lang="en-US" dirty="0" smtClean="0"/>
              <a:t>21-Break in Service at Review</a:t>
            </a:r>
          </a:p>
          <a:p>
            <a:pPr marL="0" indent="0">
              <a:buNone/>
            </a:pPr>
            <a:r>
              <a:rPr lang="en-US" dirty="0" smtClean="0"/>
              <a:t>25-Quiz</a:t>
            </a:r>
          </a:p>
          <a:p>
            <a:pPr marL="0" indent="0">
              <a:buNone/>
            </a:pPr>
            <a:r>
              <a:rPr lang="en-US" dirty="0" smtClean="0"/>
              <a:t>26-Answers</a:t>
            </a:r>
          </a:p>
          <a:p>
            <a:pPr marL="0" indent="0">
              <a:buNone/>
            </a:pPr>
            <a:r>
              <a:rPr lang="en-US" dirty="0" smtClean="0"/>
              <a:t>27-FoodShare: 60 days Verification at Application</a:t>
            </a:r>
          </a:p>
          <a:p>
            <a:pPr marL="0" indent="0">
              <a:buNone/>
            </a:pPr>
            <a:r>
              <a:rPr lang="en-US" dirty="0" smtClean="0"/>
              <a:t>30-FoodShare Break in Service Page in CWW</a:t>
            </a:r>
          </a:p>
          <a:p>
            <a:pPr marL="0" indent="0">
              <a:buNone/>
            </a:pPr>
            <a:r>
              <a:rPr lang="en-US" dirty="0" smtClean="0"/>
              <a:t>33-Process at a Glance</a:t>
            </a:r>
          </a:p>
          <a:p>
            <a:pPr marL="0" indent="0">
              <a:buNone/>
            </a:pPr>
            <a:r>
              <a:rPr lang="en-US" dirty="0" smtClean="0"/>
              <a:t>34-Case closed for Other Reason</a:t>
            </a:r>
          </a:p>
          <a:p>
            <a:pPr marL="0" indent="0">
              <a:buNone/>
            </a:pPr>
            <a:r>
              <a:rPr lang="en-US" dirty="0" smtClean="0"/>
              <a:t>35-Case closed at SMRF</a:t>
            </a:r>
          </a:p>
          <a:p>
            <a:pPr marL="0" indent="0">
              <a:buNone/>
            </a:pPr>
            <a:r>
              <a:rPr lang="en-US" dirty="0" smtClean="0"/>
              <a:t>36-Case closed at Review</a:t>
            </a:r>
          </a:p>
          <a:p>
            <a:pPr marL="0" indent="0">
              <a:buNone/>
            </a:pPr>
            <a:r>
              <a:rPr lang="en-US" dirty="0" smtClean="0"/>
              <a:t>37-Desk Aid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a:t>
            </a:fld>
            <a:endParaRPr lang="en-US" dirty="0"/>
          </a:p>
        </p:txBody>
      </p:sp>
    </p:spTree>
    <p:extLst>
      <p:ext uri="{BB962C8B-B14F-4D97-AF65-F5344CB8AC3E}">
        <p14:creationId xmlns:p14="http://schemas.microsoft.com/office/powerpoint/2010/main" val="164171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SMRF is due in January and is completed 1/5/17, but verification of new employment is needed, but not provided until 2/8/17. </a:t>
            </a:r>
            <a:endParaRPr lang="en-US" dirty="0" smtClean="0"/>
          </a:p>
          <a:p>
            <a:endParaRPr lang="en-US" dirty="0"/>
          </a:p>
          <a:p>
            <a:r>
              <a:rPr lang="en-US" dirty="0"/>
              <a:t>1) When did FS close</a:t>
            </a:r>
            <a:r>
              <a:rPr lang="en-US" dirty="0" smtClean="0"/>
              <a:t>? </a:t>
            </a:r>
            <a:r>
              <a:rPr lang="en-US" dirty="0" smtClean="0">
                <a:solidFill>
                  <a:srgbClr val="FF0000"/>
                </a:solidFill>
              </a:rPr>
              <a:t>1/31/17</a:t>
            </a:r>
          </a:p>
          <a:p>
            <a:endParaRPr lang="en-US" dirty="0"/>
          </a:p>
          <a:p>
            <a:r>
              <a:rPr lang="en-US" dirty="0"/>
              <a:t>2) When can </a:t>
            </a:r>
            <a:r>
              <a:rPr lang="en-US" dirty="0" smtClean="0"/>
              <a:t>FS open with break </a:t>
            </a:r>
            <a:r>
              <a:rPr lang="en-US" dirty="0"/>
              <a:t>in </a:t>
            </a:r>
            <a:r>
              <a:rPr lang="en-US" dirty="0" smtClean="0"/>
              <a:t>service? </a:t>
            </a:r>
            <a:r>
              <a:rPr lang="en-US" dirty="0" smtClean="0">
                <a:solidFill>
                  <a:srgbClr val="FF0000"/>
                </a:solidFill>
              </a:rPr>
              <a:t>2/8/17</a:t>
            </a:r>
          </a:p>
          <a:p>
            <a:endParaRPr lang="en-US" dirty="0"/>
          </a:p>
          <a:p>
            <a:r>
              <a:rPr lang="en-US" dirty="0"/>
              <a:t>3) What if </a:t>
            </a:r>
            <a:r>
              <a:rPr lang="en-US" dirty="0" smtClean="0"/>
              <a:t>both the </a:t>
            </a:r>
            <a:r>
              <a:rPr lang="en-US" dirty="0"/>
              <a:t>SMRF </a:t>
            </a:r>
            <a:r>
              <a:rPr lang="en-US" dirty="0" smtClean="0"/>
              <a:t>was completed </a:t>
            </a:r>
            <a:r>
              <a:rPr lang="en-US" dirty="0"/>
              <a:t>and </a:t>
            </a:r>
            <a:r>
              <a:rPr lang="en-US" dirty="0" smtClean="0"/>
              <a:t>all verification </a:t>
            </a:r>
            <a:r>
              <a:rPr lang="en-US" dirty="0"/>
              <a:t>provided </a:t>
            </a:r>
            <a:r>
              <a:rPr lang="en-US" dirty="0" smtClean="0"/>
              <a:t>on 2/25/17? What </a:t>
            </a:r>
            <a:r>
              <a:rPr lang="en-US" dirty="0"/>
              <a:t>date would you enter on the View/Record Six Month Report Actions </a:t>
            </a:r>
            <a:r>
              <a:rPr lang="en-US" dirty="0" smtClean="0"/>
              <a:t>page and the break in service page? </a:t>
            </a:r>
            <a:r>
              <a:rPr lang="en-US" dirty="0" smtClean="0">
                <a:solidFill>
                  <a:srgbClr val="FF0000"/>
                </a:solidFill>
              </a:rPr>
              <a:t>1/31/17, and 2/25/17</a:t>
            </a:r>
          </a:p>
          <a:p>
            <a:endParaRPr lang="en-US" dirty="0">
              <a:solidFill>
                <a:srgbClr val="FF0000"/>
              </a:solidFill>
            </a:endParaRPr>
          </a:p>
          <a:p>
            <a:r>
              <a:rPr lang="en-US" dirty="0"/>
              <a:t>4) What if SMRF and Verification </a:t>
            </a:r>
            <a:r>
              <a:rPr lang="en-US" dirty="0" smtClean="0"/>
              <a:t>are not </a:t>
            </a:r>
            <a:r>
              <a:rPr lang="en-US" dirty="0"/>
              <a:t>provided until 3/2/17. </a:t>
            </a:r>
            <a:r>
              <a:rPr lang="en-US" dirty="0" smtClean="0">
                <a:solidFill>
                  <a:srgbClr val="FF0000"/>
                </a:solidFill>
              </a:rPr>
              <a:t>A new application is needed. </a:t>
            </a:r>
            <a:endParaRPr lang="en-US" dirty="0"/>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20</a:t>
            </a:fld>
            <a:endParaRPr lang="en-US" dirty="0"/>
          </a:p>
        </p:txBody>
      </p:sp>
    </p:spTree>
    <p:extLst>
      <p:ext uri="{BB962C8B-B14F-4D97-AF65-F5344CB8AC3E}">
        <p14:creationId xmlns:p14="http://schemas.microsoft.com/office/powerpoint/2010/main" val="37082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7030A0"/>
                </a:solidFill>
              </a:rPr>
              <a:t>Review</a:t>
            </a:r>
            <a:endParaRPr lang="en-US" b="1" dirty="0">
              <a:solidFill>
                <a:srgbClr val="7030A0"/>
              </a:solidFill>
            </a:endParaRPr>
          </a:p>
        </p:txBody>
      </p:sp>
      <p:sp>
        <p:nvSpPr>
          <p:cNvPr id="3" name="Content Placeholder 2"/>
          <p:cNvSpPr>
            <a:spLocks noGrp="1"/>
          </p:cNvSpPr>
          <p:nvPr>
            <p:ph idx="1"/>
          </p:nvPr>
        </p:nvSpPr>
        <p:spPr>
          <a:xfrm>
            <a:off x="457200" y="1371601"/>
            <a:ext cx="8229600" cy="2971800"/>
          </a:xfrm>
        </p:spPr>
        <p:txBody>
          <a:bodyPr>
            <a:normAutofit/>
          </a:bodyPr>
          <a:lstStyle/>
          <a:p>
            <a:r>
              <a:rPr lang="en-US" dirty="0"/>
              <a:t>If the review is not completed in the month it is due, FS will close at the end of the review month. A new application is required. </a:t>
            </a:r>
          </a:p>
          <a:p>
            <a:endParaRPr lang="en-US" dirty="0"/>
          </a:p>
          <a:p>
            <a:r>
              <a:rPr lang="en-US" dirty="0"/>
              <a:t>If the review is completed in the review month, but the </a:t>
            </a:r>
            <a:r>
              <a:rPr lang="en-US" i="1" dirty="0">
                <a:solidFill>
                  <a:srgbClr val="7030A0"/>
                </a:solidFill>
              </a:rPr>
              <a:t>interview is not completed timely</a:t>
            </a:r>
            <a:r>
              <a:rPr lang="en-US" dirty="0"/>
              <a:t>, FS will close at the end of the review month. A new application is required. </a:t>
            </a:r>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21</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85711"/>
            <a:ext cx="3127057" cy="246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93019" y="4529634"/>
            <a:ext cx="2475072" cy="1938992"/>
          </a:xfrm>
          <a:prstGeom prst="rect">
            <a:avLst/>
          </a:prstGeom>
          <a:noFill/>
        </p:spPr>
        <p:txBody>
          <a:bodyPr wrap="square" rtlCol="0">
            <a:spAutoFit/>
          </a:bodyPr>
          <a:lstStyle/>
          <a:p>
            <a:pPr algn="ctr"/>
            <a:r>
              <a:rPr lang="en-US" sz="2400" b="1" dirty="0" smtClean="0"/>
              <a:t>   Renewal Month</a:t>
            </a:r>
            <a:endParaRPr lang="en-US" sz="2400" b="1" dirty="0" smtClean="0">
              <a:solidFill>
                <a:srgbClr val="FF0000"/>
              </a:solidFill>
            </a:endParaRPr>
          </a:p>
          <a:p>
            <a:pPr algn="ctr"/>
            <a:r>
              <a:rPr lang="en-US" sz="2400" b="1" dirty="0" smtClean="0"/>
              <a:t>  No renewal</a:t>
            </a:r>
          </a:p>
          <a:p>
            <a:pPr algn="ctr"/>
            <a:r>
              <a:rPr lang="en-US" sz="2400" b="1" dirty="0" smtClean="0"/>
              <a:t>    No interview</a:t>
            </a:r>
          </a:p>
          <a:p>
            <a:pPr algn="ctr"/>
            <a:endParaRPr lang="en-US" sz="2400" b="1" dirty="0">
              <a:solidFill>
                <a:srgbClr val="FF0000"/>
              </a:solidFill>
            </a:endParaRPr>
          </a:p>
          <a:p>
            <a:pPr algn="ctr"/>
            <a:r>
              <a:rPr lang="en-US" sz="2400" b="1" dirty="0" smtClean="0">
                <a:solidFill>
                  <a:srgbClr val="FF0000"/>
                </a:solidFill>
              </a:rPr>
              <a:t>FS closes</a:t>
            </a:r>
            <a:endParaRPr lang="en-US" sz="2400" b="1" dirty="0">
              <a:solidFill>
                <a:srgbClr val="FF0000"/>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000951"/>
            <a:ext cx="3050857" cy="24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70724" y="6033534"/>
            <a:ext cx="2359342" cy="830997"/>
          </a:xfrm>
          <a:prstGeom prst="rect">
            <a:avLst/>
          </a:prstGeom>
          <a:noFill/>
        </p:spPr>
        <p:txBody>
          <a:bodyPr wrap="square" rtlCol="0">
            <a:spAutoFit/>
          </a:bodyPr>
          <a:lstStyle/>
          <a:p>
            <a:pPr algn="ctr"/>
            <a:r>
              <a:rPr lang="en-US" sz="2400" b="1" dirty="0" smtClean="0">
                <a:solidFill>
                  <a:srgbClr val="FF0000"/>
                </a:solidFill>
              </a:rPr>
              <a:t>New application  required</a:t>
            </a:r>
            <a:endParaRPr lang="en-US" sz="2400" b="1" dirty="0">
              <a:solidFill>
                <a:srgbClr val="FF0000"/>
              </a:solidFill>
            </a:endParaRPr>
          </a:p>
        </p:txBody>
      </p:sp>
    </p:spTree>
    <p:extLst>
      <p:ext uri="{BB962C8B-B14F-4D97-AF65-F5344CB8AC3E}">
        <p14:creationId xmlns:p14="http://schemas.microsoft.com/office/powerpoint/2010/main" val="3194792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7030A0"/>
                </a:solidFill>
              </a:rPr>
              <a:t>Review</a:t>
            </a:r>
            <a:endParaRPr lang="en-US" b="1" dirty="0">
              <a:solidFill>
                <a:srgbClr val="7030A0"/>
              </a:solidFill>
            </a:endParaRPr>
          </a:p>
        </p:txBody>
      </p:sp>
      <p:sp>
        <p:nvSpPr>
          <p:cNvPr id="3" name="Content Placeholder 2"/>
          <p:cNvSpPr>
            <a:spLocks noGrp="1"/>
          </p:cNvSpPr>
          <p:nvPr>
            <p:ph idx="1"/>
          </p:nvPr>
        </p:nvSpPr>
        <p:spPr>
          <a:xfrm>
            <a:off x="457200" y="1371601"/>
            <a:ext cx="8229600" cy="2629350"/>
          </a:xfrm>
        </p:spPr>
        <p:txBody>
          <a:bodyPr>
            <a:normAutofit/>
          </a:bodyPr>
          <a:lstStyle/>
          <a:p>
            <a:r>
              <a:rPr lang="en-US" dirty="0"/>
              <a:t>Note: A late review for FS is considered a new application.</a:t>
            </a:r>
          </a:p>
          <a:p>
            <a:endParaRPr lang="en-US" dirty="0"/>
          </a:p>
          <a:p>
            <a:r>
              <a:rPr lang="en-US" dirty="0"/>
              <a:t>If a FS review is received after the review month, the review should be processed as if it is a new application and not a review. The person will have 30 days to complete the interview and verify the information from the application filing date.</a:t>
            </a:r>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22</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86200"/>
            <a:ext cx="3050857" cy="269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46939" y="4488163"/>
            <a:ext cx="2475072" cy="2308324"/>
          </a:xfrm>
          <a:prstGeom prst="rect">
            <a:avLst/>
          </a:prstGeom>
          <a:noFill/>
        </p:spPr>
        <p:txBody>
          <a:bodyPr wrap="square" rtlCol="0">
            <a:spAutoFit/>
          </a:bodyPr>
          <a:lstStyle/>
          <a:p>
            <a:pPr algn="ctr"/>
            <a:r>
              <a:rPr lang="en-US" sz="2400" b="1" dirty="0" smtClean="0"/>
              <a:t>   Renewal Month </a:t>
            </a:r>
          </a:p>
          <a:p>
            <a:pPr algn="ctr"/>
            <a:endParaRPr lang="en-US" sz="2400" b="1" dirty="0" smtClean="0">
              <a:solidFill>
                <a:srgbClr val="FF0000"/>
              </a:solidFill>
            </a:endParaRPr>
          </a:p>
          <a:p>
            <a:pPr algn="ctr"/>
            <a:r>
              <a:rPr lang="en-US" sz="2400" b="1" dirty="0" smtClean="0">
                <a:solidFill>
                  <a:srgbClr val="FF0000"/>
                </a:solidFill>
              </a:rPr>
              <a:t>  </a:t>
            </a:r>
            <a:r>
              <a:rPr lang="en-US" sz="2400" b="1" dirty="0" smtClean="0"/>
              <a:t>No renewal</a:t>
            </a:r>
          </a:p>
          <a:p>
            <a:pPr algn="ctr"/>
            <a:r>
              <a:rPr lang="en-US" sz="2400" b="1" dirty="0" smtClean="0"/>
              <a:t>    No interview</a:t>
            </a:r>
          </a:p>
          <a:p>
            <a:pPr algn="ctr"/>
            <a:endParaRPr lang="en-US" sz="2400" b="1" dirty="0">
              <a:solidFill>
                <a:srgbClr val="FF0000"/>
              </a:solidFill>
            </a:endParaRPr>
          </a:p>
          <a:p>
            <a:pPr algn="ctr"/>
            <a:r>
              <a:rPr lang="en-US" sz="2400" b="1" dirty="0" smtClean="0">
                <a:solidFill>
                  <a:srgbClr val="FF0000"/>
                </a:solidFill>
              </a:rPr>
              <a:t>FS closes</a:t>
            </a:r>
            <a:endParaRPr lang="en-US" sz="2400" b="1" dirty="0">
              <a:solidFill>
                <a:srgbClr val="FF0000"/>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56" y="3886200"/>
            <a:ext cx="3025427" cy="269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63772" y="4857495"/>
            <a:ext cx="2695194" cy="1938992"/>
          </a:xfrm>
          <a:prstGeom prst="rect">
            <a:avLst/>
          </a:prstGeom>
          <a:noFill/>
        </p:spPr>
        <p:txBody>
          <a:bodyPr wrap="square" rtlCol="0">
            <a:spAutoFit/>
          </a:bodyPr>
          <a:lstStyle/>
          <a:p>
            <a:pPr algn="ctr"/>
            <a:r>
              <a:rPr lang="en-US" sz="2400" b="1" dirty="0" smtClean="0">
                <a:solidFill>
                  <a:srgbClr val="FF0000"/>
                </a:solidFill>
              </a:rPr>
              <a:t>   </a:t>
            </a:r>
          </a:p>
          <a:p>
            <a:pPr algn="ctr"/>
            <a:r>
              <a:rPr lang="en-US" sz="2400" b="1" dirty="0" smtClean="0"/>
              <a:t>  Late renewal received </a:t>
            </a:r>
          </a:p>
          <a:p>
            <a:pPr algn="ctr"/>
            <a:endParaRPr lang="en-US" sz="2400" b="1" dirty="0">
              <a:solidFill>
                <a:srgbClr val="7030A0"/>
              </a:solidFill>
            </a:endParaRPr>
          </a:p>
          <a:p>
            <a:pPr algn="ctr"/>
            <a:r>
              <a:rPr lang="en-US" sz="2400" b="1" dirty="0" smtClean="0">
                <a:solidFill>
                  <a:srgbClr val="FF0000"/>
                </a:solidFill>
              </a:rPr>
              <a:t>  New application</a:t>
            </a:r>
            <a:endParaRPr lang="en-US" sz="2400" b="1" dirty="0">
              <a:solidFill>
                <a:srgbClr val="FF0000"/>
              </a:solidFill>
            </a:endParaRPr>
          </a:p>
        </p:txBody>
      </p:sp>
    </p:spTree>
    <p:extLst>
      <p:ext uri="{BB962C8B-B14F-4D97-AF65-F5344CB8AC3E}">
        <p14:creationId xmlns:p14="http://schemas.microsoft.com/office/powerpoint/2010/main" val="172033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In Service At </a:t>
            </a:r>
            <a:r>
              <a:rPr lang="en-US" b="1" dirty="0">
                <a:solidFill>
                  <a:srgbClr val="7030A0"/>
                </a:solidFill>
              </a:rPr>
              <a:t>Review</a:t>
            </a:r>
          </a:p>
        </p:txBody>
      </p:sp>
      <p:sp>
        <p:nvSpPr>
          <p:cNvPr id="3" name="Content Placeholder 2"/>
          <p:cNvSpPr>
            <a:spLocks noGrp="1"/>
          </p:cNvSpPr>
          <p:nvPr>
            <p:ph idx="1"/>
          </p:nvPr>
        </p:nvSpPr>
        <p:spPr/>
        <p:txBody>
          <a:bodyPr>
            <a:normAutofit/>
          </a:bodyPr>
          <a:lstStyle/>
          <a:p>
            <a:r>
              <a:rPr lang="en-US" dirty="0"/>
              <a:t>If the review is completed in the review month and the interview is completed timely, but verification is required and is not provided by the end of the review </a:t>
            </a:r>
            <a:r>
              <a:rPr lang="en-US" dirty="0" smtClean="0"/>
              <a:t>month (or the due date), </a:t>
            </a:r>
            <a:r>
              <a:rPr lang="en-US" dirty="0"/>
              <a:t>FS will close at the end of the review month</a:t>
            </a:r>
            <a:r>
              <a:rPr lang="en-US" dirty="0" smtClean="0"/>
              <a:t>.</a:t>
            </a:r>
          </a:p>
          <a:p>
            <a:endParaRPr lang="en-US" dirty="0"/>
          </a:p>
          <a:p>
            <a:r>
              <a:rPr lang="en-US" dirty="0" smtClean="0"/>
              <a:t>Use break in service to issue </a:t>
            </a:r>
            <a:r>
              <a:rPr lang="en-US" dirty="0"/>
              <a:t>prorated benefits from the date the household provides the required verification, </a:t>
            </a:r>
            <a:r>
              <a:rPr lang="en-US" b="1" dirty="0"/>
              <a:t>as long as the interview was done timely</a:t>
            </a:r>
            <a:r>
              <a:rPr lang="en-US" dirty="0" smtClean="0"/>
              <a:t>.</a:t>
            </a:r>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23</a:t>
            </a:fld>
            <a:endParaRPr lang="en-US" dirty="0"/>
          </a:p>
        </p:txBody>
      </p:sp>
    </p:spTree>
    <p:extLst>
      <p:ext uri="{BB962C8B-B14F-4D97-AF65-F5344CB8AC3E}">
        <p14:creationId xmlns:p14="http://schemas.microsoft.com/office/powerpoint/2010/main" val="2976410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At </a:t>
            </a:r>
            <a:r>
              <a:rPr lang="en-US" b="1" dirty="0" smtClean="0">
                <a:solidFill>
                  <a:srgbClr val="7030A0"/>
                </a:solidFill>
              </a:rPr>
              <a:t>Review</a:t>
            </a:r>
            <a:endParaRPr lang="en-US" b="1" dirty="0">
              <a:solidFill>
                <a:srgbClr val="7030A0"/>
              </a:solidFill>
            </a:endParaRPr>
          </a:p>
        </p:txBody>
      </p:sp>
      <p:sp>
        <p:nvSpPr>
          <p:cNvPr id="3" name="Content Placeholder 2"/>
          <p:cNvSpPr>
            <a:spLocks noGrp="1"/>
          </p:cNvSpPr>
          <p:nvPr>
            <p:ph idx="1"/>
          </p:nvPr>
        </p:nvSpPr>
        <p:spPr>
          <a:xfrm>
            <a:off x="457200" y="1524001"/>
            <a:ext cx="8229600" cy="1600199"/>
          </a:xfrm>
        </p:spPr>
        <p:txBody>
          <a:bodyPr>
            <a:normAutofit/>
          </a:bodyPr>
          <a:lstStyle/>
          <a:p>
            <a:r>
              <a:rPr lang="en-US" dirty="0"/>
              <a:t>The verification must be received during the calendar month following case closure. If verification is not received until the following month, a new application is required.</a:t>
            </a:r>
          </a:p>
        </p:txBody>
      </p:sp>
      <p:sp>
        <p:nvSpPr>
          <p:cNvPr id="4" name="Slide Number Placeholder 3"/>
          <p:cNvSpPr>
            <a:spLocks noGrp="1"/>
          </p:cNvSpPr>
          <p:nvPr>
            <p:ph type="sldNum" sz="quarter" idx="12"/>
          </p:nvPr>
        </p:nvSpPr>
        <p:spPr/>
        <p:txBody>
          <a:bodyPr/>
          <a:lstStyle/>
          <a:p>
            <a:fld id="{30824878-5489-4684-8E1A-FF73F764FFAF}" type="slidenum">
              <a:rPr lang="en-US" smtClean="0"/>
              <a:t>24</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2895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18114"/>
            <a:ext cx="2895600" cy="26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172" y="3418114"/>
            <a:ext cx="2755572" cy="26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0891" y="3939354"/>
            <a:ext cx="2514600" cy="2677656"/>
          </a:xfrm>
          <a:prstGeom prst="rect">
            <a:avLst/>
          </a:prstGeom>
          <a:noFill/>
        </p:spPr>
        <p:txBody>
          <a:bodyPr wrap="square" rtlCol="0">
            <a:spAutoFit/>
          </a:bodyPr>
          <a:lstStyle/>
          <a:p>
            <a:pPr algn="ctr"/>
            <a:r>
              <a:rPr lang="en-US" sz="2400" b="1" dirty="0" smtClean="0"/>
              <a:t>Renewal Month </a:t>
            </a:r>
          </a:p>
          <a:p>
            <a:pPr algn="ctr"/>
            <a:endParaRPr lang="en-US" sz="2400" b="1" dirty="0"/>
          </a:p>
          <a:p>
            <a:pPr algn="ctr"/>
            <a:r>
              <a:rPr lang="en-US" sz="2400" b="1" dirty="0" smtClean="0"/>
              <a:t>Renewal completed. No verification</a:t>
            </a:r>
          </a:p>
          <a:p>
            <a:pPr algn="ctr"/>
            <a:endParaRPr lang="en-US" sz="2400" b="1" dirty="0" smtClean="0"/>
          </a:p>
          <a:p>
            <a:pPr algn="ctr"/>
            <a:r>
              <a:rPr lang="en-US" sz="2400" b="1" dirty="0" smtClean="0">
                <a:solidFill>
                  <a:srgbClr val="FF0000"/>
                </a:solidFill>
              </a:rPr>
              <a:t>FS terminated </a:t>
            </a:r>
            <a:endParaRPr lang="en-US" sz="2400" b="1" dirty="0">
              <a:solidFill>
                <a:srgbClr val="FF0000"/>
              </a:solidFill>
            </a:endParaRPr>
          </a:p>
        </p:txBody>
      </p:sp>
      <p:sp>
        <p:nvSpPr>
          <p:cNvPr id="9" name="TextBox 8"/>
          <p:cNvSpPr txBox="1"/>
          <p:nvPr/>
        </p:nvSpPr>
        <p:spPr>
          <a:xfrm>
            <a:off x="3509185" y="3939354"/>
            <a:ext cx="2002061" cy="2677656"/>
          </a:xfrm>
          <a:prstGeom prst="rect">
            <a:avLst/>
          </a:prstGeom>
          <a:noFill/>
        </p:spPr>
        <p:txBody>
          <a:bodyPr wrap="square" rtlCol="0">
            <a:spAutoFit/>
          </a:bodyPr>
          <a:lstStyle/>
          <a:p>
            <a:pPr algn="ctr"/>
            <a:r>
              <a:rPr lang="en-US" sz="2400" b="1" dirty="0" smtClean="0"/>
              <a:t>Month 1</a:t>
            </a:r>
          </a:p>
          <a:p>
            <a:pPr algn="ctr"/>
            <a:endParaRPr lang="en-US" sz="2400" b="1" dirty="0" smtClean="0"/>
          </a:p>
          <a:p>
            <a:pPr algn="ctr"/>
            <a:r>
              <a:rPr lang="en-US" sz="2400" b="1" dirty="0" smtClean="0"/>
              <a:t>No verification</a:t>
            </a:r>
          </a:p>
          <a:p>
            <a:pPr algn="ctr"/>
            <a:endParaRPr lang="en-US" sz="2400" b="1" dirty="0" smtClean="0"/>
          </a:p>
          <a:p>
            <a:pPr algn="ctr"/>
            <a:endParaRPr lang="en-US" sz="2400" b="1" dirty="0" smtClean="0"/>
          </a:p>
          <a:p>
            <a:pPr algn="ctr"/>
            <a:r>
              <a:rPr lang="en-US" sz="2400" b="1" dirty="0" smtClean="0">
                <a:solidFill>
                  <a:srgbClr val="FF0000"/>
                </a:solidFill>
              </a:rPr>
              <a:t>FS closed</a:t>
            </a:r>
            <a:endParaRPr lang="en-US" sz="2400" b="1" dirty="0">
              <a:solidFill>
                <a:srgbClr val="FF0000"/>
              </a:solidFill>
            </a:endParaRPr>
          </a:p>
        </p:txBody>
      </p:sp>
      <p:sp>
        <p:nvSpPr>
          <p:cNvPr id="10" name="TextBox 9"/>
          <p:cNvSpPr txBox="1"/>
          <p:nvPr/>
        </p:nvSpPr>
        <p:spPr>
          <a:xfrm>
            <a:off x="5511246" y="3939354"/>
            <a:ext cx="3124200" cy="2677656"/>
          </a:xfrm>
          <a:prstGeom prst="rect">
            <a:avLst/>
          </a:prstGeom>
          <a:noFill/>
        </p:spPr>
        <p:txBody>
          <a:bodyPr wrap="square" rtlCol="0">
            <a:spAutoFit/>
          </a:bodyPr>
          <a:lstStyle/>
          <a:p>
            <a:pPr algn="ctr"/>
            <a:r>
              <a:rPr lang="en-US" sz="2400" b="1" dirty="0" smtClean="0"/>
              <a:t>Month 2</a:t>
            </a:r>
          </a:p>
          <a:p>
            <a:pPr algn="ctr"/>
            <a:endParaRPr lang="en-US" sz="2400" b="1" dirty="0"/>
          </a:p>
          <a:p>
            <a:pPr algn="ctr"/>
            <a:endParaRPr lang="en-US" sz="2400" b="1" dirty="0" smtClean="0"/>
          </a:p>
          <a:p>
            <a:pPr algn="ctr"/>
            <a:endParaRPr lang="en-US" sz="2400" b="1" dirty="0" smtClean="0">
              <a:solidFill>
                <a:srgbClr val="FF0000"/>
              </a:solidFill>
            </a:endParaRPr>
          </a:p>
          <a:p>
            <a:pPr algn="ctr"/>
            <a:endParaRPr lang="en-US" sz="2400" b="1" dirty="0" smtClean="0">
              <a:solidFill>
                <a:srgbClr val="FF0000"/>
              </a:solidFill>
            </a:endParaRPr>
          </a:p>
          <a:p>
            <a:pPr algn="ctr"/>
            <a:r>
              <a:rPr lang="en-US" sz="2400" b="1" dirty="0" smtClean="0">
                <a:solidFill>
                  <a:srgbClr val="FF0000"/>
                </a:solidFill>
              </a:rPr>
              <a:t>New application  required</a:t>
            </a:r>
            <a:endParaRPr lang="en-US" sz="2400" b="1" dirty="0">
              <a:solidFill>
                <a:srgbClr val="FF0000"/>
              </a:solidFill>
            </a:endParaRPr>
          </a:p>
        </p:txBody>
      </p:sp>
    </p:spTree>
    <p:extLst>
      <p:ext uri="{BB962C8B-B14F-4D97-AF65-F5344CB8AC3E}">
        <p14:creationId xmlns:p14="http://schemas.microsoft.com/office/powerpoint/2010/main" val="2745447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FS review is due in January and completed 1/5/17. The interview is completed 1/15/17, and verification of a new job is needed. Verification of the new job is not provided until 2/6/17.</a:t>
            </a:r>
          </a:p>
          <a:p>
            <a:endParaRPr lang="en-US" dirty="0" smtClean="0"/>
          </a:p>
          <a:p>
            <a:r>
              <a:rPr lang="en-US" dirty="0" smtClean="0"/>
              <a:t>1) When did FS close? When can FS open with break in service?</a:t>
            </a:r>
          </a:p>
          <a:p>
            <a:endParaRPr lang="en-US" dirty="0" smtClean="0"/>
          </a:p>
          <a:p>
            <a:r>
              <a:rPr lang="en-US" dirty="0" smtClean="0"/>
              <a:t>2) What if the interview was not completed and the person called to complete it 2/5/17?</a:t>
            </a:r>
          </a:p>
          <a:p>
            <a:endParaRPr lang="en-US" dirty="0" smtClean="0"/>
          </a:p>
          <a:p>
            <a:r>
              <a:rPr lang="en-US" dirty="0" smtClean="0"/>
              <a:t>3) What if the interview was completed 1/31/17, and the verification was provided 2/8/17?</a:t>
            </a:r>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25</a:t>
            </a:fld>
            <a:endParaRPr lang="en-US" dirty="0"/>
          </a:p>
        </p:txBody>
      </p:sp>
    </p:spTree>
    <p:extLst>
      <p:ext uri="{BB962C8B-B14F-4D97-AF65-F5344CB8AC3E}">
        <p14:creationId xmlns:p14="http://schemas.microsoft.com/office/powerpoint/2010/main" val="3418716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FS review is due in January and completed 1/5/17. The interview is completed 1/15/17, and verification of a new job is needed. Verification of the new job is not provided until 2/6/17</a:t>
            </a:r>
            <a:r>
              <a:rPr lang="en-US" dirty="0" smtClean="0"/>
              <a:t>.</a:t>
            </a:r>
          </a:p>
          <a:p>
            <a:endParaRPr lang="en-US" dirty="0"/>
          </a:p>
          <a:p>
            <a:r>
              <a:rPr lang="en-US" dirty="0"/>
              <a:t>1) When did FS close? When can FS open with break in service</a:t>
            </a:r>
            <a:r>
              <a:rPr lang="en-US" dirty="0" smtClean="0"/>
              <a:t>? </a:t>
            </a:r>
            <a:r>
              <a:rPr lang="en-US" dirty="0" smtClean="0">
                <a:solidFill>
                  <a:srgbClr val="FF0000"/>
                </a:solidFill>
              </a:rPr>
              <a:t>1/31/17, 2/6/17</a:t>
            </a:r>
          </a:p>
          <a:p>
            <a:endParaRPr lang="en-US" dirty="0"/>
          </a:p>
          <a:p>
            <a:r>
              <a:rPr lang="en-US" dirty="0"/>
              <a:t>2) What if the interview was not completed and the person called to complete it 2/5/17</a:t>
            </a:r>
            <a:r>
              <a:rPr lang="en-US" dirty="0" smtClean="0"/>
              <a:t>? </a:t>
            </a:r>
            <a:r>
              <a:rPr lang="en-US" dirty="0" smtClean="0">
                <a:solidFill>
                  <a:srgbClr val="FF0000"/>
                </a:solidFill>
              </a:rPr>
              <a:t>A new application should be done 2/5/17.</a:t>
            </a:r>
          </a:p>
          <a:p>
            <a:endParaRPr lang="en-US" dirty="0"/>
          </a:p>
          <a:p>
            <a:r>
              <a:rPr lang="en-US" dirty="0"/>
              <a:t>3) What if the interview was completed 1/31/17, and the verification was provided </a:t>
            </a:r>
            <a:r>
              <a:rPr lang="en-US" dirty="0" smtClean="0"/>
              <a:t>2/8/17? </a:t>
            </a:r>
            <a:r>
              <a:rPr lang="en-US" dirty="0">
                <a:solidFill>
                  <a:srgbClr val="FF0000"/>
                </a:solidFill>
              </a:rPr>
              <a:t>V</a:t>
            </a:r>
            <a:r>
              <a:rPr lang="en-US" dirty="0" smtClean="0">
                <a:solidFill>
                  <a:srgbClr val="FF0000"/>
                </a:solidFill>
              </a:rPr>
              <a:t>erification is timely, so break in service is not needed. FS opens 2/1/17. </a:t>
            </a:r>
            <a:endParaRPr lang="en-US" dirty="0"/>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26</a:t>
            </a:fld>
            <a:endParaRPr lang="en-US" dirty="0"/>
          </a:p>
        </p:txBody>
      </p:sp>
    </p:spTree>
    <p:extLst>
      <p:ext uri="{BB962C8B-B14F-4D97-AF65-F5344CB8AC3E}">
        <p14:creationId xmlns:p14="http://schemas.microsoft.com/office/powerpoint/2010/main" val="3897311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FoodShare: 60 Days Verification at Application </a:t>
            </a:r>
            <a:endParaRPr lang="en-US" b="1" dirty="0">
              <a:solidFill>
                <a:srgbClr val="7030A0"/>
              </a:solidFill>
            </a:endParaRPr>
          </a:p>
        </p:txBody>
      </p:sp>
      <p:sp>
        <p:nvSpPr>
          <p:cNvPr id="3" name="Content Placeholder 2"/>
          <p:cNvSpPr>
            <a:spLocks noGrp="1"/>
          </p:cNvSpPr>
          <p:nvPr>
            <p:ph idx="1"/>
          </p:nvPr>
        </p:nvSpPr>
        <p:spPr>
          <a:xfrm>
            <a:off x="405846" y="1600200"/>
            <a:ext cx="8229600" cy="2438400"/>
          </a:xfrm>
        </p:spPr>
        <p:txBody>
          <a:bodyPr>
            <a:normAutofit/>
          </a:bodyPr>
          <a:lstStyle/>
          <a:p>
            <a:pPr marL="0" indent="0">
              <a:buNone/>
            </a:pPr>
            <a:r>
              <a:rPr lang="en-US" dirty="0"/>
              <a:t>After denial of a FS application for failing to provide verification within 30 days (interview was done timely), if the household provides all requested verification to the local agency during the period on or after the 31st day, but no later than the 60th day from the filing date, allow FS to open without requiring a new application or interview.</a:t>
            </a:r>
          </a:p>
          <a:p>
            <a:pPr marL="0" indent="0">
              <a:buNone/>
            </a:pPr>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27</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7" y="3950010"/>
            <a:ext cx="2895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59" y="3909151"/>
            <a:ext cx="3021876"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847" y="3939124"/>
            <a:ext cx="2939886" cy="26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0818" y="5075653"/>
            <a:ext cx="2514600" cy="1569660"/>
          </a:xfrm>
          <a:prstGeom prst="rect">
            <a:avLst/>
          </a:prstGeom>
          <a:noFill/>
        </p:spPr>
        <p:txBody>
          <a:bodyPr wrap="square" rtlCol="0">
            <a:spAutoFit/>
          </a:bodyPr>
          <a:lstStyle/>
          <a:p>
            <a:pPr algn="ctr"/>
            <a:r>
              <a:rPr lang="en-US" sz="2400" b="1" dirty="0" smtClean="0"/>
              <a:t>4/20 Application</a:t>
            </a:r>
          </a:p>
          <a:p>
            <a:pPr algn="ctr"/>
            <a:endParaRPr lang="en-US" sz="2400" b="1" dirty="0" smtClean="0"/>
          </a:p>
          <a:p>
            <a:pPr algn="ctr"/>
            <a:endParaRPr lang="en-US" sz="2400" b="1" dirty="0" smtClean="0"/>
          </a:p>
          <a:p>
            <a:pPr algn="ctr"/>
            <a:r>
              <a:rPr lang="en-US" sz="2400" b="1" dirty="0" smtClean="0">
                <a:solidFill>
                  <a:srgbClr val="FF0000"/>
                </a:solidFill>
              </a:rPr>
              <a:t>FS pending</a:t>
            </a:r>
            <a:endParaRPr lang="en-US" sz="2400" b="1" dirty="0">
              <a:solidFill>
                <a:srgbClr val="FF0000"/>
              </a:solidFill>
            </a:endParaRPr>
          </a:p>
        </p:txBody>
      </p:sp>
      <p:sp>
        <p:nvSpPr>
          <p:cNvPr id="9" name="TextBox 8"/>
          <p:cNvSpPr txBox="1"/>
          <p:nvPr/>
        </p:nvSpPr>
        <p:spPr>
          <a:xfrm>
            <a:off x="3437472" y="3967657"/>
            <a:ext cx="2002061" cy="2677656"/>
          </a:xfrm>
          <a:prstGeom prst="rect">
            <a:avLst/>
          </a:prstGeom>
          <a:noFill/>
        </p:spPr>
        <p:txBody>
          <a:bodyPr wrap="square" rtlCol="0">
            <a:spAutoFit/>
          </a:bodyPr>
          <a:lstStyle/>
          <a:p>
            <a:pPr algn="ctr"/>
            <a:endParaRPr lang="en-US" sz="2400" b="1" dirty="0" smtClean="0"/>
          </a:p>
          <a:p>
            <a:pPr algn="ctr"/>
            <a:endParaRPr lang="en-US" sz="2400" b="1" dirty="0" smtClean="0"/>
          </a:p>
          <a:p>
            <a:pPr algn="ctr"/>
            <a:endParaRPr lang="en-US" sz="2400" b="1" dirty="0"/>
          </a:p>
          <a:p>
            <a:pPr algn="ctr"/>
            <a:r>
              <a:rPr lang="en-US" sz="2400" b="1" dirty="0" smtClean="0"/>
              <a:t>No verification</a:t>
            </a:r>
          </a:p>
          <a:p>
            <a:pPr algn="ctr"/>
            <a:endParaRPr lang="en-US" sz="2400" b="1" dirty="0" smtClean="0"/>
          </a:p>
          <a:p>
            <a:pPr algn="ctr"/>
            <a:r>
              <a:rPr lang="en-US" sz="2400" b="1" dirty="0" smtClean="0">
                <a:solidFill>
                  <a:srgbClr val="FF0000"/>
                </a:solidFill>
              </a:rPr>
              <a:t>FS denied</a:t>
            </a:r>
            <a:endParaRPr lang="en-US" sz="2400" b="1" dirty="0">
              <a:solidFill>
                <a:srgbClr val="FF0000"/>
              </a:solidFill>
            </a:endParaRPr>
          </a:p>
        </p:txBody>
      </p:sp>
      <p:sp>
        <p:nvSpPr>
          <p:cNvPr id="10" name="TextBox 9"/>
          <p:cNvSpPr txBox="1"/>
          <p:nvPr/>
        </p:nvSpPr>
        <p:spPr>
          <a:xfrm>
            <a:off x="5623847" y="4953000"/>
            <a:ext cx="3124200" cy="2677656"/>
          </a:xfrm>
          <a:prstGeom prst="rect">
            <a:avLst/>
          </a:prstGeom>
          <a:noFill/>
        </p:spPr>
        <p:txBody>
          <a:bodyPr wrap="square" rtlCol="0">
            <a:spAutoFit/>
          </a:bodyPr>
          <a:lstStyle/>
          <a:p>
            <a:pPr algn="ctr"/>
            <a:r>
              <a:rPr lang="en-US" sz="2400" b="1" dirty="0" smtClean="0"/>
              <a:t>Verification received 57 days from the filing date</a:t>
            </a:r>
            <a:endParaRPr lang="en-US" sz="2400" b="1" dirty="0"/>
          </a:p>
          <a:p>
            <a:pPr algn="ctr"/>
            <a:r>
              <a:rPr lang="en-US" sz="2400" b="1" dirty="0" smtClean="0">
                <a:solidFill>
                  <a:srgbClr val="FF0000"/>
                </a:solidFill>
              </a:rPr>
              <a:t>FS open w/ break in service </a:t>
            </a:r>
          </a:p>
          <a:p>
            <a:pPr algn="ctr"/>
            <a:endParaRPr lang="en-US" sz="2400" b="1" dirty="0" smtClean="0">
              <a:solidFill>
                <a:srgbClr val="FF0000"/>
              </a:solidFill>
            </a:endParaRPr>
          </a:p>
          <a:p>
            <a:pPr algn="ctr"/>
            <a:endParaRPr lang="en-US" sz="2400" b="1" dirty="0" smtClean="0">
              <a:solidFill>
                <a:srgbClr val="FF0000"/>
              </a:solidFill>
            </a:endParaRPr>
          </a:p>
        </p:txBody>
      </p:sp>
    </p:spTree>
    <p:extLst>
      <p:ext uri="{BB962C8B-B14F-4D97-AF65-F5344CB8AC3E}">
        <p14:creationId xmlns:p14="http://schemas.microsoft.com/office/powerpoint/2010/main" val="860114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FoodShare: 60 Days Verification at Application </a:t>
            </a:r>
            <a:endParaRPr lang="en-US" dirty="0"/>
          </a:p>
        </p:txBody>
      </p:sp>
      <p:sp>
        <p:nvSpPr>
          <p:cNvPr id="3" name="Content Placeholder 2"/>
          <p:cNvSpPr>
            <a:spLocks noGrp="1"/>
          </p:cNvSpPr>
          <p:nvPr>
            <p:ph idx="1"/>
          </p:nvPr>
        </p:nvSpPr>
        <p:spPr>
          <a:xfrm>
            <a:off x="381000" y="2057400"/>
            <a:ext cx="8305800" cy="4068763"/>
          </a:xfrm>
        </p:spPr>
        <p:txBody>
          <a:bodyPr>
            <a:normAutofit/>
          </a:bodyPr>
          <a:lstStyle/>
          <a:p>
            <a:r>
              <a:rPr lang="en-US" sz="2400" dirty="0" smtClean="0"/>
              <a:t>When </a:t>
            </a:r>
            <a:r>
              <a:rPr lang="en-US" sz="2400" dirty="0"/>
              <a:t>verifications are submitted within 30 days following the denial date, the Income Maintenance worker must update the </a:t>
            </a:r>
            <a:r>
              <a:rPr lang="en-US" sz="2400" dirty="0">
                <a:solidFill>
                  <a:srgbClr val="FF0000"/>
                </a:solidFill>
              </a:rPr>
              <a:t>FoodShare </a:t>
            </a:r>
            <a:r>
              <a:rPr lang="en-US" sz="2400" dirty="0" smtClean="0">
                <a:solidFill>
                  <a:srgbClr val="FF0000"/>
                </a:solidFill>
              </a:rPr>
              <a:t>Request Date </a:t>
            </a:r>
            <a:r>
              <a:rPr lang="en-US" sz="2400" dirty="0"/>
              <a:t>to the date the verification was submitted and determine eligibility from that date forward using the information and signature provided on the original application</a:t>
            </a:r>
            <a:r>
              <a:rPr lang="en-US" sz="2400" dirty="0" smtClean="0"/>
              <a:t>.</a:t>
            </a:r>
          </a:p>
          <a:p>
            <a:pPr marL="0" indent="0">
              <a:buNone/>
            </a:pPr>
            <a:endParaRPr lang="en-US" sz="2400" dirty="0" smtClean="0"/>
          </a:p>
          <a:p>
            <a:r>
              <a:rPr lang="en-US" sz="2400" dirty="0" smtClean="0"/>
              <a:t>Benefits </a:t>
            </a:r>
            <a:r>
              <a:rPr lang="en-US" sz="2400" dirty="0"/>
              <a:t>will be prorated from the </a:t>
            </a:r>
            <a:r>
              <a:rPr lang="en-US" sz="2400" dirty="0" smtClean="0"/>
              <a:t>date all verification is received, </a:t>
            </a:r>
            <a:r>
              <a:rPr lang="en-US" sz="2400" dirty="0"/>
              <a:t>and the certification period will begin with the month the benefits started. </a:t>
            </a:r>
            <a:endParaRPr lang="en-US" sz="2400" dirty="0" smtClean="0"/>
          </a:p>
        </p:txBody>
      </p:sp>
      <p:sp>
        <p:nvSpPr>
          <p:cNvPr id="4" name="Slide Number Placeholder 3"/>
          <p:cNvSpPr>
            <a:spLocks noGrp="1"/>
          </p:cNvSpPr>
          <p:nvPr>
            <p:ph type="sldNum" sz="quarter" idx="12"/>
          </p:nvPr>
        </p:nvSpPr>
        <p:spPr/>
        <p:txBody>
          <a:bodyPr/>
          <a:lstStyle/>
          <a:p>
            <a:fld id="{30824878-5489-4684-8E1A-FF73F764FFAF}" type="slidenum">
              <a:rPr lang="en-US" smtClean="0"/>
              <a:t>28</a:t>
            </a:fld>
            <a:endParaRPr lang="en-US" dirty="0"/>
          </a:p>
        </p:txBody>
      </p:sp>
    </p:spTree>
    <p:extLst>
      <p:ext uri="{BB962C8B-B14F-4D97-AF65-F5344CB8AC3E}">
        <p14:creationId xmlns:p14="http://schemas.microsoft.com/office/powerpoint/2010/main" val="131943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 Request Page in CWW</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29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10" r="81253" b="26673"/>
          <a:stretch/>
        </p:blipFill>
        <p:spPr bwMode="auto">
          <a:xfrm>
            <a:off x="544010" y="2424896"/>
            <a:ext cx="1655180" cy="35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41" t="15201" r="18522" b="53741"/>
          <a:stretch/>
        </p:blipFill>
        <p:spPr bwMode="auto">
          <a:xfrm>
            <a:off x="2362200" y="2743200"/>
            <a:ext cx="641386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181600"/>
            <a:ext cx="1981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0029" y="4938849"/>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1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Break In Service?</a:t>
            </a:r>
            <a:endParaRPr lang="en-US" dirty="0"/>
          </a:p>
        </p:txBody>
      </p:sp>
      <p:sp>
        <p:nvSpPr>
          <p:cNvPr id="3" name="Content Placeholder 2"/>
          <p:cNvSpPr>
            <a:spLocks noGrp="1"/>
          </p:cNvSpPr>
          <p:nvPr>
            <p:ph idx="1"/>
          </p:nvPr>
        </p:nvSpPr>
        <p:spPr/>
        <p:txBody>
          <a:bodyPr>
            <a:normAutofit/>
          </a:bodyPr>
          <a:lstStyle/>
          <a:p>
            <a:r>
              <a:rPr lang="en-US" dirty="0" smtClean="0">
                <a:effectLst/>
              </a:rPr>
              <a:t>Under some circumstances, you will be able to reopen a closed FoodShare case without requiring a new application. </a:t>
            </a:r>
          </a:p>
          <a:p>
            <a:endParaRPr lang="en-US" dirty="0" smtClean="0">
              <a:effectLst/>
            </a:endParaRPr>
          </a:p>
          <a:p>
            <a:r>
              <a:rPr lang="en-US" dirty="0" smtClean="0"/>
              <a:t>There are several situations in which this can occur. Sometimes you will have to reopen FS using the Break in Service page in CWW, and sometimes you will have to update the FS request date. </a:t>
            </a:r>
            <a:endParaRPr lang="en-US" dirty="0" smtClean="0">
              <a:effectLst/>
            </a:endParaRPr>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3</a:t>
            </a:fld>
            <a:endParaRPr lang="en-US" dirty="0"/>
          </a:p>
        </p:txBody>
      </p:sp>
    </p:spTree>
    <p:extLst>
      <p:ext uri="{BB962C8B-B14F-4D97-AF65-F5344CB8AC3E}">
        <p14:creationId xmlns:p14="http://schemas.microsoft.com/office/powerpoint/2010/main" val="1624939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 Break In Service Page in CWW</a:t>
            </a:r>
            <a:endParaRPr lang="en-US" dirty="0"/>
          </a:p>
        </p:txBody>
      </p:sp>
      <p:sp>
        <p:nvSpPr>
          <p:cNvPr id="3" name="Content Placeholder 2"/>
          <p:cNvSpPr>
            <a:spLocks noGrp="1"/>
          </p:cNvSpPr>
          <p:nvPr>
            <p:ph idx="1"/>
          </p:nvPr>
        </p:nvSpPr>
        <p:spPr/>
        <p:txBody>
          <a:bodyPr>
            <a:normAutofit/>
          </a:bodyPr>
          <a:lstStyle/>
          <a:p>
            <a:r>
              <a:rPr lang="en-US" dirty="0" smtClean="0">
                <a:effectLst/>
              </a:rPr>
              <a:t>When opening under Break In Service, CARES will:</a:t>
            </a:r>
          </a:p>
          <a:p>
            <a:pPr lvl="2"/>
            <a:r>
              <a:rPr lang="en-US" dirty="0" smtClean="0">
                <a:effectLst/>
              </a:rPr>
              <a:t>Prorate benefits from the date entered on the “Date when the requirements were met” field.</a:t>
            </a:r>
          </a:p>
          <a:p>
            <a:pPr lvl="2"/>
            <a:r>
              <a:rPr lang="en-US" dirty="0" smtClean="0">
                <a:effectLst/>
              </a:rPr>
              <a:t>Retain the original certification period and SMRF date.</a:t>
            </a:r>
          </a:p>
          <a:p>
            <a:pPr lvl="2"/>
            <a:r>
              <a:rPr lang="en-US" dirty="0" smtClean="0">
                <a:effectLst/>
              </a:rPr>
              <a:t>Not require a signature or interview.</a:t>
            </a:r>
          </a:p>
          <a:p>
            <a:pPr marL="914400" lvl="2" indent="0">
              <a:buNone/>
            </a:pPr>
            <a:endParaRPr lang="en-US" dirty="0"/>
          </a:p>
          <a:p>
            <a:pPr marL="114300" indent="0">
              <a:buNone/>
            </a:pPr>
            <a:r>
              <a:rPr lang="en-US" b="1" dirty="0" smtClean="0">
                <a:effectLst/>
              </a:rPr>
              <a:t>Note: Workers should not update the date on the FoodShare Request Page when re-opening a case using the Break In Service page.</a:t>
            </a:r>
            <a:r>
              <a:rPr lang="en-US" dirty="0" smtClean="0">
                <a:effectLst/>
              </a:rPr>
              <a:t> </a:t>
            </a:r>
          </a:p>
          <a:p>
            <a:pPr marL="0" indent="0">
              <a:buNone/>
            </a:pPr>
            <a:r>
              <a:rPr lang="en-US" dirty="0" smtClean="0">
                <a:effectLst/>
              </a:rPr>
              <a:t> </a:t>
            </a:r>
          </a:p>
          <a:p>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30</a:t>
            </a:fld>
            <a:endParaRPr lang="en-US" dirty="0"/>
          </a:p>
        </p:txBody>
      </p:sp>
    </p:spTree>
    <p:extLst>
      <p:ext uri="{BB962C8B-B14F-4D97-AF65-F5344CB8AC3E}">
        <p14:creationId xmlns:p14="http://schemas.microsoft.com/office/powerpoint/2010/main" val="3459760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 Break In Service Page in CWW</a:t>
            </a:r>
            <a:endParaRPr lang="en-US" dirty="0"/>
          </a:p>
        </p:txBody>
      </p:sp>
      <p:pic>
        <p:nvPicPr>
          <p:cNvPr id="8" name="Content Placeholder 7" descr="https://prd.cares.wisconsin.gov/ - CARES Worker Web - FS Break in Service -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065208" y="2160588"/>
            <a:ext cx="5437197" cy="3881437"/>
          </a:xfrm>
        </p:spPr>
      </p:pic>
      <p:sp>
        <p:nvSpPr>
          <p:cNvPr id="4" name="Slide Number Placeholder 3"/>
          <p:cNvSpPr>
            <a:spLocks noGrp="1"/>
          </p:cNvSpPr>
          <p:nvPr>
            <p:ph type="sldNum" sz="quarter" idx="12"/>
          </p:nvPr>
        </p:nvSpPr>
        <p:spPr/>
        <p:txBody>
          <a:bodyPr/>
          <a:lstStyle/>
          <a:p>
            <a:fld id="{30824878-5489-4684-8E1A-FF73F764FFAF}" type="slidenum">
              <a:rPr lang="en-US" smtClean="0"/>
              <a:t>31</a:t>
            </a:fld>
            <a:endParaRPr lang="en-US" dirty="0"/>
          </a:p>
        </p:txBody>
      </p:sp>
    </p:spTree>
    <p:extLst>
      <p:ext uri="{BB962C8B-B14F-4D97-AF65-F5344CB8AC3E}">
        <p14:creationId xmlns:p14="http://schemas.microsoft.com/office/powerpoint/2010/main" val="2133859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consider- New app needed?</a:t>
            </a:r>
            <a:endParaRPr lang="en-US" dirty="0"/>
          </a:p>
        </p:txBody>
      </p:sp>
      <p:sp>
        <p:nvSpPr>
          <p:cNvPr id="3" name="Content Placeholder 2"/>
          <p:cNvSpPr>
            <a:spLocks noGrp="1"/>
          </p:cNvSpPr>
          <p:nvPr>
            <p:ph idx="1"/>
          </p:nvPr>
        </p:nvSpPr>
        <p:spPr>
          <a:xfrm>
            <a:off x="457200" y="1828800"/>
            <a:ext cx="8229600" cy="4724400"/>
          </a:xfrm>
        </p:spPr>
        <p:txBody>
          <a:bodyPr>
            <a:normAutofit lnSpcReduction="10000"/>
          </a:bodyPr>
          <a:lstStyle/>
          <a:p>
            <a:r>
              <a:rPr lang="en-US" dirty="0" smtClean="0"/>
              <a:t>Was FS interview completed timely?</a:t>
            </a:r>
          </a:p>
          <a:p>
            <a:endParaRPr lang="en-US" dirty="0" smtClean="0"/>
          </a:p>
          <a:p>
            <a:r>
              <a:rPr lang="en-US" dirty="0" smtClean="0"/>
              <a:t>Were all verifications provided by the end of the month following closure?</a:t>
            </a:r>
          </a:p>
          <a:p>
            <a:endParaRPr lang="en-US" dirty="0" smtClean="0"/>
          </a:p>
          <a:p>
            <a:r>
              <a:rPr lang="en-US" dirty="0" smtClean="0"/>
              <a:t>Does the 60 days verification at application policy apply?</a:t>
            </a:r>
          </a:p>
          <a:p>
            <a:endParaRPr lang="en-US" dirty="0" smtClean="0"/>
          </a:p>
          <a:p>
            <a:r>
              <a:rPr lang="en-US" dirty="0" smtClean="0"/>
              <a:t>Was the SMRF received by the end of the month following the process month?</a:t>
            </a:r>
          </a:p>
          <a:p>
            <a:pPr marL="0" indent="0">
              <a:buNone/>
            </a:pPr>
            <a:r>
              <a:rPr lang="en-US" sz="2400" b="1" dirty="0" smtClean="0"/>
              <a:t>***</a:t>
            </a:r>
            <a:r>
              <a:rPr lang="en-US" sz="2000" b="1" dirty="0" smtClean="0"/>
              <a:t>Should </a:t>
            </a:r>
            <a:r>
              <a:rPr lang="en-US" sz="2000" b="1" dirty="0"/>
              <a:t>we just do a new app so they don’t lose </a:t>
            </a:r>
            <a:r>
              <a:rPr lang="en-US" sz="2000" b="1" dirty="0" smtClean="0"/>
              <a:t>benefits </a:t>
            </a:r>
            <a:r>
              <a:rPr lang="en-US" sz="2000" b="1" dirty="0"/>
              <a:t>or have them send in </a:t>
            </a:r>
            <a:r>
              <a:rPr lang="en-US" sz="2000" b="1" dirty="0" smtClean="0"/>
              <a:t>SMRF/verification </a:t>
            </a:r>
            <a:r>
              <a:rPr lang="en-US" sz="2000" b="1" dirty="0"/>
              <a:t>for break in service</a:t>
            </a:r>
            <a:r>
              <a:rPr lang="en-US" sz="2000" b="1" dirty="0" smtClean="0"/>
              <a:t>?***</a:t>
            </a:r>
          </a:p>
          <a:p>
            <a:pPr marL="0" indent="0">
              <a:buNone/>
            </a:pPr>
            <a:r>
              <a:rPr lang="en-US" dirty="0" smtClean="0"/>
              <a:t>Give </a:t>
            </a:r>
            <a:r>
              <a:rPr lang="en-US" dirty="0"/>
              <a:t>them the </a:t>
            </a:r>
            <a:r>
              <a:rPr lang="en-US" dirty="0" smtClean="0"/>
              <a:t>option</a:t>
            </a:r>
            <a:r>
              <a:rPr lang="en-US" dirty="0"/>
              <a:t> </a:t>
            </a:r>
            <a:r>
              <a:rPr lang="en-US" dirty="0" smtClean="0"/>
              <a:t>to do a new application, and let them </a:t>
            </a:r>
            <a:r>
              <a:rPr lang="en-US" dirty="0" smtClean="0"/>
              <a:t>decide and CASE COMMENT their decision! A new app sets a new filing date and could save them lost FS dollars $$$</a:t>
            </a:r>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32</a:t>
            </a:fld>
            <a:endParaRPr lang="en-US" dirty="0"/>
          </a:p>
        </p:txBody>
      </p:sp>
    </p:spTree>
    <p:extLst>
      <p:ext uri="{BB962C8B-B14F-4D97-AF65-F5344CB8AC3E}">
        <p14:creationId xmlns:p14="http://schemas.microsoft.com/office/powerpoint/2010/main" val="3966664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 Glance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45544" y="2160588"/>
            <a:ext cx="5476525"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0824878-5489-4684-8E1A-FF73F764FFAF}" type="slidenum">
              <a:rPr lang="en-US" smtClean="0"/>
              <a:t>33</a:t>
            </a:fld>
            <a:endParaRPr lang="en-US" dirty="0"/>
          </a:p>
        </p:txBody>
      </p:sp>
    </p:spTree>
    <p:extLst>
      <p:ext uri="{BB962C8B-B14F-4D97-AF65-F5344CB8AC3E}">
        <p14:creationId xmlns:p14="http://schemas.microsoft.com/office/powerpoint/2010/main" val="571791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Closed for Other Reason</a:t>
            </a:r>
            <a:endParaRPr lang="en-US"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01157" y="2160588"/>
            <a:ext cx="3365299"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0824878-5489-4684-8E1A-FF73F764FFAF}" type="slidenum">
              <a:rPr lang="en-US" smtClean="0"/>
              <a:t>34</a:t>
            </a:fld>
            <a:endParaRPr lang="en-US" dirty="0"/>
          </a:p>
        </p:txBody>
      </p:sp>
    </p:spTree>
    <p:extLst>
      <p:ext uri="{BB962C8B-B14F-4D97-AF65-F5344CB8AC3E}">
        <p14:creationId xmlns:p14="http://schemas.microsoft.com/office/powerpoint/2010/main" val="2623023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Closed At SMRF</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77023" y="2160588"/>
            <a:ext cx="4213567"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0824878-5489-4684-8E1A-FF73F764FFAF}" type="slidenum">
              <a:rPr lang="en-US" smtClean="0"/>
              <a:t>35</a:t>
            </a:fld>
            <a:endParaRPr lang="en-US" dirty="0"/>
          </a:p>
        </p:txBody>
      </p:sp>
    </p:spTree>
    <p:extLst>
      <p:ext uri="{BB962C8B-B14F-4D97-AF65-F5344CB8AC3E}">
        <p14:creationId xmlns:p14="http://schemas.microsoft.com/office/powerpoint/2010/main" val="3967280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Closed At Review</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40999" y="2160588"/>
            <a:ext cx="3685615"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0824878-5489-4684-8E1A-FF73F764FFAF}" type="slidenum">
              <a:rPr lang="en-US" smtClean="0"/>
              <a:t>36</a:t>
            </a:fld>
            <a:endParaRPr lang="en-US" dirty="0"/>
          </a:p>
        </p:txBody>
      </p:sp>
    </p:spTree>
    <p:extLst>
      <p:ext uri="{BB962C8B-B14F-4D97-AF65-F5344CB8AC3E}">
        <p14:creationId xmlns:p14="http://schemas.microsoft.com/office/powerpoint/2010/main" val="3936084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 Aid</a:t>
            </a:r>
            <a:endParaRPr lang="en-US" dirty="0"/>
          </a:p>
        </p:txBody>
      </p:sp>
      <p:sp>
        <p:nvSpPr>
          <p:cNvPr id="3" name="Content Placeholder 2"/>
          <p:cNvSpPr>
            <a:spLocks noGrp="1"/>
          </p:cNvSpPr>
          <p:nvPr>
            <p:ph idx="1"/>
          </p:nvPr>
        </p:nvSpPr>
        <p:spPr/>
        <p:txBody>
          <a:bodyPr/>
          <a:lstStyle/>
          <a:p>
            <a:r>
              <a:rPr lang="en-US" dirty="0" smtClean="0"/>
              <a:t>Capital Consortium Website</a:t>
            </a:r>
          </a:p>
          <a:p>
            <a:pPr marL="0" indent="0">
              <a:buNone/>
            </a:pPr>
            <a:r>
              <a:rPr lang="en-US" sz="1800" dirty="0" smtClean="0">
                <a:hlinkClick r:id="rId2"/>
              </a:rPr>
              <a:t>https://capital-im.com/DeskAids/Multiple_Programs/requests_for_verification.pdf</a:t>
            </a:r>
            <a:endParaRPr lang="en-US" sz="1800" dirty="0" smtClean="0"/>
          </a:p>
        </p:txBody>
      </p:sp>
      <p:sp>
        <p:nvSpPr>
          <p:cNvPr id="4" name="Slide Number Placeholder 3"/>
          <p:cNvSpPr>
            <a:spLocks noGrp="1"/>
          </p:cNvSpPr>
          <p:nvPr>
            <p:ph type="sldNum" sz="quarter" idx="12"/>
          </p:nvPr>
        </p:nvSpPr>
        <p:spPr/>
        <p:txBody>
          <a:bodyPr/>
          <a:lstStyle/>
          <a:p>
            <a:fld id="{30824878-5489-4684-8E1A-FF73F764FFAF}" type="slidenum">
              <a:rPr lang="en-US" smtClean="0"/>
              <a:t>37</a:t>
            </a:fld>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0" t="13969" r="33753" b="19101"/>
          <a:stretch/>
        </p:blipFill>
        <p:spPr bwMode="auto">
          <a:xfrm>
            <a:off x="457198" y="2930434"/>
            <a:ext cx="80915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800600" y="5474426"/>
            <a:ext cx="1219200" cy="2667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1531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a:t>Questions</a:t>
            </a:r>
            <a:r>
              <a:rPr lang="en-US" sz="9600" dirty="0" smtClean="0"/>
              <a:t>?</a:t>
            </a:r>
            <a:endParaRPr lang="en-US" sz="9600" dirty="0"/>
          </a:p>
        </p:txBody>
      </p:sp>
      <p:sp>
        <p:nvSpPr>
          <p:cNvPr id="4" name="Slide Number Placeholder 3"/>
          <p:cNvSpPr>
            <a:spLocks noGrp="1"/>
          </p:cNvSpPr>
          <p:nvPr>
            <p:ph type="sldNum" sz="quarter" idx="12"/>
          </p:nvPr>
        </p:nvSpPr>
        <p:spPr/>
        <p:txBody>
          <a:bodyPr/>
          <a:lstStyle/>
          <a:p>
            <a:fld id="{30824878-5489-4684-8E1A-FF73F764FFAF}" type="slidenum">
              <a:rPr lang="en-US" smtClean="0"/>
              <a:t>38</a:t>
            </a:fld>
            <a:endParaRPr lang="en-US" dirty="0"/>
          </a:p>
        </p:txBody>
      </p:sp>
    </p:spTree>
    <p:extLst>
      <p:ext uri="{BB962C8B-B14F-4D97-AF65-F5344CB8AC3E}">
        <p14:creationId xmlns:p14="http://schemas.microsoft.com/office/powerpoint/2010/main" val="131173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Break In Service?</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dirty="0"/>
              <a:t>FS Break In Service Page in CWW</a:t>
            </a:r>
          </a:p>
          <a:p>
            <a:pPr marL="0" indent="0">
              <a:buNone/>
            </a:pPr>
            <a:endParaRPr lang="en-US" dirty="0" smtClean="0"/>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10" r="81253" b="26673"/>
          <a:stretch/>
        </p:blipFill>
        <p:spPr bwMode="auto">
          <a:xfrm>
            <a:off x="381000" y="2286000"/>
            <a:ext cx="1807580" cy="39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04" t="14175" r="17962" b="53182"/>
          <a:stretch/>
        </p:blipFill>
        <p:spPr bwMode="auto">
          <a:xfrm>
            <a:off x="2438399" y="3048000"/>
            <a:ext cx="6477001" cy="230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5791200"/>
            <a:ext cx="195998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56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Break In Service?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FS </a:t>
            </a:r>
            <a:r>
              <a:rPr lang="en-US" dirty="0"/>
              <a:t>request page</a:t>
            </a:r>
          </a:p>
          <a:p>
            <a:pPr marL="0" indent="0">
              <a:buNone/>
            </a:pPr>
            <a:endParaRPr lang="en-US" dirty="0" smtClean="0"/>
          </a:p>
          <a:p>
            <a:pPr marL="0" indent="0">
              <a:buNone/>
            </a:pPr>
            <a:endParaRPr lang="en-US" dirty="0"/>
          </a:p>
          <a:p>
            <a:pPr marL="0" indent="0">
              <a:buNone/>
            </a:pPr>
            <a:endParaRPr lang="en-US" dirty="0" smtClean="0"/>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10" r="81253" b="26673"/>
          <a:stretch/>
        </p:blipFill>
        <p:spPr bwMode="auto">
          <a:xfrm>
            <a:off x="544010" y="2424896"/>
            <a:ext cx="1655180" cy="35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41" t="15201" r="18522" b="53741"/>
          <a:stretch/>
        </p:blipFill>
        <p:spPr bwMode="auto">
          <a:xfrm>
            <a:off x="2362200" y="2743200"/>
            <a:ext cx="641386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181600"/>
            <a:ext cx="1981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0029" y="4938849"/>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43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for a </a:t>
            </a:r>
            <a:r>
              <a:rPr lang="en-US" b="1" dirty="0" smtClean="0">
                <a:solidFill>
                  <a:srgbClr val="FFC000"/>
                </a:solidFill>
              </a:rPr>
              <a:t>change</a:t>
            </a:r>
            <a:endParaRPr lang="en-US" b="1" dirty="0">
              <a:solidFill>
                <a:srgbClr val="FFC000"/>
              </a:solidFill>
            </a:endParaRPr>
          </a:p>
        </p:txBody>
      </p:sp>
      <p:sp>
        <p:nvSpPr>
          <p:cNvPr id="3" name="Content Placeholder 2"/>
          <p:cNvSpPr>
            <a:spLocks noGrp="1"/>
          </p:cNvSpPr>
          <p:nvPr>
            <p:ph idx="1"/>
          </p:nvPr>
        </p:nvSpPr>
        <p:spPr>
          <a:xfrm>
            <a:off x="457200" y="1752600"/>
            <a:ext cx="8229600" cy="4525963"/>
          </a:xfrm>
        </p:spPr>
        <p:txBody>
          <a:bodyPr/>
          <a:lstStyle/>
          <a:p>
            <a:r>
              <a:rPr lang="en-US" dirty="0" smtClean="0">
                <a:effectLst/>
              </a:rPr>
              <a:t>If a change is reported and not verified timely, the verification code in CWW is </a:t>
            </a:r>
            <a:r>
              <a:rPr lang="en-US" dirty="0" err="1" smtClean="0">
                <a:effectLst/>
              </a:rPr>
              <a:t>Nved</a:t>
            </a:r>
            <a:r>
              <a:rPr lang="en-US" dirty="0" smtClean="0">
                <a:effectLst/>
              </a:rPr>
              <a:t> on the due date, and FS closes. </a:t>
            </a:r>
          </a:p>
        </p:txBody>
      </p:sp>
      <p:sp>
        <p:nvSpPr>
          <p:cNvPr id="4" name="Slide Number Placeholder 3"/>
          <p:cNvSpPr>
            <a:spLocks noGrp="1"/>
          </p:cNvSpPr>
          <p:nvPr>
            <p:ph type="sldNum" sz="quarter" idx="12"/>
          </p:nvPr>
        </p:nvSpPr>
        <p:spPr/>
        <p:txBody>
          <a:bodyPr/>
          <a:lstStyle/>
          <a:p>
            <a:fld id="{30824878-5489-4684-8E1A-FF73F764FFAF}" type="slidenum">
              <a:rPr lang="en-US" smtClean="0"/>
              <a:t>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16" t="28340" r="18747" b="40453"/>
          <a:stretch/>
        </p:blipFill>
        <p:spPr bwMode="auto">
          <a:xfrm>
            <a:off x="304800" y="3429000"/>
            <a:ext cx="842210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5562600" y="5029200"/>
            <a:ext cx="457200" cy="8382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003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for a </a:t>
            </a:r>
            <a:r>
              <a:rPr lang="en-US" b="1" dirty="0" smtClean="0">
                <a:solidFill>
                  <a:srgbClr val="FFC000"/>
                </a:solidFill>
              </a:rPr>
              <a:t>change</a:t>
            </a:r>
            <a:endParaRPr lang="en-US" b="1" dirty="0">
              <a:solidFill>
                <a:srgbClr val="FFC000"/>
              </a:solidFill>
            </a:endParaRPr>
          </a:p>
        </p:txBody>
      </p:sp>
      <p:sp>
        <p:nvSpPr>
          <p:cNvPr id="3" name="Content Placeholder 2"/>
          <p:cNvSpPr>
            <a:spLocks noGrp="1"/>
          </p:cNvSpPr>
          <p:nvPr>
            <p:ph idx="1"/>
          </p:nvPr>
        </p:nvSpPr>
        <p:spPr>
          <a:xfrm>
            <a:off x="457200" y="1524000"/>
            <a:ext cx="8229600" cy="4754563"/>
          </a:xfrm>
        </p:spPr>
        <p:txBody>
          <a:bodyPr/>
          <a:lstStyle/>
          <a:p>
            <a:r>
              <a:rPr lang="en-US" dirty="0" smtClean="0">
                <a:effectLst/>
              </a:rPr>
              <a:t>Allow FS to reopen when closed for lack of verification, as long as the requested verification is provided in the calendar month following case closure.  </a:t>
            </a:r>
          </a:p>
          <a:p>
            <a:endParaRPr lang="en-US" dirty="0" smtClean="0">
              <a:effectLst/>
            </a:endParaRPr>
          </a:p>
        </p:txBody>
      </p:sp>
      <p:sp>
        <p:nvSpPr>
          <p:cNvPr id="4" name="Slide Number Placeholder 3"/>
          <p:cNvSpPr>
            <a:spLocks noGrp="1"/>
          </p:cNvSpPr>
          <p:nvPr>
            <p:ph type="sldNum" sz="quarter" idx="12"/>
          </p:nvPr>
        </p:nvSpPr>
        <p:spPr/>
        <p:txBody>
          <a:bodyPr/>
          <a:lstStyle/>
          <a:p>
            <a:fld id="{30824878-5489-4684-8E1A-FF73F764FFAF}" type="slidenum">
              <a:rPr lang="en-US" smtClean="0"/>
              <a:t>7</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49010"/>
            <a:ext cx="3050857" cy="279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108" y="3739928"/>
            <a:ext cx="2895600" cy="28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47279" y="4419600"/>
            <a:ext cx="2002061" cy="1938992"/>
          </a:xfrm>
          <a:prstGeom prst="rect">
            <a:avLst/>
          </a:prstGeom>
          <a:noFill/>
        </p:spPr>
        <p:txBody>
          <a:bodyPr wrap="square" rtlCol="0">
            <a:spAutoFit/>
          </a:bodyPr>
          <a:lstStyle/>
          <a:p>
            <a:pPr algn="ctr"/>
            <a:r>
              <a:rPr lang="en-US" sz="2400" b="1" dirty="0" smtClean="0"/>
              <a:t>Month 1</a:t>
            </a:r>
          </a:p>
          <a:p>
            <a:pPr algn="ctr"/>
            <a:endParaRPr lang="en-US" sz="2400" b="1" dirty="0" smtClean="0"/>
          </a:p>
          <a:p>
            <a:pPr algn="ctr"/>
            <a:r>
              <a:rPr lang="en-US" sz="2400" b="1" dirty="0" smtClean="0"/>
              <a:t>No verification</a:t>
            </a:r>
          </a:p>
          <a:p>
            <a:pPr algn="ctr"/>
            <a:r>
              <a:rPr lang="en-US" sz="2400" b="1" dirty="0" smtClean="0">
                <a:solidFill>
                  <a:srgbClr val="FF0000"/>
                </a:solidFill>
              </a:rPr>
              <a:t>FS terminated </a:t>
            </a:r>
            <a:endParaRPr lang="en-US" sz="2400" b="1" dirty="0">
              <a:solidFill>
                <a:srgbClr val="FF0000"/>
              </a:solidFill>
            </a:endParaRPr>
          </a:p>
        </p:txBody>
      </p:sp>
      <p:sp>
        <p:nvSpPr>
          <p:cNvPr id="8" name="TextBox 7"/>
          <p:cNvSpPr txBox="1"/>
          <p:nvPr/>
        </p:nvSpPr>
        <p:spPr>
          <a:xfrm>
            <a:off x="4627108" y="4324000"/>
            <a:ext cx="3069092" cy="2308324"/>
          </a:xfrm>
          <a:prstGeom prst="rect">
            <a:avLst/>
          </a:prstGeom>
          <a:noFill/>
        </p:spPr>
        <p:txBody>
          <a:bodyPr wrap="square" rtlCol="0">
            <a:spAutoFit/>
          </a:bodyPr>
          <a:lstStyle/>
          <a:p>
            <a:pPr algn="ctr"/>
            <a:r>
              <a:rPr lang="en-US" sz="2400" b="1" dirty="0" smtClean="0"/>
              <a:t>Month 2</a:t>
            </a:r>
          </a:p>
          <a:p>
            <a:pPr algn="ctr"/>
            <a:endParaRPr lang="en-US" sz="2400" b="1" dirty="0" smtClean="0"/>
          </a:p>
          <a:p>
            <a:pPr algn="ctr"/>
            <a:r>
              <a:rPr lang="en-US" sz="2400" b="1" dirty="0" smtClean="0"/>
              <a:t>Verification</a:t>
            </a:r>
          </a:p>
          <a:p>
            <a:pPr algn="ctr"/>
            <a:r>
              <a:rPr lang="en-US" sz="2400" b="1" dirty="0" smtClean="0"/>
              <a:t>provided</a:t>
            </a:r>
          </a:p>
          <a:p>
            <a:pPr algn="ctr"/>
            <a:r>
              <a:rPr lang="en-US" sz="2400" b="1" dirty="0" smtClean="0">
                <a:solidFill>
                  <a:srgbClr val="FF0000"/>
                </a:solidFill>
              </a:rPr>
              <a:t>FS re-opens w/break in service</a:t>
            </a:r>
            <a:endParaRPr lang="en-US" sz="2400" b="1" dirty="0">
              <a:solidFill>
                <a:srgbClr val="FF0000"/>
              </a:solidFill>
            </a:endParaRPr>
          </a:p>
        </p:txBody>
      </p:sp>
    </p:spTree>
    <p:extLst>
      <p:ext uri="{BB962C8B-B14F-4D97-AF65-F5344CB8AC3E}">
        <p14:creationId xmlns:p14="http://schemas.microsoft.com/office/powerpoint/2010/main" val="145274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 Service for a </a:t>
            </a:r>
            <a:r>
              <a:rPr lang="en-US" b="1" dirty="0" smtClean="0">
                <a:solidFill>
                  <a:srgbClr val="FFC000"/>
                </a:solidFill>
              </a:rPr>
              <a:t>change</a:t>
            </a:r>
            <a:endParaRPr lang="en-US" b="1" dirty="0">
              <a:solidFill>
                <a:srgbClr val="FFC000"/>
              </a:solidFill>
            </a:endParaRPr>
          </a:p>
        </p:txBody>
      </p:sp>
      <p:sp>
        <p:nvSpPr>
          <p:cNvPr id="3" name="Content Placeholder 2"/>
          <p:cNvSpPr>
            <a:spLocks noGrp="1"/>
          </p:cNvSpPr>
          <p:nvPr>
            <p:ph idx="1"/>
          </p:nvPr>
        </p:nvSpPr>
        <p:spPr>
          <a:xfrm>
            <a:off x="457200" y="1524000"/>
            <a:ext cx="8229600" cy="4754563"/>
          </a:xfrm>
        </p:spPr>
        <p:txBody>
          <a:bodyPr/>
          <a:lstStyle/>
          <a:p>
            <a:r>
              <a:rPr lang="en-US" dirty="0" smtClean="0"/>
              <a:t>If the verification is not received by the last day of the month after FS has closed, a new application for FS will be required. </a:t>
            </a:r>
          </a:p>
        </p:txBody>
      </p:sp>
      <p:sp>
        <p:nvSpPr>
          <p:cNvPr id="4" name="Slide Number Placeholder 3"/>
          <p:cNvSpPr>
            <a:spLocks noGrp="1"/>
          </p:cNvSpPr>
          <p:nvPr>
            <p:ph type="sldNum" sz="quarter" idx="12"/>
          </p:nvPr>
        </p:nvSpPr>
        <p:spPr/>
        <p:txBody>
          <a:bodyPr/>
          <a:lstStyle/>
          <a:p>
            <a:fld id="{30824878-5489-4684-8E1A-FF73F764FFAF}" type="slidenum">
              <a:rPr lang="en-US" smtClean="0"/>
              <a:t>8</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266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18114"/>
            <a:ext cx="2755572" cy="25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172" y="3418114"/>
            <a:ext cx="2755572" cy="25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5868" y="3978543"/>
            <a:ext cx="2002061" cy="2308324"/>
          </a:xfrm>
          <a:prstGeom prst="rect">
            <a:avLst/>
          </a:prstGeom>
          <a:noFill/>
        </p:spPr>
        <p:txBody>
          <a:bodyPr wrap="square" rtlCol="0">
            <a:spAutoFit/>
          </a:bodyPr>
          <a:lstStyle/>
          <a:p>
            <a:pPr algn="ctr"/>
            <a:r>
              <a:rPr lang="en-US" sz="2400" b="1" dirty="0" smtClean="0"/>
              <a:t>Month 1</a:t>
            </a:r>
          </a:p>
          <a:p>
            <a:pPr algn="ctr"/>
            <a:endParaRPr lang="en-US" sz="2400" b="1" dirty="0" smtClean="0"/>
          </a:p>
          <a:p>
            <a:pPr algn="ctr"/>
            <a:r>
              <a:rPr lang="en-US" sz="2400" b="1" dirty="0" smtClean="0"/>
              <a:t>No verification</a:t>
            </a:r>
          </a:p>
          <a:p>
            <a:pPr algn="ctr"/>
            <a:endParaRPr lang="en-US" sz="2400" b="1" dirty="0" smtClean="0"/>
          </a:p>
          <a:p>
            <a:pPr algn="ctr"/>
            <a:r>
              <a:rPr lang="en-US" sz="2400" b="1" dirty="0" smtClean="0">
                <a:solidFill>
                  <a:srgbClr val="FF0000"/>
                </a:solidFill>
              </a:rPr>
              <a:t>FS terminated </a:t>
            </a:r>
            <a:endParaRPr lang="en-US" sz="2400" b="1" dirty="0">
              <a:solidFill>
                <a:srgbClr val="FF0000"/>
              </a:solidFill>
            </a:endParaRPr>
          </a:p>
        </p:txBody>
      </p:sp>
      <p:sp>
        <p:nvSpPr>
          <p:cNvPr id="9" name="TextBox 8"/>
          <p:cNvSpPr txBox="1"/>
          <p:nvPr/>
        </p:nvSpPr>
        <p:spPr>
          <a:xfrm>
            <a:off x="3396560" y="3978543"/>
            <a:ext cx="2002061" cy="2308324"/>
          </a:xfrm>
          <a:prstGeom prst="rect">
            <a:avLst/>
          </a:prstGeom>
          <a:noFill/>
        </p:spPr>
        <p:txBody>
          <a:bodyPr wrap="square" rtlCol="0">
            <a:spAutoFit/>
          </a:bodyPr>
          <a:lstStyle/>
          <a:p>
            <a:pPr algn="ctr"/>
            <a:r>
              <a:rPr lang="en-US" sz="2400" b="1" dirty="0" smtClean="0"/>
              <a:t>Month 2</a:t>
            </a:r>
          </a:p>
          <a:p>
            <a:pPr algn="ctr"/>
            <a:endParaRPr lang="en-US" sz="2400" b="1" dirty="0" smtClean="0"/>
          </a:p>
          <a:p>
            <a:pPr algn="ctr"/>
            <a:r>
              <a:rPr lang="en-US" sz="2400" b="1" dirty="0" smtClean="0"/>
              <a:t>No verification</a:t>
            </a:r>
          </a:p>
          <a:p>
            <a:pPr algn="ctr"/>
            <a:endParaRPr lang="en-US" sz="2400" b="1" dirty="0" smtClean="0"/>
          </a:p>
          <a:p>
            <a:pPr algn="ctr"/>
            <a:r>
              <a:rPr lang="en-US" sz="2400" b="1" dirty="0" smtClean="0">
                <a:solidFill>
                  <a:srgbClr val="FF0000"/>
                </a:solidFill>
              </a:rPr>
              <a:t>FS closed</a:t>
            </a:r>
            <a:endParaRPr lang="en-US" sz="2400" b="1" dirty="0">
              <a:solidFill>
                <a:srgbClr val="FF0000"/>
              </a:solidFill>
            </a:endParaRPr>
          </a:p>
        </p:txBody>
      </p:sp>
      <p:sp>
        <p:nvSpPr>
          <p:cNvPr id="10" name="TextBox 9"/>
          <p:cNvSpPr txBox="1"/>
          <p:nvPr/>
        </p:nvSpPr>
        <p:spPr>
          <a:xfrm>
            <a:off x="5466858" y="3978543"/>
            <a:ext cx="3124200" cy="2677656"/>
          </a:xfrm>
          <a:prstGeom prst="rect">
            <a:avLst/>
          </a:prstGeom>
          <a:noFill/>
        </p:spPr>
        <p:txBody>
          <a:bodyPr wrap="square" rtlCol="0">
            <a:spAutoFit/>
          </a:bodyPr>
          <a:lstStyle/>
          <a:p>
            <a:pPr algn="ctr"/>
            <a:r>
              <a:rPr lang="en-US" sz="2400" b="1" dirty="0" smtClean="0"/>
              <a:t>Month 3</a:t>
            </a:r>
          </a:p>
          <a:p>
            <a:pPr algn="ctr"/>
            <a:endParaRPr lang="en-US" sz="2400" b="1" dirty="0" smtClean="0"/>
          </a:p>
          <a:p>
            <a:pPr algn="ctr"/>
            <a:r>
              <a:rPr lang="en-US" sz="2400" b="1" dirty="0" smtClean="0"/>
              <a:t>Verification </a:t>
            </a:r>
          </a:p>
          <a:p>
            <a:pPr algn="ctr"/>
            <a:r>
              <a:rPr lang="en-US" sz="2400" b="1" dirty="0" smtClean="0"/>
              <a:t>provided</a:t>
            </a:r>
          </a:p>
          <a:p>
            <a:pPr algn="ctr"/>
            <a:endParaRPr lang="en-US" sz="2400" b="1" dirty="0" smtClean="0"/>
          </a:p>
          <a:p>
            <a:pPr algn="ctr"/>
            <a:r>
              <a:rPr lang="en-US" sz="2400" b="1" dirty="0" smtClean="0">
                <a:solidFill>
                  <a:srgbClr val="FF0000"/>
                </a:solidFill>
              </a:rPr>
              <a:t>New application is required</a:t>
            </a:r>
            <a:endParaRPr lang="en-US" sz="2400" b="1" dirty="0">
              <a:solidFill>
                <a:srgbClr val="FF0000"/>
              </a:solidFill>
            </a:endParaRPr>
          </a:p>
        </p:txBody>
      </p:sp>
    </p:spTree>
    <p:extLst>
      <p:ext uri="{BB962C8B-B14F-4D97-AF65-F5344CB8AC3E}">
        <p14:creationId xmlns:p14="http://schemas.microsoft.com/office/powerpoint/2010/main" val="165100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r>
              <a:rPr lang="en-US" dirty="0" smtClean="0"/>
              <a:t>Verification due </a:t>
            </a:r>
            <a:r>
              <a:rPr lang="en-US" dirty="0"/>
              <a:t>1/4/17 is not provided. FS closes 1/31/17. </a:t>
            </a:r>
            <a:r>
              <a:rPr lang="en-US" dirty="0" smtClean="0"/>
              <a:t>Verification is provided 2/5/17. </a:t>
            </a:r>
          </a:p>
          <a:p>
            <a:endParaRPr lang="en-US" dirty="0" smtClean="0"/>
          </a:p>
          <a:p>
            <a:r>
              <a:rPr lang="en-US" dirty="0" smtClean="0"/>
              <a:t>1) When does FS open?</a:t>
            </a:r>
          </a:p>
          <a:p>
            <a:endParaRPr lang="en-US" dirty="0" smtClean="0"/>
          </a:p>
          <a:p>
            <a:r>
              <a:rPr lang="en-US" dirty="0" smtClean="0"/>
              <a:t>2) What if Verification was provided 1/31/17?</a:t>
            </a:r>
          </a:p>
          <a:p>
            <a:endParaRPr lang="en-US" dirty="0" smtClean="0"/>
          </a:p>
          <a:p>
            <a:r>
              <a:rPr lang="en-US" dirty="0" smtClean="0"/>
              <a:t>3) What if Verification was provided 3/4/17?</a:t>
            </a:r>
          </a:p>
          <a:p>
            <a:pPr marL="0" indent="0">
              <a:buNone/>
            </a:pPr>
            <a:endParaRPr lang="en-US" dirty="0"/>
          </a:p>
        </p:txBody>
      </p:sp>
      <p:sp>
        <p:nvSpPr>
          <p:cNvPr id="4" name="Slide Number Placeholder 3"/>
          <p:cNvSpPr>
            <a:spLocks noGrp="1"/>
          </p:cNvSpPr>
          <p:nvPr>
            <p:ph type="sldNum" sz="quarter" idx="12"/>
          </p:nvPr>
        </p:nvSpPr>
        <p:spPr/>
        <p:txBody>
          <a:bodyPr/>
          <a:lstStyle/>
          <a:p>
            <a:fld id="{30824878-5489-4684-8E1A-FF73F764FFAF}" type="slidenum">
              <a:rPr lang="en-US" smtClean="0"/>
              <a:t>9</a:t>
            </a:fld>
            <a:endParaRPr lang="en-US" dirty="0"/>
          </a:p>
        </p:txBody>
      </p:sp>
    </p:spTree>
    <p:extLst>
      <p:ext uri="{BB962C8B-B14F-4D97-AF65-F5344CB8AC3E}">
        <p14:creationId xmlns:p14="http://schemas.microsoft.com/office/powerpoint/2010/main" val="3953756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1127</TotalTime>
  <Words>1934</Words>
  <Application>Microsoft Office PowerPoint</Application>
  <PresentationFormat>On-screen Show (4:3)</PresentationFormat>
  <Paragraphs>296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Break In Service</vt:lpstr>
      <vt:lpstr>Table of Contents</vt:lpstr>
      <vt:lpstr>What is a Break In Service?</vt:lpstr>
      <vt:lpstr>What is a Break In Service?</vt:lpstr>
      <vt:lpstr>What is a Break In Service?</vt:lpstr>
      <vt:lpstr>Break In Service for a change</vt:lpstr>
      <vt:lpstr>Break In Service for a change</vt:lpstr>
      <vt:lpstr>Break In Service for a change</vt:lpstr>
      <vt:lpstr>QUIZ</vt:lpstr>
      <vt:lpstr>Answers</vt:lpstr>
      <vt:lpstr>Break In Service At SMRF</vt:lpstr>
      <vt:lpstr>Break In Service At SMRF</vt:lpstr>
      <vt:lpstr>Break In Service At SMRF</vt:lpstr>
      <vt:lpstr>Break In Service At SMRF</vt:lpstr>
      <vt:lpstr>Break In Service At SMRF</vt:lpstr>
      <vt:lpstr>Break In Service At SMRF</vt:lpstr>
      <vt:lpstr>Break In Service At SMRF</vt:lpstr>
      <vt:lpstr>Break In Service At SMRF</vt:lpstr>
      <vt:lpstr>QUIZ</vt:lpstr>
      <vt:lpstr>Answers</vt:lpstr>
      <vt:lpstr>Break In Service At Review</vt:lpstr>
      <vt:lpstr>Break In Service At Review</vt:lpstr>
      <vt:lpstr>Break In Service At Review</vt:lpstr>
      <vt:lpstr>Break In Service At Review</vt:lpstr>
      <vt:lpstr>Quiz</vt:lpstr>
      <vt:lpstr>Answers</vt:lpstr>
      <vt:lpstr>FoodShare: 60 Days Verification at Application </vt:lpstr>
      <vt:lpstr>  FoodShare: 60 Days Verification at Application </vt:lpstr>
      <vt:lpstr>FS Request Page in CWW</vt:lpstr>
      <vt:lpstr>FS Break In Service Page in CWW</vt:lpstr>
      <vt:lpstr>FS Break In Service Page in CWW</vt:lpstr>
      <vt:lpstr>Things to consider- New app needed?</vt:lpstr>
      <vt:lpstr>Process At A Glance</vt:lpstr>
      <vt:lpstr>Case Closed for Other Reason</vt:lpstr>
      <vt:lpstr>Case Closed At SMRF</vt:lpstr>
      <vt:lpstr>Case Closed At Review</vt:lpstr>
      <vt:lpstr>Desk Aid</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 In Service</dc:title>
  <dc:creator>Stibb, Bonnie</dc:creator>
  <cp:lastModifiedBy>Johnson, Robyn</cp:lastModifiedBy>
  <cp:revision>79</cp:revision>
  <cp:lastPrinted>2018-05-21T17:57:54Z</cp:lastPrinted>
  <dcterms:created xsi:type="dcterms:W3CDTF">2016-02-24T19:59:54Z</dcterms:created>
  <dcterms:modified xsi:type="dcterms:W3CDTF">2021-05-17T13:12:51Z</dcterms:modified>
</cp:coreProperties>
</file>