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5" r:id="rId4"/>
    <p:sldId id="266" r:id="rId5"/>
    <p:sldId id="272" r:id="rId6"/>
    <p:sldId id="273" r:id="rId7"/>
    <p:sldId id="259" r:id="rId8"/>
    <p:sldId id="261" r:id="rId9"/>
    <p:sldId id="260" r:id="rId10"/>
    <p:sldId id="262" r:id="rId11"/>
    <p:sldId id="283" r:id="rId12"/>
    <p:sldId id="301" r:id="rId13"/>
    <p:sldId id="267" r:id="rId14"/>
    <p:sldId id="294" r:id="rId15"/>
    <p:sldId id="284" r:id="rId16"/>
    <p:sldId id="280" r:id="rId17"/>
    <p:sldId id="298" r:id="rId18"/>
    <p:sldId id="299" r:id="rId19"/>
    <p:sldId id="300" r:id="rId20"/>
    <p:sldId id="281" r:id="rId21"/>
    <p:sldId id="282" r:id="rId22"/>
    <p:sldId id="279" r:id="rId23"/>
    <p:sldId id="293" r:id="rId24"/>
    <p:sldId id="277" r:id="rId25"/>
    <p:sldId id="292" r:id="rId26"/>
    <p:sldId id="285" r:id="rId27"/>
    <p:sldId id="286" r:id="rId28"/>
    <p:sldId id="287" r:id="rId29"/>
    <p:sldId id="288" r:id="rId30"/>
    <p:sldId id="289" r:id="rId31"/>
    <p:sldId id="290" r:id="rId32"/>
    <p:sldId id="291" r:id="rId33"/>
    <p:sldId id="295" r:id="rId34"/>
    <p:sldId id="296" r:id="rId35"/>
    <p:sldId id="268" r:id="rId36"/>
    <p:sldId id="278" r:id="rId37"/>
    <p:sldId id="269" r:id="rId38"/>
    <p:sldId id="276" r:id="rId39"/>
    <p:sldId id="270" r:id="rId40"/>
    <p:sldId id="297" r:id="rId41"/>
    <p:sldId id="27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60"/>
  </p:normalViewPr>
  <p:slideViewPr>
    <p:cSldViewPr>
      <p:cViewPr varScale="1">
        <p:scale>
          <a:sx n="109" d="100"/>
          <a:sy n="109" d="100"/>
        </p:scale>
        <p:origin x="165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29B26B-534A-4B7F-B5CA-E5F2C2BE13D8}"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AA39-4D36-42EC-ACD2-9DF088C1FF1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9B26B-534A-4B7F-B5CA-E5F2C2BE13D8}"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AA39-4D36-42EC-ACD2-9DF088C1FF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9B26B-534A-4B7F-B5CA-E5F2C2BE13D8}"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AA39-4D36-42EC-ACD2-9DF088C1FF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29B26B-534A-4B7F-B5CA-E5F2C2BE13D8}"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AA39-4D36-42EC-ACD2-9DF088C1FF1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129B26B-534A-4B7F-B5CA-E5F2C2BE13D8}" type="datetimeFigureOut">
              <a:rPr lang="en-US" smtClean="0"/>
              <a:t>8/26/2021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3AA39-4D36-42EC-ACD2-9DF088C1FF1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129B26B-534A-4B7F-B5CA-E5F2C2BE13D8}"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3AA39-4D36-42EC-ACD2-9DF088C1FF16}"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29B26B-534A-4B7F-B5CA-E5F2C2BE13D8}" type="datetimeFigureOut">
              <a:rPr lang="en-US" smtClean="0"/>
              <a:t>8/26/2021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3AA39-4D36-42EC-ACD2-9DF088C1FF1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9B26B-534A-4B7F-B5CA-E5F2C2BE13D8}" type="datetimeFigureOut">
              <a:rPr lang="en-US" smtClean="0"/>
              <a:t>8/26/2021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3AA39-4D36-42EC-ACD2-9DF088C1FF1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9B26B-534A-4B7F-B5CA-E5F2C2BE13D8}" type="datetimeFigureOut">
              <a:rPr lang="en-US" smtClean="0"/>
              <a:t>8/26/2021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3AA39-4D36-42EC-ACD2-9DF088C1FF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A129B26B-534A-4B7F-B5CA-E5F2C2BE13D8}" type="datetimeFigureOut">
              <a:rPr lang="en-US" smtClean="0"/>
              <a:t>8/26/2021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7853AA39-4D36-42EC-ACD2-9DF088C1FF1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9B26B-534A-4B7F-B5CA-E5F2C2BE13D8}" type="datetimeFigureOut">
              <a:rPr lang="en-US" smtClean="0"/>
              <a:t>8/26/2021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3AA39-4D36-42EC-ACD2-9DF088C1FF1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129B26B-534A-4B7F-B5CA-E5F2C2BE13D8}" type="datetimeFigureOut">
              <a:rPr lang="en-US" smtClean="0"/>
              <a:t>8/26/2021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7853AA39-4D36-42EC-ACD2-9DF088C1FF1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smtClean="0"/>
              <a:t>Child Care Activity Search and temporary break</a:t>
            </a:r>
            <a:endParaRPr lang="en-US" sz="4000" dirty="0"/>
          </a:p>
        </p:txBody>
      </p:sp>
      <p:sp>
        <p:nvSpPr>
          <p:cNvPr id="3" name="Subtitle 2"/>
          <p:cNvSpPr>
            <a:spLocks noGrp="1"/>
          </p:cNvSpPr>
          <p:nvPr>
            <p:ph type="subTitle" idx="1"/>
          </p:nvPr>
        </p:nvSpPr>
        <p:spPr/>
        <p:txBody>
          <a:bodyPr>
            <a:normAutofit/>
          </a:bodyPr>
          <a:lstStyle/>
          <a:p>
            <a:pPr algn="ctr"/>
            <a:r>
              <a:rPr lang="en-US" dirty="0" smtClean="0"/>
              <a:t>Refresher Training</a:t>
            </a:r>
          </a:p>
          <a:p>
            <a:pPr algn="ctr"/>
            <a:endParaRPr lang="en-US" dirty="0"/>
          </a:p>
        </p:txBody>
      </p:sp>
      <p:sp>
        <p:nvSpPr>
          <p:cNvPr id="4" name="TextBox 3"/>
          <p:cNvSpPr txBox="1"/>
          <p:nvPr/>
        </p:nvSpPr>
        <p:spPr>
          <a:xfrm>
            <a:off x="6705600" y="5943600"/>
            <a:ext cx="1447800" cy="646331"/>
          </a:xfrm>
          <a:prstGeom prst="rect">
            <a:avLst/>
          </a:prstGeom>
          <a:noFill/>
        </p:spPr>
        <p:txBody>
          <a:bodyPr wrap="square" rtlCol="0">
            <a:spAutoFit/>
          </a:bodyPr>
          <a:lstStyle/>
          <a:p>
            <a:r>
              <a:rPr lang="en-US" dirty="0" smtClean="0"/>
              <a:t>Updated August 2021</a:t>
            </a:r>
            <a:endParaRPr lang="en-US" dirty="0"/>
          </a:p>
        </p:txBody>
      </p:sp>
    </p:spTree>
    <p:extLst>
      <p:ext uri="{BB962C8B-B14F-4D97-AF65-F5344CB8AC3E}">
        <p14:creationId xmlns:p14="http://schemas.microsoft.com/office/powerpoint/2010/main" val="1295786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763000" cy="4524315"/>
          </a:xfrm>
          <a:prstGeom prst="rect">
            <a:avLst/>
          </a:prstGeom>
          <a:noFill/>
        </p:spPr>
        <p:txBody>
          <a:bodyPr wrap="square" rtlCol="0">
            <a:spAutoFit/>
          </a:bodyPr>
          <a:lstStyle/>
          <a:p>
            <a:pPr marL="457200" indent="-457200">
              <a:buFont typeface="Wingdings" panose="05000000000000000000" pitchFamily="2" charset="2"/>
              <a:buChar char="Ø"/>
            </a:pPr>
            <a:r>
              <a:rPr lang="en-US" sz="2400" dirty="0" smtClean="0"/>
              <a:t>Go </a:t>
            </a:r>
            <a:r>
              <a:rPr lang="en-US" sz="2400" dirty="0" smtClean="0"/>
              <a:t>to the CC activity status page and update the correct effective date</a:t>
            </a:r>
          </a:p>
          <a:p>
            <a:pPr marL="457200" indent="-457200">
              <a:buFont typeface="Wingdings" panose="05000000000000000000" pitchFamily="2" charset="2"/>
              <a:buChar char="Ø"/>
            </a:pPr>
            <a:r>
              <a:rPr lang="en-US" sz="2400" dirty="0" smtClean="0"/>
              <a:t>Change the activity to ACTS</a:t>
            </a:r>
          </a:p>
          <a:p>
            <a:pPr marL="457200" indent="-457200">
              <a:buFont typeface="Wingdings" panose="05000000000000000000" pitchFamily="2" charset="2"/>
              <a:buChar char="Ø"/>
            </a:pPr>
            <a:r>
              <a:rPr lang="en-US" sz="2400" dirty="0" smtClean="0"/>
              <a:t>Run eligibility and confirm to create the CC Approved Activity Break Period page</a:t>
            </a:r>
            <a:endParaRPr lang="en-US" sz="2400" dirty="0" smtClean="0"/>
          </a:p>
          <a:p>
            <a:pPr marL="457200" indent="-457200">
              <a:buFont typeface="Wingdings" panose="05000000000000000000" pitchFamily="2" charset="2"/>
              <a:buChar char="Ø"/>
            </a:pPr>
            <a:r>
              <a:rPr lang="en-US" sz="2400" dirty="0" smtClean="0"/>
              <a:t>If the client calls to decline and does not have an approved activity, CC should be closed</a:t>
            </a:r>
          </a:p>
          <a:p>
            <a:pPr marL="457200" indent="-457200">
              <a:buFont typeface="Wingdings" panose="05000000000000000000" pitchFamily="2" charset="2"/>
              <a:buChar char="Ø"/>
            </a:pPr>
            <a:r>
              <a:rPr lang="en-US" sz="2400" dirty="0"/>
              <a:t>A</a:t>
            </a:r>
            <a:r>
              <a:rPr lang="en-US" sz="2400" dirty="0" smtClean="0"/>
              <a:t>uthorization hours can be decreased or </a:t>
            </a:r>
          </a:p>
          <a:p>
            <a:r>
              <a:rPr lang="en-US" sz="2400" dirty="0" smtClean="0"/>
              <a:t>      ended</a:t>
            </a:r>
            <a:r>
              <a:rPr lang="en-US" sz="2400" dirty="0"/>
              <a:t> </a:t>
            </a:r>
            <a:r>
              <a:rPr lang="en-US" sz="2400" dirty="0" smtClean="0"/>
              <a:t>if requested</a:t>
            </a:r>
          </a:p>
          <a:p>
            <a:pPr marL="457200" indent="-457200">
              <a:buFont typeface="Wingdings" panose="05000000000000000000" pitchFamily="2" charset="2"/>
              <a:buChar char="Ø"/>
            </a:pPr>
            <a:r>
              <a:rPr lang="en-US" sz="2400" dirty="0" smtClean="0"/>
              <a:t>Otherwise the authorization should </a:t>
            </a:r>
          </a:p>
          <a:p>
            <a:r>
              <a:rPr lang="en-US" sz="2400" dirty="0"/>
              <a:t> </a:t>
            </a:r>
            <a:r>
              <a:rPr lang="en-US" sz="2400" dirty="0" smtClean="0"/>
              <a:t>    remain the same for the 3 month ACTS </a:t>
            </a:r>
          </a:p>
          <a:p>
            <a:r>
              <a:rPr lang="en-US" sz="2400" dirty="0" smtClean="0"/>
              <a:t>     or TBRK</a:t>
            </a:r>
          </a:p>
        </p:txBody>
      </p:sp>
      <p:pic>
        <p:nvPicPr>
          <p:cNvPr id="4" name="Picture 3" descr="Upper Gastrointestinal Bleeding: Evidence-Based Treatme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2895600"/>
            <a:ext cx="2561814" cy="1857315"/>
          </a:xfrm>
          <a:prstGeom prst="rect">
            <a:avLst/>
          </a:prstGeom>
        </p:spPr>
      </p:pic>
    </p:spTree>
    <p:extLst>
      <p:ext uri="{BB962C8B-B14F-4D97-AF65-F5344CB8AC3E}">
        <p14:creationId xmlns:p14="http://schemas.microsoft.com/office/powerpoint/2010/main" val="203281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up)">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up)">
                                      <p:cBhvr>
                                        <p:cTn id="27" dur="500"/>
                                        <p:tgtEl>
                                          <p:spTgt spid="2">
                                            <p:txEl>
                                              <p:pRg st="4" end="4"/>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wipe(up)">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up)">
                                      <p:cBhvr>
                                        <p:cTn id="35" dur="500"/>
                                        <p:tgtEl>
                                          <p:spTgt spid="2">
                                            <p:txEl>
                                              <p:pRg st="6" end="6"/>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up)">
                                      <p:cBhvr>
                                        <p:cTn id="38" dur="500"/>
                                        <p:tgtEl>
                                          <p:spTgt spid="2">
                                            <p:txEl>
                                              <p:pRg st="7" end="7"/>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wipe(up)">
                                      <p:cBhvr>
                                        <p:cTn id="4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If the client </a:t>
            </a:r>
            <a:r>
              <a:rPr lang="en-US" b="1" dirty="0" smtClean="0"/>
              <a:t>declines…</a:t>
            </a:r>
            <a:endParaRPr lang="en-US" b="1" dirty="0"/>
          </a:p>
        </p:txBody>
      </p:sp>
      <p:sp>
        <p:nvSpPr>
          <p:cNvPr id="4" name="Content Placeholder 3"/>
          <p:cNvSpPr>
            <a:spLocks noGrp="1"/>
          </p:cNvSpPr>
          <p:nvPr>
            <p:ph idx="1"/>
          </p:nvPr>
        </p:nvSpPr>
        <p:spPr/>
        <p:txBody>
          <a:bodyPr>
            <a:noAutofit/>
          </a:bodyPr>
          <a:lstStyle/>
          <a:p>
            <a:pPr algn="ctr"/>
            <a:endParaRPr lang="en-US" sz="2400" dirty="0" smtClean="0"/>
          </a:p>
          <a:p>
            <a:pPr algn="ctr">
              <a:buFont typeface="Wingdings" panose="05000000000000000000" pitchFamily="2" charset="2"/>
              <a:buChar char="q"/>
            </a:pPr>
            <a:r>
              <a:rPr lang="en-US" sz="1800" b="0" dirty="0" smtClean="0"/>
              <a:t>Change the approved activity status in CARES to “No” and run eligibility</a:t>
            </a:r>
          </a:p>
          <a:p>
            <a:pPr algn="ctr"/>
            <a:endParaRPr lang="en-US" sz="1800" b="0" dirty="0" smtClean="0"/>
          </a:p>
          <a:p>
            <a:pPr algn="ctr">
              <a:buFont typeface="Wingdings" panose="05000000000000000000" pitchFamily="2" charset="2"/>
              <a:buChar char="q"/>
            </a:pPr>
            <a:r>
              <a:rPr lang="en-US" sz="1800" b="0" dirty="0" smtClean="0"/>
              <a:t>WI Shares eligibility will end according to Adverse Action rules, and the authorization in CSAW will systematically end on the last day of eligibility</a:t>
            </a:r>
          </a:p>
          <a:p>
            <a:pPr algn="ctr"/>
            <a:endParaRPr lang="en-US" sz="1800" b="0" dirty="0"/>
          </a:p>
          <a:p>
            <a:pPr algn="ctr">
              <a:buFont typeface="Wingdings" panose="05000000000000000000" pitchFamily="2" charset="2"/>
              <a:buChar char="q"/>
            </a:pPr>
            <a:r>
              <a:rPr lang="en-US" sz="1800" b="0" dirty="0" smtClean="0"/>
              <a:t>Manually end the authorization early if the parent indicates they no longer need the authorization</a:t>
            </a:r>
          </a:p>
          <a:p>
            <a:pPr algn="ctr">
              <a:buFont typeface="Wingdings" panose="05000000000000000000" pitchFamily="2" charset="2"/>
              <a:buChar char="q"/>
            </a:pPr>
            <a:r>
              <a:rPr lang="en-US" sz="1800" b="0" dirty="0" smtClean="0"/>
              <a:t>Parents are not eligible for ACTS or TBRK after they have already </a:t>
            </a:r>
            <a:r>
              <a:rPr lang="en-US" sz="1800" b="0" dirty="0" smtClean="0"/>
              <a:t>declined</a:t>
            </a:r>
            <a:endParaRPr lang="en-US" sz="2000" dirty="0"/>
          </a:p>
        </p:txBody>
      </p:sp>
    </p:spTree>
    <p:extLst>
      <p:ext uri="{BB962C8B-B14F-4D97-AF65-F5344CB8AC3E}">
        <p14:creationId xmlns:p14="http://schemas.microsoft.com/office/powerpoint/2010/main" val="377287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Loss of one activity with the start of a new one…</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800" b="0" dirty="0" smtClean="0"/>
              <a:t>First request verification of the new activity</a:t>
            </a:r>
          </a:p>
          <a:p>
            <a:pPr>
              <a:buFont typeface="Wingdings" panose="05000000000000000000" pitchFamily="2" charset="2"/>
              <a:buChar char="q"/>
            </a:pPr>
            <a:r>
              <a:rPr lang="en-US" sz="2800" b="0" dirty="0" smtClean="0"/>
              <a:t>If not verified, enter an Approved Activity Search Period (ACTS) for the parent</a:t>
            </a:r>
          </a:p>
          <a:p>
            <a:pPr>
              <a:buFont typeface="Wingdings" panose="05000000000000000000" pitchFamily="2" charset="2"/>
              <a:buChar char="q"/>
            </a:pPr>
            <a:r>
              <a:rPr lang="en-US" sz="2800" b="0" dirty="0" smtClean="0"/>
              <a:t>Case comment the reported loss of approved activity</a:t>
            </a:r>
          </a:p>
          <a:p>
            <a:pPr>
              <a:buFont typeface="Wingdings" panose="05000000000000000000" pitchFamily="2" charset="2"/>
              <a:buChar char="q"/>
            </a:pPr>
            <a:r>
              <a:rPr lang="en-US" sz="2800" b="0" dirty="0" smtClean="0"/>
              <a:t>Document the lack of response to the request for verification of the new activity</a:t>
            </a:r>
            <a:endParaRPr lang="en-US" sz="2800" b="0" dirty="0"/>
          </a:p>
        </p:txBody>
      </p:sp>
    </p:spTree>
    <p:extLst>
      <p:ext uri="{BB962C8B-B14F-4D97-AF65-F5344CB8AC3E}">
        <p14:creationId xmlns:p14="http://schemas.microsoft.com/office/powerpoint/2010/main" val="2407230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solidFill>
              </a:rPr>
              <a:t>Authorization for the Search Period</a:t>
            </a:r>
            <a:endParaRPr lang="en-US" b="1" dirty="0">
              <a:solidFill>
                <a:schemeClr val="accent3"/>
              </a:solidFill>
            </a:endParaRPr>
          </a:p>
        </p:txBody>
      </p:sp>
      <p:sp>
        <p:nvSpPr>
          <p:cNvPr id="3" name="Content Placeholder 2"/>
          <p:cNvSpPr>
            <a:spLocks noGrp="1"/>
          </p:cNvSpPr>
          <p:nvPr>
            <p:ph idx="1"/>
          </p:nvPr>
        </p:nvSpPr>
        <p:spPr>
          <a:xfrm>
            <a:off x="822960" y="914400"/>
            <a:ext cx="7520940" cy="4724400"/>
          </a:xfrm>
        </p:spPr>
        <p:txBody>
          <a:bodyPr>
            <a:normAutofit fontScale="70000" lnSpcReduction="20000"/>
          </a:bodyPr>
          <a:lstStyle/>
          <a:p>
            <a:pPr>
              <a:buFont typeface="Wingdings" panose="05000000000000000000" pitchFamily="2" charset="2"/>
              <a:buChar char="Ø"/>
            </a:pPr>
            <a:r>
              <a:rPr lang="en-US" sz="2200" b="0" dirty="0" smtClean="0"/>
              <a:t>Begins the month after the loss of activity and is for 3 months</a:t>
            </a:r>
          </a:p>
          <a:p>
            <a:pPr>
              <a:buFont typeface="Wingdings" panose="05000000000000000000" pitchFamily="2" charset="2"/>
              <a:buChar char="Ø"/>
            </a:pPr>
            <a:r>
              <a:rPr lang="en-US" sz="2200" b="0" dirty="0" smtClean="0"/>
              <a:t>Subsidy may increase due to loss of income and a lower child care budget</a:t>
            </a:r>
            <a:endParaRPr lang="en-US" sz="2200" b="0" dirty="0"/>
          </a:p>
          <a:p>
            <a:pPr>
              <a:buFont typeface="Wingdings" panose="05000000000000000000" pitchFamily="2" charset="2"/>
              <a:buChar char="Ø"/>
            </a:pPr>
            <a:r>
              <a:rPr lang="en-US" sz="2200" b="0" dirty="0" smtClean="0"/>
              <a:t>Number of authorized hours </a:t>
            </a:r>
            <a:r>
              <a:rPr lang="en-US" sz="2200" u="sng" dirty="0" smtClean="0">
                <a:solidFill>
                  <a:schemeClr val="accent4">
                    <a:lumMod val="60000"/>
                    <a:lumOff val="40000"/>
                  </a:schemeClr>
                </a:solidFill>
              </a:rPr>
              <a:t>must</a:t>
            </a:r>
            <a:r>
              <a:rPr lang="en-US" sz="2200" dirty="0" smtClean="0"/>
              <a:t> </a:t>
            </a:r>
            <a:r>
              <a:rPr lang="en-US" sz="2200" b="0" dirty="0" smtClean="0"/>
              <a:t>remain at the original level, unless the parent requests a decrease</a:t>
            </a:r>
          </a:p>
          <a:p>
            <a:pPr>
              <a:buFont typeface="Wingdings" panose="05000000000000000000" pitchFamily="2" charset="2"/>
              <a:buChar char="Ø"/>
            </a:pPr>
            <a:r>
              <a:rPr lang="en-US" sz="2200" b="0" dirty="0" smtClean="0"/>
              <a:t>Hours cannot be increased and school closed hours cannot be added</a:t>
            </a:r>
          </a:p>
          <a:p>
            <a:pPr>
              <a:buFont typeface="Wingdings" panose="05000000000000000000" pitchFamily="2" charset="2"/>
              <a:buChar char="Ø"/>
            </a:pPr>
            <a:r>
              <a:rPr lang="en-US" sz="2200" b="0" dirty="0" smtClean="0"/>
              <a:t>If the authorization is not entered for the entire search period, only 1 month of it, for example, the worker should enter the remaining 2 months at the same level of CC assistance</a:t>
            </a:r>
          </a:p>
          <a:p>
            <a:pPr>
              <a:buFont typeface="Wingdings" panose="05000000000000000000" pitchFamily="2" charset="2"/>
              <a:buChar char="Ø"/>
            </a:pPr>
            <a:r>
              <a:rPr lang="en-US" sz="2200" b="0" dirty="0" smtClean="0"/>
              <a:t>If the authorization is already entered past the search period, this can be left as it is</a:t>
            </a:r>
          </a:p>
          <a:p>
            <a:pPr>
              <a:buFont typeface="Wingdings" panose="05000000000000000000" pitchFamily="2" charset="2"/>
              <a:buChar char="Ø"/>
            </a:pPr>
            <a:r>
              <a:rPr lang="en-US" sz="2200" b="0" dirty="0" smtClean="0"/>
              <a:t>If the parent has not begun an approved activity at the end of the 3 month search, eligibility and the authorization will end systematically, no action is needed by the worker</a:t>
            </a:r>
          </a:p>
          <a:p>
            <a:pPr marL="285750" indent="-285750" algn="ctr">
              <a:buFont typeface="Wingdings" panose="05000000000000000000" pitchFamily="2" charset="2"/>
              <a:buChar char="Ø"/>
            </a:pPr>
            <a:r>
              <a:rPr lang="en-US" sz="2200" u="sng" dirty="0" smtClean="0">
                <a:solidFill>
                  <a:schemeClr val="accent4">
                    <a:lumMod val="60000"/>
                    <a:lumOff val="40000"/>
                  </a:schemeClr>
                </a:solidFill>
              </a:rPr>
              <a:t>NOTE; </a:t>
            </a:r>
            <a:r>
              <a:rPr lang="en-US" sz="2200" b="0" dirty="0" smtClean="0"/>
              <a:t>This systematic update will only work correctly if the </a:t>
            </a:r>
          </a:p>
          <a:p>
            <a:pPr marL="0" indent="0" algn="ctr"/>
            <a:r>
              <a:rPr lang="en-US" sz="2200" b="0" dirty="0" smtClean="0"/>
              <a:t>CC activity has been entered correctly as ACTS</a:t>
            </a:r>
            <a:r>
              <a:rPr lang="en-US" sz="2200" b="0" dirty="0"/>
              <a:t> </a:t>
            </a:r>
            <a:r>
              <a:rPr lang="en-US" sz="2200" b="0" dirty="0" smtClean="0"/>
              <a:t>or TBRK</a:t>
            </a:r>
          </a:p>
          <a:p>
            <a:pPr marL="0" indent="0" algn="ctr"/>
            <a:r>
              <a:rPr lang="en-US" sz="2200" b="0" dirty="0"/>
              <a:t>a</a:t>
            </a:r>
            <a:r>
              <a:rPr lang="en-US" sz="2200" b="0" dirty="0" smtClean="0"/>
              <a:t>nd the activity period page is showing the correct</a:t>
            </a:r>
          </a:p>
          <a:p>
            <a:pPr marL="0" indent="0" algn="ctr"/>
            <a:r>
              <a:rPr lang="en-US" sz="2200" b="0" dirty="0" smtClean="0"/>
              <a:t>3 months</a:t>
            </a:r>
            <a:endParaRPr lang="en-US" sz="2200" dirty="0" smtClean="0"/>
          </a:p>
          <a:p>
            <a:pPr marL="0" indent="0" algn="ctr"/>
            <a:r>
              <a:rPr lang="en-US" sz="1800" b="0" dirty="0"/>
              <a:t>	</a:t>
            </a:r>
            <a:r>
              <a:rPr lang="en-US" sz="1800" b="0" dirty="0" smtClean="0"/>
              <a:t>		</a:t>
            </a:r>
            <a:endParaRPr lang="en-US" sz="1800" b="0" dirty="0"/>
          </a:p>
        </p:txBody>
      </p:sp>
    </p:spTree>
    <p:extLst>
      <p:ext uri="{BB962C8B-B14F-4D97-AF65-F5344CB8AC3E}">
        <p14:creationId xmlns:p14="http://schemas.microsoft.com/office/powerpoint/2010/main" val="40627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 calcmode="lin" valueType="num">
                                      <p:cBhvr additive="base">
                                        <p:cTn id="5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3"/>
                </a:solidFill>
              </a:rPr>
              <a:t>Authorization assessment</a:t>
            </a:r>
            <a:br>
              <a:rPr lang="en-US" b="1" dirty="0" smtClean="0">
                <a:solidFill>
                  <a:schemeClr val="accent3"/>
                </a:solidFill>
              </a:rPr>
            </a:br>
            <a:r>
              <a:rPr lang="en-US" sz="2000" b="1" dirty="0" smtClean="0"/>
              <a:t>(Must be completed at end of Acts and </a:t>
            </a:r>
            <a:r>
              <a:rPr lang="en-US" sz="2000" b="1" dirty="0" err="1" smtClean="0"/>
              <a:t>tbrk</a:t>
            </a:r>
            <a:r>
              <a:rPr lang="en-US" sz="2000" b="1" dirty="0" smtClean="0"/>
              <a:t>)</a:t>
            </a:r>
            <a:endParaRPr lang="en-US" sz="2000" b="1" dirty="0">
              <a:solidFill>
                <a:schemeClr val="accent3"/>
              </a:solidFill>
            </a:endParaRPr>
          </a:p>
        </p:txBody>
      </p:sp>
      <p:sp>
        <p:nvSpPr>
          <p:cNvPr id="4" name="Text Placeholder 3"/>
          <p:cNvSpPr>
            <a:spLocks noGrp="1"/>
          </p:cNvSpPr>
          <p:nvPr>
            <p:ph type="body" idx="1"/>
          </p:nvPr>
        </p:nvSpPr>
        <p:spPr/>
        <p:txBody>
          <a:bodyPr>
            <a:normAutofit/>
          </a:bodyPr>
          <a:lstStyle/>
          <a:p>
            <a:pPr algn="ctr"/>
            <a:r>
              <a:rPr lang="en-US" sz="2000" b="1" dirty="0" smtClean="0">
                <a:solidFill>
                  <a:schemeClr val="accent1">
                    <a:lumMod val="75000"/>
                  </a:schemeClr>
                </a:solidFill>
              </a:rPr>
              <a:t>At renewal</a:t>
            </a:r>
            <a:endParaRPr lang="en-US" sz="2000" b="1" dirty="0">
              <a:solidFill>
                <a:schemeClr val="accent1">
                  <a:lumMod val="75000"/>
                </a:schemeClr>
              </a:solidFill>
            </a:endParaRPr>
          </a:p>
        </p:txBody>
      </p:sp>
      <p:sp>
        <p:nvSpPr>
          <p:cNvPr id="5" name="Content Placeholder 4"/>
          <p:cNvSpPr>
            <a:spLocks noGrp="1"/>
          </p:cNvSpPr>
          <p:nvPr>
            <p:ph sz="half" idx="2"/>
          </p:nvPr>
        </p:nvSpPr>
        <p:spPr/>
        <p:txBody>
          <a:bodyPr>
            <a:normAutofit fontScale="92500" lnSpcReduction="10000"/>
          </a:bodyPr>
          <a:lstStyle/>
          <a:p>
            <a:pPr>
              <a:buFont typeface="Wingdings" panose="05000000000000000000" pitchFamily="2" charset="2"/>
              <a:buChar char="q"/>
            </a:pPr>
            <a:r>
              <a:rPr lang="en-US" b="0" dirty="0" smtClean="0"/>
              <a:t>If TBRK crosses renewal, must be completed for the month following the end of the TBRK period</a:t>
            </a:r>
          </a:p>
          <a:p>
            <a:pPr>
              <a:buFont typeface="Wingdings" panose="05000000000000000000" pitchFamily="2" charset="2"/>
              <a:buChar char="q"/>
            </a:pPr>
            <a:r>
              <a:rPr lang="en-US" b="0" dirty="0" smtClean="0"/>
              <a:t>Authorization hours must be based on the assessment results</a:t>
            </a:r>
            <a:endParaRPr lang="en-US" b="0" dirty="0"/>
          </a:p>
        </p:txBody>
      </p:sp>
      <p:sp>
        <p:nvSpPr>
          <p:cNvPr id="6" name="Text Placeholder 5"/>
          <p:cNvSpPr>
            <a:spLocks noGrp="1"/>
          </p:cNvSpPr>
          <p:nvPr>
            <p:ph type="body" sz="quarter" idx="3"/>
          </p:nvPr>
        </p:nvSpPr>
        <p:spPr/>
        <p:txBody>
          <a:bodyPr>
            <a:normAutofit fontScale="85000" lnSpcReduction="20000"/>
          </a:bodyPr>
          <a:lstStyle/>
          <a:p>
            <a:pPr algn="ctr"/>
            <a:r>
              <a:rPr lang="en-US" sz="2000" b="1" dirty="0" smtClean="0">
                <a:solidFill>
                  <a:schemeClr val="accent1">
                    <a:lumMod val="75000"/>
                  </a:schemeClr>
                </a:solidFill>
              </a:rPr>
              <a:t>Within 12 month eligibility period</a:t>
            </a:r>
            <a:endParaRPr lang="en-US" sz="2000" b="1" dirty="0">
              <a:solidFill>
                <a:schemeClr val="accent1">
                  <a:lumMod val="75000"/>
                </a:schemeClr>
              </a:solidFill>
            </a:endParaRPr>
          </a:p>
        </p:txBody>
      </p:sp>
      <p:sp>
        <p:nvSpPr>
          <p:cNvPr id="7" name="Content Placeholder 6"/>
          <p:cNvSpPr>
            <a:spLocks noGrp="1"/>
          </p:cNvSpPr>
          <p:nvPr>
            <p:ph sz="quarter" idx="4"/>
          </p:nvPr>
        </p:nvSpPr>
        <p:spPr/>
        <p:txBody>
          <a:bodyPr>
            <a:normAutofit lnSpcReduction="10000"/>
          </a:bodyPr>
          <a:lstStyle/>
          <a:p>
            <a:pPr>
              <a:buFont typeface="Wingdings" panose="05000000000000000000" pitchFamily="2" charset="2"/>
              <a:buChar char="q"/>
            </a:pPr>
            <a:r>
              <a:rPr lang="en-US" b="0" dirty="0" smtClean="0"/>
              <a:t>Must be completed for the month following the end of the 3 month period</a:t>
            </a:r>
          </a:p>
          <a:p>
            <a:pPr>
              <a:buFont typeface="Wingdings" panose="05000000000000000000" pitchFamily="2" charset="2"/>
              <a:buChar char="q"/>
            </a:pPr>
            <a:r>
              <a:rPr lang="en-US" b="0" dirty="0" smtClean="0"/>
              <a:t>Parents have the option to keep the same number of authorized hours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92048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Policy </a:t>
            </a:r>
            <a:r>
              <a:rPr lang="en-US" b="1" dirty="0" smtClean="0"/>
              <a:t>clarification</a:t>
            </a:r>
            <a:endParaRPr lang="en-US" b="1" dirty="0"/>
          </a:p>
        </p:txBody>
      </p:sp>
      <p:sp>
        <p:nvSpPr>
          <p:cNvPr id="3" name="Content Placeholder 2"/>
          <p:cNvSpPr>
            <a:spLocks noGrp="1"/>
          </p:cNvSpPr>
          <p:nvPr>
            <p:ph idx="1"/>
          </p:nvPr>
        </p:nvSpPr>
        <p:spPr/>
        <p:txBody>
          <a:bodyPr>
            <a:normAutofit/>
          </a:bodyPr>
          <a:lstStyle/>
          <a:p>
            <a:pPr algn="ctr"/>
            <a:r>
              <a:rPr lang="en-US" sz="2000" dirty="0" smtClean="0"/>
              <a:t>If a parent reports a new approved activity while in ACTS or TBRK, then does not verify it, the parent is not eligible for a new ACTS or TBRK based on that new unverified activity</a:t>
            </a:r>
          </a:p>
          <a:p>
            <a:pPr algn="ctr"/>
            <a:r>
              <a:rPr lang="en-US" sz="3200" dirty="0" smtClean="0"/>
              <a:t>HOWEVER</a:t>
            </a:r>
          </a:p>
          <a:p>
            <a:pPr algn="ctr"/>
            <a:r>
              <a:rPr lang="en-US" sz="2800" dirty="0" smtClean="0">
                <a:solidFill>
                  <a:schemeClr val="accent5">
                    <a:lumMod val="60000"/>
                    <a:lumOff val="40000"/>
                  </a:schemeClr>
                </a:solidFill>
              </a:rPr>
              <a:t>The parent is eligible to continue utilizing the remainder of the original ACTS or TBRK period</a:t>
            </a:r>
          </a:p>
          <a:p>
            <a:pPr algn="ctr"/>
            <a:endParaRPr lang="en-US" sz="2800" dirty="0">
              <a:solidFill>
                <a:srgbClr val="7030A0"/>
              </a:solidFill>
            </a:endParaRPr>
          </a:p>
        </p:txBody>
      </p:sp>
      <p:pic>
        <p:nvPicPr>
          <p:cNvPr id="5" name="Picture 4" descr="continu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0974" y="3657600"/>
            <a:ext cx="2724912" cy="1399032"/>
          </a:xfrm>
          <a:prstGeom prst="rect">
            <a:avLst/>
          </a:prstGeom>
        </p:spPr>
      </p:pic>
    </p:spTree>
    <p:extLst>
      <p:ext uri="{BB962C8B-B14F-4D97-AF65-F5344CB8AC3E}">
        <p14:creationId xmlns:p14="http://schemas.microsoft.com/office/powerpoint/2010/main" val="27277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6414" y="304800"/>
            <a:ext cx="7520940" cy="548640"/>
          </a:xfrm>
        </p:spPr>
        <p:txBody>
          <a:bodyPr/>
          <a:lstStyle/>
          <a:p>
            <a:pPr algn="ctr"/>
            <a:r>
              <a:rPr lang="en-US" b="1" dirty="0" smtClean="0"/>
              <a:t>Policy Clarification</a:t>
            </a:r>
            <a:endParaRPr lang="en-US" b="1" dirty="0"/>
          </a:p>
        </p:txBody>
      </p:sp>
      <p:sp>
        <p:nvSpPr>
          <p:cNvPr id="3" name="Content Placeholder 2"/>
          <p:cNvSpPr>
            <a:spLocks noGrp="1"/>
          </p:cNvSpPr>
          <p:nvPr>
            <p:ph idx="1"/>
          </p:nvPr>
        </p:nvSpPr>
        <p:spPr/>
        <p:txBody>
          <a:bodyPr>
            <a:normAutofit lnSpcReduction="10000"/>
          </a:bodyPr>
          <a:lstStyle/>
          <a:p>
            <a:pPr algn="ctr"/>
            <a:r>
              <a:rPr lang="en-US" sz="2800" dirty="0" smtClean="0"/>
              <a:t>Parents must have completed the application process with an approved activity prior to experiencing the permanent loss or temporary break in order to be eligible for ACTS or TBRK</a:t>
            </a:r>
          </a:p>
          <a:p>
            <a:pPr algn="ctr"/>
            <a:endParaRPr lang="en-US" sz="2800" dirty="0" smtClean="0"/>
          </a:p>
          <a:p>
            <a:pPr algn="ctr"/>
            <a:endParaRPr lang="en-US" sz="2800" dirty="0" smtClean="0"/>
          </a:p>
          <a:p>
            <a:pPr algn="ctr"/>
            <a:r>
              <a:rPr lang="en-US" sz="2800" dirty="0" smtClean="0"/>
              <a:t>The application process includes: Interview, Verification, Confirmation of Eligibility</a:t>
            </a:r>
            <a:endParaRPr lang="en-US" sz="2800" dirty="0"/>
          </a:p>
        </p:txBody>
      </p:sp>
      <p:pic>
        <p:nvPicPr>
          <p:cNvPr id="4" name="Picture 3" descr="Application Process - Suncoast Technical Cen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743200"/>
            <a:ext cx="3733800" cy="1038237"/>
          </a:xfrm>
          <a:prstGeom prst="rect">
            <a:avLst/>
          </a:prstGeom>
        </p:spPr>
      </p:pic>
    </p:spTree>
    <p:extLst>
      <p:ext uri="{BB962C8B-B14F-4D97-AF65-F5344CB8AC3E}">
        <p14:creationId xmlns:p14="http://schemas.microsoft.com/office/powerpoint/2010/main" val="2316485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Application example</a:t>
            </a:r>
            <a:endParaRPr lang="en-US" b="1"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000" b="0" dirty="0" smtClean="0"/>
              <a:t>Jessie applied for WI Shares on 1-4-20 and was employed at the time</a:t>
            </a:r>
          </a:p>
          <a:p>
            <a:pPr>
              <a:buFont typeface="Wingdings" panose="05000000000000000000" pitchFamily="2" charset="2"/>
              <a:buChar char="q"/>
            </a:pPr>
            <a:r>
              <a:rPr lang="en-US" sz="2000" b="0" dirty="0" smtClean="0"/>
              <a:t>Verification was not received on day 7, so CC was denied, however the application is still valid for 30 days</a:t>
            </a:r>
          </a:p>
          <a:p>
            <a:pPr>
              <a:buFont typeface="Wingdings" panose="05000000000000000000" pitchFamily="2" charset="2"/>
              <a:buChar char="q"/>
            </a:pPr>
            <a:r>
              <a:rPr lang="en-US" sz="2000" b="0" dirty="0" smtClean="0"/>
              <a:t>On 1-25-20, Jessie called and reported that her employment ended on 1-15-20, and she had sent in all verification needed</a:t>
            </a:r>
            <a:endParaRPr lang="en-US" sz="2000" b="0" dirty="0"/>
          </a:p>
          <a:p>
            <a:pPr marL="0" indent="0"/>
            <a:endParaRPr lang="en-US" sz="2000" b="0" dirty="0" smtClean="0"/>
          </a:p>
        </p:txBody>
      </p:sp>
      <p:pic>
        <p:nvPicPr>
          <p:cNvPr id="4" name="Picture 3" descr="The NEXT Step | Chris VanBuskirk's Blo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505200"/>
            <a:ext cx="2941320" cy="1453691"/>
          </a:xfrm>
          <a:prstGeom prst="rect">
            <a:avLst/>
          </a:prstGeom>
        </p:spPr>
      </p:pic>
    </p:spTree>
    <p:extLst>
      <p:ext uri="{BB962C8B-B14F-4D97-AF65-F5344CB8AC3E}">
        <p14:creationId xmlns:p14="http://schemas.microsoft.com/office/powerpoint/2010/main" val="37888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381000"/>
            <a:ext cx="7520940" cy="4299477"/>
          </a:xfrm>
        </p:spPr>
        <p:txBody>
          <a:bodyPr>
            <a:normAutofit/>
          </a:bodyPr>
          <a:lstStyle/>
          <a:p>
            <a:pPr>
              <a:buFont typeface="Wingdings" panose="05000000000000000000" pitchFamily="2" charset="2"/>
              <a:buChar char="ü"/>
            </a:pPr>
            <a:r>
              <a:rPr lang="en-US" sz="2000" b="0" dirty="0" smtClean="0"/>
              <a:t>Flip the CC request back to “yes” and open CC for January</a:t>
            </a:r>
          </a:p>
          <a:p>
            <a:pPr>
              <a:buFont typeface="Wingdings" panose="05000000000000000000" pitchFamily="2" charset="2"/>
              <a:buChar char="ü"/>
            </a:pPr>
            <a:r>
              <a:rPr lang="en-US" sz="2000" b="0" dirty="0" smtClean="0"/>
              <a:t>An authorization can be entered for the verified hours from January 4</a:t>
            </a:r>
            <a:r>
              <a:rPr lang="en-US" sz="2000" b="0" baseline="30000" dirty="0" smtClean="0"/>
              <a:t>th</a:t>
            </a:r>
            <a:r>
              <a:rPr lang="en-US" sz="2000" b="0" dirty="0" smtClean="0"/>
              <a:t> through January 15</a:t>
            </a:r>
            <a:r>
              <a:rPr lang="en-US" sz="2000" b="0" baseline="30000" dirty="0" smtClean="0"/>
              <a:t>th</a:t>
            </a:r>
            <a:r>
              <a:rPr lang="en-US" sz="2000" b="0" dirty="0" smtClean="0"/>
              <a:t>, the time period that the client was working</a:t>
            </a:r>
          </a:p>
          <a:p>
            <a:pPr>
              <a:buFont typeface="Wingdings" panose="05000000000000000000" pitchFamily="2" charset="2"/>
              <a:buChar char="ü"/>
            </a:pPr>
            <a:r>
              <a:rPr lang="en-US" sz="2000" b="0" dirty="0" smtClean="0"/>
              <a:t>Jessie </a:t>
            </a:r>
            <a:r>
              <a:rPr lang="en-US" sz="2000" b="0" dirty="0" smtClean="0">
                <a:solidFill>
                  <a:schemeClr val="accent4">
                    <a:lumMod val="60000"/>
                    <a:lumOff val="40000"/>
                  </a:schemeClr>
                </a:solidFill>
              </a:rPr>
              <a:t>IS NOT </a:t>
            </a:r>
            <a:r>
              <a:rPr lang="en-US" sz="2000" b="0" dirty="0" smtClean="0"/>
              <a:t>eligible for ACTS</a:t>
            </a:r>
          </a:p>
          <a:p>
            <a:pPr marL="0" indent="0" algn="ctr"/>
            <a:endParaRPr lang="en-US" sz="2000" b="0" dirty="0"/>
          </a:p>
        </p:txBody>
      </p:sp>
      <p:pic>
        <p:nvPicPr>
          <p:cNvPr id="5" name="Picture 4" descr="[Movies/TV] Gravity Falls ending... - Media Discuss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30738"/>
            <a:ext cx="4191000" cy="2357438"/>
          </a:xfrm>
          <a:prstGeom prst="rect">
            <a:avLst/>
          </a:prstGeom>
        </p:spPr>
      </p:pic>
    </p:spTree>
    <p:extLst>
      <p:ext uri="{BB962C8B-B14F-4D97-AF65-F5344CB8AC3E}">
        <p14:creationId xmlns:p14="http://schemas.microsoft.com/office/powerpoint/2010/main" val="405033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57200"/>
            <a:ext cx="7520940" cy="4223277"/>
          </a:xfrm>
        </p:spPr>
        <p:txBody>
          <a:bodyPr>
            <a:normAutofit/>
          </a:bodyPr>
          <a:lstStyle/>
          <a:p>
            <a:pPr algn="ctr"/>
            <a:r>
              <a:rPr lang="en-US" sz="2000" b="0" dirty="0" smtClean="0"/>
              <a:t>To be eligible for ACTS, Jessie had to have completed the application process </a:t>
            </a:r>
            <a:r>
              <a:rPr lang="en-US" sz="2000" b="0" dirty="0" smtClean="0">
                <a:solidFill>
                  <a:schemeClr val="accent4">
                    <a:lumMod val="60000"/>
                    <a:lumOff val="40000"/>
                  </a:schemeClr>
                </a:solidFill>
              </a:rPr>
              <a:t>PRIOR TO </a:t>
            </a:r>
            <a:r>
              <a:rPr lang="en-US" sz="2000" b="0" dirty="0" smtClean="0"/>
              <a:t>experiencing the permanent loss </a:t>
            </a:r>
          </a:p>
          <a:p>
            <a:pPr algn="ctr"/>
            <a:r>
              <a:rPr lang="en-US" sz="2000" dirty="0" smtClean="0"/>
              <a:t>This includes</a:t>
            </a:r>
            <a:r>
              <a:rPr lang="en-US" sz="2000" b="0" dirty="0" smtClean="0"/>
              <a:t>:</a:t>
            </a:r>
          </a:p>
          <a:p>
            <a:pPr marL="0" indent="0"/>
            <a:r>
              <a:rPr lang="en-US" sz="2000" b="0" dirty="0" smtClean="0"/>
              <a:t>		</a:t>
            </a:r>
            <a:r>
              <a:rPr lang="en-US" sz="2000" b="0" dirty="0" smtClean="0">
                <a:solidFill>
                  <a:schemeClr val="accent1">
                    <a:lumMod val="75000"/>
                  </a:schemeClr>
                </a:solidFill>
              </a:rPr>
              <a:t>1)  Completing the interview</a:t>
            </a:r>
          </a:p>
          <a:p>
            <a:pPr marL="0" indent="0"/>
            <a:r>
              <a:rPr lang="en-US" sz="2000" b="0" dirty="0">
                <a:solidFill>
                  <a:schemeClr val="accent1">
                    <a:lumMod val="75000"/>
                  </a:schemeClr>
                </a:solidFill>
              </a:rPr>
              <a:t>	</a:t>
            </a:r>
            <a:r>
              <a:rPr lang="en-US" sz="2000" b="0" dirty="0" smtClean="0">
                <a:solidFill>
                  <a:schemeClr val="accent1">
                    <a:lumMod val="75000"/>
                  </a:schemeClr>
                </a:solidFill>
              </a:rPr>
              <a:t>	2)  Providing verification</a:t>
            </a:r>
          </a:p>
          <a:p>
            <a:pPr marL="0" indent="0"/>
            <a:r>
              <a:rPr lang="en-US" sz="2000" b="0" dirty="0">
                <a:solidFill>
                  <a:schemeClr val="accent1">
                    <a:lumMod val="75000"/>
                  </a:schemeClr>
                </a:solidFill>
              </a:rPr>
              <a:t>	</a:t>
            </a:r>
            <a:r>
              <a:rPr lang="en-US" sz="2000" b="0" dirty="0" smtClean="0">
                <a:solidFill>
                  <a:schemeClr val="accent1">
                    <a:lumMod val="75000"/>
                  </a:schemeClr>
                </a:solidFill>
              </a:rPr>
              <a:t>	3)  Eligibility confirmed in CWW</a:t>
            </a:r>
          </a:p>
          <a:p>
            <a:pPr marL="0" indent="0"/>
            <a:endParaRPr lang="en-US" sz="2000" b="0" dirty="0">
              <a:solidFill>
                <a:schemeClr val="accent1">
                  <a:lumMod val="75000"/>
                </a:schemeClr>
              </a:solidFill>
            </a:endParaRPr>
          </a:p>
          <a:p>
            <a:pPr marL="0" indent="0" algn="ctr"/>
            <a:r>
              <a:rPr lang="en-US" sz="2200" b="0" dirty="0" smtClean="0"/>
              <a:t>Jessie would have been eligible for ACTS if all of this was completed prior to or on 1-15-19, the day the permanent loss of activity occurred</a:t>
            </a:r>
          </a:p>
          <a:p>
            <a:pPr marL="0" indent="0" algn="ctr"/>
            <a:endParaRPr lang="en-US" sz="2000" b="0" dirty="0"/>
          </a:p>
        </p:txBody>
      </p:sp>
    </p:spTree>
    <p:extLst>
      <p:ext uri="{BB962C8B-B14F-4D97-AF65-F5344CB8AC3E}">
        <p14:creationId xmlns:p14="http://schemas.microsoft.com/office/powerpoint/2010/main" val="233065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402931"/>
            <a:ext cx="7520940" cy="548640"/>
          </a:xfrm>
        </p:spPr>
        <p:txBody>
          <a:bodyPr/>
          <a:lstStyle/>
          <a:p>
            <a:pPr algn="ctr"/>
            <a:r>
              <a:rPr lang="en-US" b="1" dirty="0" smtClean="0"/>
              <a:t>Activity Search (ACTS) and Temporary Break (</a:t>
            </a:r>
            <a:r>
              <a:rPr lang="en-US" b="1" dirty="0" err="1" smtClean="0"/>
              <a:t>tbrk</a:t>
            </a:r>
            <a:r>
              <a:rPr lang="en-US" b="1" dirty="0" smtClean="0"/>
              <a:t>) Overview; Ops Memo 19-39</a:t>
            </a:r>
            <a:endParaRPr lang="en-US" b="1" dirty="0"/>
          </a:p>
        </p:txBody>
      </p:sp>
      <p:sp>
        <p:nvSpPr>
          <p:cNvPr id="3" name="Content Placeholder 2"/>
          <p:cNvSpPr>
            <a:spLocks noGrp="1"/>
          </p:cNvSpPr>
          <p:nvPr>
            <p:ph idx="1"/>
          </p:nvPr>
        </p:nvSpPr>
        <p:spPr>
          <a:xfrm>
            <a:off x="822959" y="1100628"/>
            <a:ext cx="7983039" cy="3699972"/>
          </a:xfrm>
        </p:spPr>
        <p:txBody>
          <a:bodyPr>
            <a:normAutofit fontScale="55000" lnSpcReduction="20000"/>
          </a:bodyPr>
          <a:lstStyle/>
          <a:p>
            <a:pPr>
              <a:buFont typeface="Wingdings" panose="05000000000000000000" pitchFamily="2" charset="2"/>
              <a:buChar char="Ø"/>
            </a:pPr>
            <a:r>
              <a:rPr lang="en-US" sz="2900" dirty="0" smtClean="0">
                <a:solidFill>
                  <a:schemeClr val="accent4">
                    <a:lumMod val="60000"/>
                    <a:lumOff val="40000"/>
                  </a:schemeClr>
                </a:solidFill>
              </a:rPr>
              <a:t>Permanent Loss of Approved Activity </a:t>
            </a:r>
            <a:r>
              <a:rPr lang="en-US" sz="2900" dirty="0" smtClean="0"/>
              <a:t>:</a:t>
            </a:r>
            <a:r>
              <a:rPr lang="en-US" sz="2900" b="0" dirty="0" smtClean="0"/>
              <a:t> Any loss of approved activity that is 3 months or more and the parent does not expect to return to the same activity</a:t>
            </a:r>
          </a:p>
          <a:p>
            <a:pPr>
              <a:buFont typeface="Wingdings" panose="05000000000000000000" pitchFamily="2" charset="2"/>
              <a:buChar char="Ø"/>
            </a:pPr>
            <a:r>
              <a:rPr lang="en-US" sz="2900" dirty="0" smtClean="0">
                <a:solidFill>
                  <a:schemeClr val="accent4">
                    <a:lumMod val="60000"/>
                    <a:lumOff val="40000"/>
                  </a:schemeClr>
                </a:solidFill>
              </a:rPr>
              <a:t>Temporary Loss of Approved Activity </a:t>
            </a:r>
            <a:r>
              <a:rPr lang="en-US" sz="2900" dirty="0" smtClean="0"/>
              <a:t>: </a:t>
            </a:r>
            <a:r>
              <a:rPr lang="en-US" sz="2900" b="0" dirty="0" smtClean="0"/>
              <a:t>Any loss of approved activity that is at least 1 month and the client expects to return to that activity  </a:t>
            </a:r>
            <a:r>
              <a:rPr lang="en-US" sz="2900" dirty="0" smtClean="0">
                <a:solidFill>
                  <a:schemeClr val="accent4">
                    <a:lumMod val="60000"/>
                    <a:lumOff val="40000"/>
                  </a:schemeClr>
                </a:solidFill>
              </a:rPr>
              <a:t>Note:</a:t>
            </a:r>
            <a:r>
              <a:rPr lang="en-US" sz="2900" dirty="0" smtClean="0"/>
              <a:t> </a:t>
            </a:r>
            <a:r>
              <a:rPr lang="en-US" sz="2900" b="0" dirty="0" smtClean="0"/>
              <a:t>A gap of less than 30 calendar days does not need to be evaluated for TBRK or ACTS, the parent’s approved activity remains the same</a:t>
            </a:r>
            <a:endParaRPr lang="en-US" sz="2900" dirty="0"/>
          </a:p>
          <a:p>
            <a:pPr>
              <a:buFont typeface="Wingdings" panose="05000000000000000000" pitchFamily="2" charset="2"/>
              <a:buChar char="Ø"/>
            </a:pPr>
            <a:r>
              <a:rPr lang="en-US" sz="2900" b="0" dirty="0" smtClean="0"/>
              <a:t>Does not apply if a parent has 2 approved activities and loses only one, they remain eligible with that activity</a:t>
            </a:r>
          </a:p>
          <a:p>
            <a:pPr>
              <a:buFont typeface="Wingdings" panose="05000000000000000000" pitchFamily="2" charset="2"/>
              <a:buChar char="Ø"/>
            </a:pPr>
            <a:r>
              <a:rPr lang="en-US" sz="2900" b="0" dirty="0" smtClean="0"/>
              <a:t>Parents must receive at least the same level of CC assistance for up to 3 months to search for an activity, unless </a:t>
            </a:r>
          </a:p>
          <a:p>
            <a:pPr marL="0" indent="0"/>
            <a:r>
              <a:rPr lang="en-US" sz="2900" b="0" dirty="0" smtClean="0"/>
              <a:t>      they request fewer hours or no </a:t>
            </a:r>
          </a:p>
          <a:p>
            <a:pPr marL="0" indent="0"/>
            <a:r>
              <a:rPr lang="en-US" sz="2900" b="0" dirty="0" smtClean="0"/>
              <a:t>      authorization at all</a:t>
            </a:r>
          </a:p>
          <a:p>
            <a:pPr>
              <a:buFont typeface="Wingdings" panose="05000000000000000000" pitchFamily="2" charset="2"/>
              <a:buChar char="Ø"/>
            </a:pPr>
            <a:r>
              <a:rPr lang="en-US" sz="2900" b="0" dirty="0" smtClean="0"/>
              <a:t>Activity search period begins the </a:t>
            </a:r>
          </a:p>
          <a:p>
            <a:pPr marL="0" indent="0"/>
            <a:r>
              <a:rPr lang="en-US" sz="2900" b="0" dirty="0"/>
              <a:t> </a:t>
            </a:r>
            <a:r>
              <a:rPr lang="en-US" sz="2900" b="0" dirty="0" smtClean="0"/>
              <a:t>    month after the activity loss occurs</a:t>
            </a:r>
          </a:p>
          <a:p>
            <a:pPr>
              <a:buFont typeface="Wingdings" panose="05000000000000000000" pitchFamily="2" charset="2"/>
              <a:buChar char="Ø"/>
            </a:pPr>
            <a:endParaRPr lang="en-US" sz="2800" b="0" dirty="0" smtClean="0"/>
          </a:p>
          <a:p>
            <a:pPr>
              <a:buFont typeface="Wingdings" panose="05000000000000000000" pitchFamily="2" charset="2"/>
              <a:buChar char="Ø"/>
            </a:pPr>
            <a:endParaRPr lang="en-US" sz="2800" b="0" dirty="0" smtClean="0"/>
          </a:p>
          <a:p>
            <a:pPr>
              <a:buFont typeface="Wingdings" panose="05000000000000000000" pitchFamily="2" charset="2"/>
              <a:buChar char="Ø"/>
            </a:pPr>
            <a:endParaRPr lang="en-US" sz="2400" dirty="0"/>
          </a:p>
        </p:txBody>
      </p:sp>
      <p:pic>
        <p:nvPicPr>
          <p:cNvPr id="4" name="Picture 3" descr="How To Find Technology Jobs With An Easy Google Searc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247379"/>
            <a:ext cx="3276600" cy="1737590"/>
          </a:xfrm>
          <a:prstGeom prst="rect">
            <a:avLst/>
          </a:prstGeom>
        </p:spPr>
      </p:pic>
    </p:spTree>
    <p:extLst>
      <p:ext uri="{BB962C8B-B14F-4D97-AF65-F5344CB8AC3E}">
        <p14:creationId xmlns:p14="http://schemas.microsoft.com/office/powerpoint/2010/main" val="173047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TBRK Policy clarification</a:t>
            </a:r>
            <a:endParaRPr lang="en-US" b="1" dirty="0"/>
          </a:p>
        </p:txBody>
      </p:sp>
      <p:sp>
        <p:nvSpPr>
          <p:cNvPr id="3" name="Content Placeholder 2"/>
          <p:cNvSpPr>
            <a:spLocks noGrp="1"/>
          </p:cNvSpPr>
          <p:nvPr>
            <p:ph idx="1"/>
          </p:nvPr>
        </p:nvSpPr>
        <p:spPr/>
        <p:txBody>
          <a:bodyPr>
            <a:normAutofit/>
          </a:bodyPr>
          <a:lstStyle/>
          <a:p>
            <a:pPr algn="ctr"/>
            <a:r>
              <a:rPr lang="en-US" sz="2400" dirty="0" smtClean="0"/>
              <a:t>Parents are eligible to continue a TBRK period after they complete a renewal if that TBRK had already started prior to the renewal</a:t>
            </a:r>
          </a:p>
          <a:p>
            <a:pPr algn="ctr"/>
            <a:endParaRPr lang="en-US" sz="2400" dirty="0"/>
          </a:p>
          <a:p>
            <a:pPr algn="ctr"/>
            <a:r>
              <a:rPr lang="en-US" sz="2400" u="sng" dirty="0" smtClean="0"/>
              <a:t>HOWEVER…</a:t>
            </a:r>
          </a:p>
          <a:p>
            <a:pPr algn="ctr"/>
            <a:r>
              <a:rPr lang="en-US" sz="2400" dirty="0" smtClean="0"/>
              <a:t>Parents </a:t>
            </a:r>
            <a:r>
              <a:rPr lang="en-US" sz="2400" dirty="0" smtClean="0">
                <a:solidFill>
                  <a:schemeClr val="accent4">
                    <a:lumMod val="60000"/>
                    <a:lumOff val="40000"/>
                  </a:schemeClr>
                </a:solidFill>
              </a:rPr>
              <a:t>ARE NOT </a:t>
            </a:r>
            <a:r>
              <a:rPr lang="en-US" sz="2400" dirty="0" smtClean="0"/>
              <a:t>allowed to start a new TBRK period the month following a renewal</a:t>
            </a:r>
            <a:endParaRPr lang="en-US" sz="2400" dirty="0"/>
          </a:p>
        </p:txBody>
      </p:sp>
    </p:spTree>
    <p:extLst>
      <p:ext uri="{BB962C8B-B14F-4D97-AF65-F5344CB8AC3E}">
        <p14:creationId xmlns:p14="http://schemas.microsoft.com/office/powerpoint/2010/main" val="36915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TBRK Example</a:t>
            </a:r>
            <a:endParaRPr lang="en-US" dirty="0"/>
          </a:p>
        </p:txBody>
      </p:sp>
      <p:sp>
        <p:nvSpPr>
          <p:cNvPr id="3" name="Content Placeholder 2"/>
          <p:cNvSpPr>
            <a:spLocks noGrp="1"/>
          </p:cNvSpPr>
          <p:nvPr>
            <p:ph idx="1"/>
          </p:nvPr>
        </p:nvSpPr>
        <p:spPr/>
        <p:txBody>
          <a:bodyPr>
            <a:noAutofit/>
          </a:bodyPr>
          <a:lstStyle/>
          <a:p>
            <a:pPr algn="ctr"/>
            <a:r>
              <a:rPr lang="en-US" sz="2400" dirty="0" smtClean="0"/>
              <a:t>Lacey</a:t>
            </a:r>
            <a:r>
              <a:rPr lang="en-US" sz="2400" dirty="0" smtClean="0"/>
              <a:t> </a:t>
            </a:r>
            <a:r>
              <a:rPr lang="en-US" sz="2400" dirty="0" smtClean="0"/>
              <a:t>calls on April 12</a:t>
            </a:r>
            <a:r>
              <a:rPr lang="en-US" sz="2400" baseline="30000" dirty="0" smtClean="0"/>
              <a:t>th</a:t>
            </a:r>
            <a:r>
              <a:rPr lang="en-US" sz="2400" dirty="0" smtClean="0"/>
              <a:t> to complete her April renewal. She has a current authorization for her son. Jade informs the worker that she just had a baby and will be on maternity leave from April 1</a:t>
            </a:r>
            <a:r>
              <a:rPr lang="en-US" sz="2400" baseline="30000" dirty="0" smtClean="0"/>
              <a:t>st</a:t>
            </a:r>
            <a:r>
              <a:rPr lang="en-US" sz="2400" dirty="0" smtClean="0"/>
              <a:t> through June 30</a:t>
            </a:r>
            <a:r>
              <a:rPr lang="en-US" sz="2400" baseline="30000" dirty="0" smtClean="0"/>
              <a:t>th</a:t>
            </a:r>
            <a:r>
              <a:rPr lang="en-US" sz="2400" dirty="0" smtClean="0"/>
              <a:t>.</a:t>
            </a:r>
          </a:p>
          <a:p>
            <a:pPr algn="ctr"/>
            <a:endParaRPr lang="en-US" sz="2400" dirty="0"/>
          </a:p>
          <a:p>
            <a:pPr algn="ctr"/>
            <a:r>
              <a:rPr lang="en-US" sz="2400" dirty="0" smtClean="0"/>
              <a:t>Since TBRK cannot start at renewal, Jade does not have an approved activity for May, the month following her renewal. Even though she completed the renewal, her eligibility must be ended April 30</a:t>
            </a:r>
            <a:r>
              <a:rPr lang="en-US" sz="2400" baseline="30000" dirty="0" smtClean="0"/>
              <a:t>th</a:t>
            </a:r>
            <a:r>
              <a:rPr lang="en-US" sz="2400" dirty="0" smtClean="0"/>
              <a:t> due to lack of approved activity</a:t>
            </a:r>
            <a:endParaRPr lang="en-US" sz="2400" dirty="0"/>
          </a:p>
        </p:txBody>
      </p:sp>
    </p:spTree>
    <p:extLst>
      <p:ext uri="{BB962C8B-B14F-4D97-AF65-F5344CB8AC3E}">
        <p14:creationId xmlns:p14="http://schemas.microsoft.com/office/powerpoint/2010/main" val="343475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Policy </a:t>
            </a:r>
            <a:r>
              <a:rPr lang="en-US" b="1" dirty="0" smtClean="0"/>
              <a:t>clarification</a:t>
            </a:r>
            <a:endParaRPr lang="en-US" b="1" dirty="0"/>
          </a:p>
        </p:txBody>
      </p:sp>
      <p:sp>
        <p:nvSpPr>
          <p:cNvPr id="3" name="Content Placeholder 2"/>
          <p:cNvSpPr>
            <a:spLocks noGrp="1"/>
          </p:cNvSpPr>
          <p:nvPr>
            <p:ph idx="1"/>
          </p:nvPr>
        </p:nvSpPr>
        <p:spPr/>
        <p:txBody>
          <a:bodyPr>
            <a:normAutofit/>
          </a:bodyPr>
          <a:lstStyle/>
          <a:p>
            <a:r>
              <a:rPr lang="en-US" sz="3600" b="0" dirty="0" smtClean="0"/>
              <a:t>	After going into TBRK or ACTS, a client cannot have a new authorization entered if there was not one already in place for the child</a:t>
            </a:r>
            <a:endParaRPr lang="en-US" sz="3600" b="0" dirty="0"/>
          </a:p>
        </p:txBody>
      </p:sp>
      <p:pic>
        <p:nvPicPr>
          <p:cNvPr id="4" name="Picture 3" descr="The Arthritis and Infusion Center in Panama City Florid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352800"/>
            <a:ext cx="5162550" cy="1676400"/>
          </a:xfrm>
          <a:prstGeom prst="rect">
            <a:avLst/>
          </a:prstGeom>
        </p:spPr>
      </p:pic>
    </p:spTree>
    <p:extLst>
      <p:ext uri="{BB962C8B-B14F-4D97-AF65-F5344CB8AC3E}">
        <p14:creationId xmlns:p14="http://schemas.microsoft.com/office/powerpoint/2010/main" val="1843862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Policy exception</a:t>
            </a:r>
            <a:endParaRPr lang="en-US" b="1" dirty="0"/>
          </a:p>
        </p:txBody>
      </p:sp>
      <p:sp>
        <p:nvSpPr>
          <p:cNvPr id="3" name="Content Placeholder 2"/>
          <p:cNvSpPr>
            <a:spLocks noGrp="1"/>
          </p:cNvSpPr>
          <p:nvPr>
            <p:ph idx="1"/>
          </p:nvPr>
        </p:nvSpPr>
        <p:spPr/>
        <p:txBody>
          <a:bodyPr>
            <a:noAutofit/>
          </a:bodyPr>
          <a:lstStyle/>
          <a:p>
            <a:pPr algn="ctr"/>
            <a:r>
              <a:rPr lang="en-US" sz="2400" b="0" dirty="0" smtClean="0"/>
              <a:t>WI Shares eligibility was confirmed open within the past 30 calendar days and the parent was in the process of selecting a provider or providing authorization assessment information when the ACTS or TBRK occurred</a:t>
            </a:r>
          </a:p>
          <a:p>
            <a:pPr algn="ctr"/>
            <a:endParaRPr lang="en-US" sz="2400" b="0" dirty="0"/>
          </a:p>
          <a:p>
            <a:pPr algn="ctr"/>
            <a:r>
              <a:rPr lang="en-US" sz="2400" b="0" dirty="0" smtClean="0"/>
              <a:t>The child </a:t>
            </a:r>
            <a:r>
              <a:rPr lang="en-US" sz="2400" b="0" dirty="0" smtClean="0">
                <a:solidFill>
                  <a:schemeClr val="accent4">
                    <a:lumMod val="60000"/>
                    <a:lumOff val="40000"/>
                  </a:schemeClr>
                </a:solidFill>
              </a:rPr>
              <a:t>would be </a:t>
            </a:r>
            <a:r>
              <a:rPr lang="en-US" sz="2400" b="0" dirty="0" smtClean="0"/>
              <a:t>eligible for an authorization based on the parent’s previous work schedule and the assessment information provided</a:t>
            </a:r>
            <a:endParaRPr lang="en-US" sz="2400" b="0" dirty="0"/>
          </a:p>
        </p:txBody>
      </p:sp>
    </p:spTree>
    <p:extLst>
      <p:ext uri="{BB962C8B-B14F-4D97-AF65-F5344CB8AC3E}">
        <p14:creationId xmlns:p14="http://schemas.microsoft.com/office/powerpoint/2010/main" val="36962252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Policy clarification</a:t>
            </a:r>
            <a:endParaRPr lang="en-US" b="1" dirty="0"/>
          </a:p>
        </p:txBody>
      </p:sp>
      <p:sp>
        <p:nvSpPr>
          <p:cNvPr id="3" name="Content Placeholder 2"/>
          <p:cNvSpPr>
            <a:spLocks noGrp="1"/>
          </p:cNvSpPr>
          <p:nvPr>
            <p:ph idx="1"/>
          </p:nvPr>
        </p:nvSpPr>
        <p:spPr/>
        <p:txBody>
          <a:bodyPr>
            <a:normAutofit/>
          </a:bodyPr>
          <a:lstStyle/>
          <a:p>
            <a:r>
              <a:rPr lang="en-US" sz="3200" b="0" dirty="0" smtClean="0"/>
              <a:t>	If a client going into ACTS or TBRK does not want an authorization, they can still keep CC eligibility open for the 3 months if they wish to. This option should always be offered when discussing </a:t>
            </a:r>
          </a:p>
          <a:p>
            <a:r>
              <a:rPr lang="en-US" sz="3200" b="0" dirty="0"/>
              <a:t>	</a:t>
            </a:r>
            <a:r>
              <a:rPr lang="en-US" sz="3200" b="0" dirty="0" smtClean="0"/>
              <a:t>ACTS or TBRK</a:t>
            </a:r>
            <a:endParaRPr lang="en-US" sz="3200" b="0" dirty="0"/>
          </a:p>
        </p:txBody>
      </p:sp>
      <p:pic>
        <p:nvPicPr>
          <p:cNvPr id="5" name="Picture 4" descr="RMD ENGINEERING COLLE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9427" y="3200400"/>
            <a:ext cx="1981200" cy="1787482"/>
          </a:xfrm>
          <a:prstGeom prst="rect">
            <a:avLst/>
          </a:prstGeom>
        </p:spPr>
      </p:pic>
    </p:spTree>
    <p:extLst>
      <p:ext uri="{BB962C8B-B14F-4D97-AF65-F5344CB8AC3E}">
        <p14:creationId xmlns:p14="http://schemas.microsoft.com/office/powerpoint/2010/main" val="45380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Policy clarification</a:t>
            </a:r>
            <a:endParaRPr lang="en-US" b="1"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sz="2800" b="0" dirty="0" smtClean="0"/>
              <a:t>After an ACTS period, new employment or other approved activity </a:t>
            </a:r>
            <a:r>
              <a:rPr lang="en-US" sz="2800" b="0" dirty="0" smtClean="0">
                <a:solidFill>
                  <a:schemeClr val="accent4">
                    <a:lumMod val="60000"/>
                    <a:lumOff val="40000"/>
                  </a:schemeClr>
                </a:solidFill>
              </a:rPr>
              <a:t>must be verified</a:t>
            </a:r>
          </a:p>
          <a:p>
            <a:pPr>
              <a:buFont typeface="Wingdings" panose="05000000000000000000" pitchFamily="2" charset="2"/>
              <a:buChar char="ü"/>
            </a:pPr>
            <a:r>
              <a:rPr lang="en-US" sz="2800" b="0" dirty="0" smtClean="0"/>
              <a:t>A parent must report returning to their same employment following a TBRK period, but this </a:t>
            </a:r>
            <a:r>
              <a:rPr lang="en-US" sz="2800" b="0" dirty="0" smtClean="0">
                <a:solidFill>
                  <a:schemeClr val="accent4">
                    <a:lumMod val="60000"/>
                    <a:lumOff val="40000"/>
                  </a:schemeClr>
                </a:solidFill>
              </a:rPr>
              <a:t>does not need to be verified</a:t>
            </a:r>
          </a:p>
          <a:p>
            <a:pPr>
              <a:buFont typeface="Wingdings" panose="05000000000000000000" pitchFamily="2" charset="2"/>
              <a:buChar char="ü"/>
            </a:pPr>
            <a:r>
              <a:rPr lang="en-US" sz="2800" b="0" dirty="0" smtClean="0"/>
              <a:t>HOWEVER, an increase in income, change in work hours, or change in child care need must be reported</a:t>
            </a:r>
          </a:p>
          <a:p>
            <a:pPr marL="0" indent="0"/>
            <a:endParaRPr lang="en-US" sz="2800" b="0" dirty="0" smtClean="0"/>
          </a:p>
          <a:p>
            <a:pPr marL="0" indent="0"/>
            <a:endParaRPr lang="en-US" sz="2800" b="0" dirty="0">
              <a:solidFill>
                <a:schemeClr val="accent4">
                  <a:lumMod val="60000"/>
                  <a:lumOff val="40000"/>
                </a:schemeClr>
              </a:solidFill>
            </a:endParaRPr>
          </a:p>
        </p:txBody>
      </p:sp>
    </p:spTree>
    <p:extLst>
      <p:ext uri="{BB962C8B-B14F-4D97-AF65-F5344CB8AC3E}">
        <p14:creationId xmlns:p14="http://schemas.microsoft.com/office/powerpoint/2010/main" val="335441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Special situations</a:t>
            </a:r>
            <a:endParaRPr lang="en-US" b="1" dirty="0"/>
          </a:p>
        </p:txBody>
      </p:sp>
      <p:sp>
        <p:nvSpPr>
          <p:cNvPr id="9" name="Content Placeholder 8"/>
          <p:cNvSpPr>
            <a:spLocks noGrp="1"/>
          </p:cNvSpPr>
          <p:nvPr>
            <p:ph idx="1"/>
          </p:nvPr>
        </p:nvSpPr>
        <p:spPr/>
        <p:txBody>
          <a:bodyPr>
            <a:normAutofit lnSpcReduction="10000"/>
          </a:bodyPr>
          <a:lstStyle/>
          <a:p>
            <a:pPr>
              <a:buFont typeface="Wingdings" panose="05000000000000000000" pitchFamily="2" charset="2"/>
              <a:buChar char="v"/>
            </a:pPr>
            <a:r>
              <a:rPr lang="en-US" sz="2800" b="0" dirty="0" smtClean="0"/>
              <a:t>Parent employed by a temporary employment agency</a:t>
            </a:r>
          </a:p>
          <a:p>
            <a:pPr>
              <a:buFont typeface="Wingdings" panose="05000000000000000000" pitchFamily="2" charset="2"/>
              <a:buChar char="v"/>
            </a:pPr>
            <a:r>
              <a:rPr lang="en-US" sz="2800" b="0" dirty="0" smtClean="0"/>
              <a:t>Parents in basic or post-secondary education and employed, but lose their employment</a:t>
            </a:r>
          </a:p>
          <a:p>
            <a:pPr>
              <a:buFont typeface="Wingdings" panose="05000000000000000000" pitchFamily="2" charset="2"/>
              <a:buChar char="v"/>
            </a:pPr>
            <a:r>
              <a:rPr lang="en-US" sz="2800" b="0" dirty="0" smtClean="0"/>
              <a:t>Parents in basic or post-secondary education and employed, but are no longer meeting the 20 hours per month work requirement</a:t>
            </a:r>
          </a:p>
          <a:p>
            <a:pPr>
              <a:buFont typeface="Wingdings" panose="05000000000000000000" pitchFamily="2" charset="2"/>
              <a:buChar char="v"/>
            </a:pPr>
            <a:r>
              <a:rPr lang="en-US" sz="2800" b="0" dirty="0" smtClean="0"/>
              <a:t>Ongoing Self-Employment</a:t>
            </a:r>
            <a:endParaRPr lang="en-US" sz="2800" b="0" dirty="0"/>
          </a:p>
        </p:txBody>
      </p:sp>
    </p:spTree>
    <p:extLst>
      <p:ext uri="{BB962C8B-B14F-4D97-AF65-F5344CB8AC3E}">
        <p14:creationId xmlns:p14="http://schemas.microsoft.com/office/powerpoint/2010/main" val="1082263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Temporary employment</a:t>
            </a:r>
            <a:endParaRPr lang="en-US" b="1" dirty="0"/>
          </a:p>
        </p:txBody>
      </p:sp>
      <p:sp>
        <p:nvSpPr>
          <p:cNvPr id="5" name="Content Placeholder 4"/>
          <p:cNvSpPr>
            <a:spLocks noGrp="1"/>
          </p:cNvSpPr>
          <p:nvPr>
            <p:ph idx="1"/>
          </p:nvPr>
        </p:nvSpPr>
        <p:spPr/>
        <p:txBody>
          <a:bodyPr/>
          <a:lstStyle/>
          <a:p>
            <a:pPr algn="ctr"/>
            <a:r>
              <a:rPr lang="en-US" sz="2800" b="0" dirty="0" smtClean="0"/>
              <a:t>Calvin is employed with Star One Staffing, and his work assignment just ended. He reports that he does expect to have a new assignment within 30 days</a:t>
            </a:r>
          </a:p>
          <a:p>
            <a:pPr algn="ctr"/>
            <a:endParaRPr lang="en-US" sz="2800" b="0" dirty="0" smtClean="0"/>
          </a:p>
          <a:p>
            <a:pPr algn="ctr"/>
            <a:endParaRPr lang="en-US" sz="2800" b="0" dirty="0" smtClean="0"/>
          </a:p>
          <a:p>
            <a:pPr algn="ctr"/>
            <a:r>
              <a:rPr lang="en-US" sz="2800" b="0" dirty="0" smtClean="0"/>
              <a:t>Is he eligible for TBRK?</a:t>
            </a:r>
            <a:endParaRPr lang="en-US" sz="2800" b="0" dirty="0"/>
          </a:p>
          <a:p>
            <a:endParaRPr lang="en-US" b="0" dirty="0"/>
          </a:p>
        </p:txBody>
      </p:sp>
      <p:pic>
        <p:nvPicPr>
          <p:cNvPr id="6" name="Picture 5" descr="5 Tips for When You Become Unemployed - Career Advic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131" y="2362200"/>
            <a:ext cx="2687940" cy="1612764"/>
          </a:xfrm>
          <a:prstGeom prst="rect">
            <a:avLst/>
          </a:prstGeom>
        </p:spPr>
      </p:pic>
      <p:pic>
        <p:nvPicPr>
          <p:cNvPr id="7" name="Picture 6" descr="Five Reasons Why You Should Choose Temporary Staffing Fo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6829" y="2590800"/>
            <a:ext cx="2774242" cy="1484219"/>
          </a:xfrm>
          <a:prstGeom prst="rect">
            <a:avLst/>
          </a:prstGeom>
        </p:spPr>
      </p:pic>
    </p:spTree>
    <p:extLst>
      <p:ext uri="{BB962C8B-B14F-4D97-AF65-F5344CB8AC3E}">
        <p14:creationId xmlns:p14="http://schemas.microsoft.com/office/powerpoint/2010/main" val="3875384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57200"/>
            <a:ext cx="7520940" cy="4343400"/>
          </a:xfrm>
        </p:spPr>
        <p:txBody>
          <a:bodyPr>
            <a:normAutofit/>
          </a:bodyPr>
          <a:lstStyle/>
          <a:p>
            <a:pPr algn="ctr"/>
            <a:r>
              <a:rPr lang="en-US" sz="2800" b="0" dirty="0" smtClean="0"/>
              <a:t>Calvin </a:t>
            </a:r>
            <a:r>
              <a:rPr lang="en-US" sz="2800" b="0" dirty="0" smtClean="0">
                <a:solidFill>
                  <a:schemeClr val="accent1">
                    <a:lumMod val="75000"/>
                  </a:schemeClr>
                </a:solidFill>
              </a:rPr>
              <a:t>would not </a:t>
            </a:r>
            <a:r>
              <a:rPr lang="en-US" sz="2800" b="0" dirty="0" smtClean="0"/>
              <a:t>be eligible for TBRK and his activity should remain as employment</a:t>
            </a:r>
          </a:p>
          <a:p>
            <a:pPr algn="ctr"/>
            <a:endParaRPr lang="en-US" sz="2800" b="0" dirty="0" smtClean="0"/>
          </a:p>
          <a:p>
            <a:pPr algn="ctr"/>
            <a:endParaRPr lang="en-US" sz="2800" b="0" dirty="0"/>
          </a:p>
          <a:p>
            <a:pPr algn="ctr"/>
            <a:r>
              <a:rPr lang="en-US" sz="2800" b="0" dirty="0" smtClean="0"/>
              <a:t>If he does not expect to receive another assignment in 30 days, does not know when the next assignment is, or reports employment ended, then the case can be evaluated for ACTS or TRBK</a:t>
            </a:r>
            <a:endParaRPr lang="en-US" sz="2800" b="0" dirty="0"/>
          </a:p>
        </p:txBody>
      </p:sp>
      <p:pic>
        <p:nvPicPr>
          <p:cNvPr id="4" name="Picture 3" descr="Instructional Materials for Craig White's Literature Cour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371600"/>
            <a:ext cx="3352800" cy="1198626"/>
          </a:xfrm>
          <a:prstGeom prst="rect">
            <a:avLst/>
          </a:prstGeom>
        </p:spPr>
      </p:pic>
    </p:spTree>
    <p:extLst>
      <p:ext uri="{BB962C8B-B14F-4D97-AF65-F5344CB8AC3E}">
        <p14:creationId xmlns:p14="http://schemas.microsoft.com/office/powerpoint/2010/main" val="99750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Education and employment</a:t>
            </a:r>
            <a:endParaRPr lang="en-US" b="1" dirty="0"/>
          </a:p>
        </p:txBody>
      </p:sp>
      <p:sp>
        <p:nvSpPr>
          <p:cNvPr id="3" name="Content Placeholder 2"/>
          <p:cNvSpPr>
            <a:spLocks noGrp="1"/>
          </p:cNvSpPr>
          <p:nvPr>
            <p:ph idx="1"/>
          </p:nvPr>
        </p:nvSpPr>
        <p:spPr/>
        <p:txBody>
          <a:bodyPr/>
          <a:lstStyle/>
          <a:p>
            <a:r>
              <a:rPr lang="en-US" sz="2400" b="0" dirty="0" smtClean="0"/>
              <a:t>Jemma is attending classes at MATC and works part time at Dollar Tree 10 hours per week. She reports that she lost her job last week.</a:t>
            </a:r>
          </a:p>
          <a:p>
            <a:endParaRPr lang="en-US" sz="2400" b="0" dirty="0" smtClean="0"/>
          </a:p>
          <a:p>
            <a:endParaRPr lang="en-US" b="0" dirty="0"/>
          </a:p>
          <a:p>
            <a:endParaRPr lang="en-US" b="0" dirty="0" smtClean="0"/>
          </a:p>
          <a:p>
            <a:endParaRPr lang="en-US" b="0" dirty="0"/>
          </a:p>
          <a:p>
            <a:endParaRPr lang="en-US" b="0" dirty="0" smtClean="0"/>
          </a:p>
          <a:p>
            <a:pPr algn="ctr"/>
            <a:r>
              <a:rPr lang="en-US" sz="2000" dirty="0" smtClean="0"/>
              <a:t>FOR ACTS?</a:t>
            </a:r>
            <a:endParaRPr lang="en-US" sz="2000" dirty="0"/>
          </a:p>
          <a:p>
            <a:pPr algn="ctr"/>
            <a:endParaRPr lang="en-US" b="0" dirty="0"/>
          </a:p>
        </p:txBody>
      </p:sp>
      <p:pic>
        <p:nvPicPr>
          <p:cNvPr id="4" name="Picture 3" descr="Nationwide credit card balance transfer review - The Smar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105" y="2286000"/>
            <a:ext cx="2152650" cy="1802219"/>
          </a:xfrm>
          <a:prstGeom prst="rect">
            <a:avLst/>
          </a:prstGeom>
        </p:spPr>
      </p:pic>
    </p:spTree>
    <p:extLst>
      <p:ext uri="{BB962C8B-B14F-4D97-AF65-F5344CB8AC3E}">
        <p14:creationId xmlns:p14="http://schemas.microsoft.com/office/powerpoint/2010/main" val="336884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60000"/>
                    <a:lumOff val="40000"/>
                  </a:schemeClr>
                </a:solidFill>
              </a:rPr>
              <a:t>Activity Search Overview</a:t>
            </a:r>
            <a:endParaRPr lang="en-US" dirty="0">
              <a:solidFill>
                <a:schemeClr val="accent4">
                  <a:lumMod val="60000"/>
                  <a:lumOff val="40000"/>
                </a:schemeClr>
              </a:solidFill>
            </a:endParaRPr>
          </a:p>
        </p:txBody>
      </p:sp>
      <p:sp>
        <p:nvSpPr>
          <p:cNvPr id="3" name="Content Placeholder 2"/>
          <p:cNvSpPr>
            <a:spLocks noGrp="1"/>
          </p:cNvSpPr>
          <p:nvPr>
            <p:ph idx="1"/>
          </p:nvPr>
        </p:nvSpPr>
        <p:spPr>
          <a:xfrm>
            <a:off x="822960" y="1100628"/>
            <a:ext cx="7520940" cy="3928572"/>
          </a:xfrm>
        </p:spPr>
        <p:txBody>
          <a:bodyPr>
            <a:normAutofit fontScale="85000" lnSpcReduction="20000"/>
          </a:bodyPr>
          <a:lstStyle/>
          <a:p>
            <a:pPr marL="457200" indent="-457200">
              <a:buFont typeface="Wingdings" panose="05000000000000000000" pitchFamily="2" charset="2"/>
              <a:buChar char="Ø"/>
            </a:pPr>
            <a:r>
              <a:rPr lang="en-US" sz="2800" b="0" dirty="0" smtClean="0"/>
              <a:t>Loss of activity reported untimely, activity search must still be granted</a:t>
            </a:r>
          </a:p>
          <a:p>
            <a:pPr marL="457200" indent="-457200">
              <a:buFont typeface="Wingdings" panose="05000000000000000000" pitchFamily="2" charset="2"/>
              <a:buChar char="Ø"/>
            </a:pPr>
            <a:r>
              <a:rPr lang="en-US" sz="2800" b="0" dirty="0" smtClean="0"/>
              <a:t>Parent may decline the activity search, but they cannot then later request and be granted the search after declining</a:t>
            </a:r>
          </a:p>
          <a:p>
            <a:pPr marL="457200" indent="-457200">
              <a:buFont typeface="Wingdings" panose="05000000000000000000" pitchFamily="2" charset="2"/>
              <a:buChar char="Ø"/>
            </a:pPr>
            <a:r>
              <a:rPr lang="en-US" sz="2800" b="0" dirty="0" smtClean="0"/>
              <a:t>Activity search may be less than 3 months if:  </a:t>
            </a:r>
          </a:p>
          <a:p>
            <a:pPr marL="0" indent="0"/>
            <a:r>
              <a:rPr lang="en-US" sz="2800" b="0" dirty="0" smtClean="0"/>
              <a:t>	</a:t>
            </a:r>
            <a:r>
              <a:rPr lang="en-US" sz="2800" dirty="0" smtClean="0"/>
              <a:t>(1) </a:t>
            </a:r>
            <a:r>
              <a:rPr lang="en-US" sz="2800" b="0" dirty="0" smtClean="0"/>
              <a:t>The renewal month comes before 3 months	</a:t>
            </a:r>
          </a:p>
          <a:p>
            <a:pPr marL="0" indent="0"/>
            <a:r>
              <a:rPr lang="en-US" sz="2800" dirty="0"/>
              <a:t>	</a:t>
            </a:r>
            <a:r>
              <a:rPr lang="en-US" sz="2800" dirty="0" smtClean="0"/>
              <a:t>(2) </a:t>
            </a:r>
            <a:r>
              <a:rPr lang="en-US" sz="2800" b="0" dirty="0"/>
              <a:t>T</a:t>
            </a:r>
            <a:r>
              <a:rPr lang="en-US" sz="2800" b="0" dirty="0" smtClean="0"/>
              <a:t>he parent begins an approved activity </a:t>
            </a:r>
          </a:p>
          <a:p>
            <a:pPr marL="0" indent="0"/>
            <a:r>
              <a:rPr lang="en-US" sz="2800" b="0" dirty="0"/>
              <a:t>	</a:t>
            </a:r>
            <a:r>
              <a:rPr lang="en-US" sz="2800" dirty="0" smtClean="0"/>
              <a:t>(3) </a:t>
            </a:r>
            <a:r>
              <a:rPr lang="en-US" sz="2800" b="0" dirty="0"/>
              <a:t>E</a:t>
            </a:r>
            <a:r>
              <a:rPr lang="en-US" sz="2800" b="0" dirty="0" smtClean="0"/>
              <a:t>ligibility fails for another reason </a:t>
            </a:r>
          </a:p>
          <a:p>
            <a:pPr marL="0" indent="0"/>
            <a:r>
              <a:rPr lang="en-US" sz="2800" b="0" dirty="0"/>
              <a:t>	</a:t>
            </a:r>
            <a:r>
              <a:rPr lang="en-US" sz="2800" dirty="0" smtClean="0"/>
              <a:t>(4) </a:t>
            </a:r>
            <a:r>
              <a:rPr lang="en-US" sz="2800" b="0" dirty="0"/>
              <a:t>P</a:t>
            </a:r>
            <a:r>
              <a:rPr lang="en-US" sz="2800" b="0" dirty="0" smtClean="0"/>
              <a:t>arent decides to discontinue the search</a:t>
            </a:r>
          </a:p>
        </p:txBody>
      </p:sp>
    </p:spTree>
    <p:extLst>
      <p:ext uri="{BB962C8B-B14F-4D97-AF65-F5344CB8AC3E}">
        <p14:creationId xmlns:p14="http://schemas.microsoft.com/office/powerpoint/2010/main" val="31248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2960" y="457200"/>
            <a:ext cx="7520940" cy="4223277"/>
          </a:xfrm>
        </p:spPr>
        <p:txBody>
          <a:bodyPr>
            <a:normAutofit fontScale="92500"/>
          </a:bodyPr>
          <a:lstStyle/>
          <a:p>
            <a:pPr algn="ctr"/>
            <a:r>
              <a:rPr lang="en-US" sz="3200" b="0" dirty="0" smtClean="0"/>
              <a:t>Jemma is eligible for ACTS because she is no longer employed and meeting the 20 hours per month work requirement to be eligible for post-secondary education hours. </a:t>
            </a:r>
          </a:p>
          <a:p>
            <a:pPr algn="ctr"/>
            <a:endParaRPr lang="en-US" sz="3200" b="0" dirty="0"/>
          </a:p>
          <a:p>
            <a:r>
              <a:rPr lang="en-US" sz="3200" b="0" dirty="0" smtClean="0"/>
              <a:t>She no longer has an </a:t>
            </a:r>
          </a:p>
          <a:p>
            <a:r>
              <a:rPr lang="en-US" sz="3200" b="0" dirty="0" smtClean="0"/>
              <a:t>approved activity, therefore, </a:t>
            </a:r>
          </a:p>
          <a:p>
            <a:r>
              <a:rPr lang="en-US" sz="3200" b="0" dirty="0" smtClean="0"/>
              <a:t>ACTS can be opened</a:t>
            </a:r>
            <a:endParaRPr lang="en-US" sz="3200" b="0" dirty="0"/>
          </a:p>
        </p:txBody>
      </p:sp>
      <p:pic>
        <p:nvPicPr>
          <p:cNvPr id="6" name="Picture 5" descr="26 Best Please Cat Pictur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2533526"/>
            <a:ext cx="2057400" cy="2057400"/>
          </a:xfrm>
          <a:prstGeom prst="rect">
            <a:avLst/>
          </a:prstGeom>
        </p:spPr>
      </p:pic>
    </p:spTree>
    <p:extLst>
      <p:ext uri="{BB962C8B-B14F-4D97-AF65-F5344CB8AC3E}">
        <p14:creationId xmlns:p14="http://schemas.microsoft.com/office/powerpoint/2010/main" val="397228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Education and employment</a:t>
            </a:r>
            <a:endParaRPr lang="en-US" b="1" dirty="0"/>
          </a:p>
        </p:txBody>
      </p:sp>
      <p:sp>
        <p:nvSpPr>
          <p:cNvPr id="3" name="Content Placeholder 2"/>
          <p:cNvSpPr>
            <a:spLocks noGrp="1"/>
          </p:cNvSpPr>
          <p:nvPr>
            <p:ph idx="1"/>
          </p:nvPr>
        </p:nvSpPr>
        <p:spPr/>
        <p:txBody>
          <a:bodyPr>
            <a:normAutofit/>
          </a:bodyPr>
          <a:lstStyle/>
          <a:p>
            <a:pPr algn="ctr"/>
            <a:r>
              <a:rPr lang="en-US" sz="2400" b="0" dirty="0" err="1" smtClean="0"/>
              <a:t>Jax</a:t>
            </a:r>
            <a:r>
              <a:rPr lang="en-US" sz="2400" b="0" dirty="0" smtClean="0"/>
              <a:t> is currently enrolled at UW Madison and works 12 hours per week at Ian’s Pizza. He reports that his work hours have been cut to 4 hours per week. </a:t>
            </a:r>
          </a:p>
          <a:p>
            <a:pPr algn="ctr"/>
            <a:endParaRPr lang="en-US" sz="2400" b="0" dirty="0"/>
          </a:p>
          <a:p>
            <a:pPr algn="ctr"/>
            <a:endParaRPr lang="en-US" sz="4400" dirty="0" smtClean="0"/>
          </a:p>
          <a:p>
            <a:pPr algn="ctr"/>
            <a:r>
              <a:rPr lang="en-US" sz="4400" dirty="0" smtClean="0"/>
              <a:t>SO…</a:t>
            </a:r>
          </a:p>
        </p:txBody>
      </p:sp>
      <p:pic>
        <p:nvPicPr>
          <p:cNvPr id="4" name="Picture 3" descr="What's Next? - Texan Fitn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667000"/>
            <a:ext cx="2286000" cy="1729740"/>
          </a:xfrm>
          <a:prstGeom prst="rect">
            <a:avLst/>
          </a:prstGeom>
        </p:spPr>
      </p:pic>
    </p:spTree>
    <p:extLst>
      <p:ext uri="{BB962C8B-B14F-4D97-AF65-F5344CB8AC3E}">
        <p14:creationId xmlns:p14="http://schemas.microsoft.com/office/powerpoint/2010/main" val="324599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ctr"/>
            <a:r>
              <a:rPr lang="en-US" sz="2800" b="0" dirty="0" smtClean="0"/>
              <a:t>ACTS </a:t>
            </a:r>
            <a:r>
              <a:rPr lang="en-US" sz="2800" dirty="0" smtClean="0">
                <a:solidFill>
                  <a:schemeClr val="accent4">
                    <a:lumMod val="60000"/>
                    <a:lumOff val="40000"/>
                  </a:schemeClr>
                </a:solidFill>
              </a:rPr>
              <a:t>would</a:t>
            </a:r>
            <a:r>
              <a:rPr lang="en-US" sz="2800" b="0" dirty="0" smtClean="0">
                <a:solidFill>
                  <a:schemeClr val="accent4">
                    <a:lumMod val="60000"/>
                    <a:lumOff val="40000"/>
                  </a:schemeClr>
                </a:solidFill>
              </a:rPr>
              <a:t> </a:t>
            </a:r>
            <a:r>
              <a:rPr lang="en-US" sz="2800" dirty="0" smtClean="0">
                <a:solidFill>
                  <a:schemeClr val="accent4">
                    <a:lumMod val="60000"/>
                    <a:lumOff val="40000"/>
                  </a:schemeClr>
                </a:solidFill>
              </a:rPr>
              <a:t>not</a:t>
            </a:r>
            <a:r>
              <a:rPr lang="en-US" sz="2800" b="0" dirty="0" smtClean="0">
                <a:solidFill>
                  <a:schemeClr val="accent4">
                    <a:lumMod val="60000"/>
                    <a:lumOff val="40000"/>
                  </a:schemeClr>
                </a:solidFill>
              </a:rPr>
              <a:t> </a:t>
            </a:r>
            <a:r>
              <a:rPr lang="en-US" sz="2800" b="0" dirty="0" smtClean="0"/>
              <a:t>be opened in this situation. </a:t>
            </a:r>
            <a:r>
              <a:rPr lang="en-US" sz="2800" b="0" dirty="0" err="1" smtClean="0"/>
              <a:t>Jax</a:t>
            </a:r>
            <a:r>
              <a:rPr lang="en-US" sz="2800" b="0" dirty="0" smtClean="0"/>
              <a:t> still has an approved activity with his employment, but his school hours are no longer considered an approved activity, due to not meeting the 20  hours per month work requirement.</a:t>
            </a:r>
          </a:p>
          <a:p>
            <a:pPr algn="ctr"/>
            <a:r>
              <a:rPr lang="en-US" sz="2800" b="0" dirty="0" smtClean="0"/>
              <a:t>The activity should be coded as employment only, but per policy, </a:t>
            </a:r>
            <a:r>
              <a:rPr lang="en-US" sz="2800" b="0" dirty="0" err="1" smtClean="0"/>
              <a:t>Jax</a:t>
            </a:r>
            <a:r>
              <a:rPr lang="en-US" sz="2800" b="0" dirty="0" smtClean="0"/>
              <a:t> can keep the same number of authorized hours that included the school hours.</a:t>
            </a:r>
            <a:endParaRPr lang="en-US" sz="2800" b="0" dirty="0"/>
          </a:p>
        </p:txBody>
      </p:sp>
    </p:spTree>
    <p:extLst>
      <p:ext uri="{BB962C8B-B14F-4D97-AF65-F5344CB8AC3E}">
        <p14:creationId xmlns:p14="http://schemas.microsoft.com/office/powerpoint/2010/main" val="369781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Ongoing self-employment</a:t>
            </a:r>
            <a:endParaRPr 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b="0" dirty="0" smtClean="0"/>
              <a:t>Operating at a loss</a:t>
            </a:r>
          </a:p>
          <a:p>
            <a:pPr>
              <a:buFont typeface="Wingdings" panose="05000000000000000000" pitchFamily="2" charset="2"/>
              <a:buChar char="Ø"/>
            </a:pPr>
            <a:r>
              <a:rPr lang="en-US" sz="2400" b="0" dirty="0" smtClean="0"/>
              <a:t>Parent ends self-employment or takes a temporary break</a:t>
            </a:r>
          </a:p>
          <a:p>
            <a:pPr>
              <a:buFont typeface="Wingdings" panose="05000000000000000000" pitchFamily="2" charset="2"/>
              <a:buChar char="Ø"/>
            </a:pPr>
            <a:r>
              <a:rPr lang="en-US" sz="2400" b="0" dirty="0" smtClean="0"/>
              <a:t>Eligible for ACTS or TBRK to </a:t>
            </a:r>
            <a:r>
              <a:rPr lang="en-US" sz="2400" dirty="0" smtClean="0">
                <a:solidFill>
                  <a:schemeClr val="accent3"/>
                </a:solidFill>
              </a:rPr>
              <a:t>maintain 		    </a:t>
            </a:r>
            <a:r>
              <a:rPr lang="en-US" sz="2400" dirty="0" smtClean="0"/>
              <a:t>on</a:t>
            </a:r>
            <a:endParaRPr lang="en-US" sz="2400" dirty="0" smtClean="0">
              <a:solidFill>
                <a:schemeClr val="accent3"/>
              </a:solidFill>
            </a:endParaRPr>
          </a:p>
          <a:p>
            <a:pPr>
              <a:buFont typeface="Wingdings" panose="05000000000000000000" pitchFamily="2" charset="2"/>
              <a:buChar char="Ø"/>
            </a:pPr>
            <a:r>
              <a:rPr lang="en-US" sz="2400" b="0" dirty="0" smtClean="0"/>
              <a:t>Not eligible for an authorization</a:t>
            </a:r>
          </a:p>
          <a:p>
            <a:pPr>
              <a:buFont typeface="Wingdings" panose="05000000000000000000" pitchFamily="2" charset="2"/>
              <a:buChar char="Ø"/>
            </a:pPr>
            <a:r>
              <a:rPr lang="en-US" sz="2400" b="0" dirty="0" smtClean="0"/>
              <a:t>Authorization at the time of operating at a loss should be zero hours, so there would be no level of child care assistance to continue</a:t>
            </a:r>
            <a:endParaRPr lang="en-US" sz="2400" b="0" dirty="0"/>
          </a:p>
        </p:txBody>
      </p:sp>
      <p:pic>
        <p:nvPicPr>
          <p:cNvPr id="5" name="Picture 4" descr="Eligibilit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514600"/>
            <a:ext cx="1997967" cy="933450"/>
          </a:xfrm>
          <a:prstGeom prst="rect">
            <a:avLst/>
          </a:prstGeom>
        </p:spPr>
      </p:pic>
    </p:spTree>
    <p:extLst>
      <p:ext uri="{BB962C8B-B14F-4D97-AF65-F5344CB8AC3E}">
        <p14:creationId xmlns:p14="http://schemas.microsoft.com/office/powerpoint/2010/main" val="28244980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04800"/>
            <a:ext cx="7520940" cy="4419600"/>
          </a:xfrm>
        </p:spPr>
        <p:txBody>
          <a:bodyPr>
            <a:normAutofit lnSpcReduction="10000"/>
          </a:bodyPr>
          <a:lstStyle/>
          <a:p>
            <a:pPr algn="ctr"/>
            <a:r>
              <a:rPr lang="en-US" sz="3600" dirty="0" smtClean="0">
                <a:solidFill>
                  <a:schemeClr val="accent4">
                    <a:lumMod val="60000"/>
                    <a:lumOff val="40000"/>
                  </a:schemeClr>
                </a:solidFill>
              </a:rPr>
              <a:t>NOTE:</a:t>
            </a:r>
          </a:p>
          <a:p>
            <a:pPr algn="ctr"/>
            <a:r>
              <a:rPr lang="en-US" sz="3600" dirty="0" smtClean="0"/>
              <a:t>Parents with new self-employment who are not subject to the minimum wage calculation, parents in ongoing self-employment not operating at a loss, and foster parents in new or ongoing self-employment </a:t>
            </a:r>
            <a:r>
              <a:rPr lang="en-US" sz="3600" dirty="0" smtClean="0">
                <a:solidFill>
                  <a:schemeClr val="accent4">
                    <a:lumMod val="60000"/>
                    <a:lumOff val="40000"/>
                  </a:schemeClr>
                </a:solidFill>
              </a:rPr>
              <a:t>ARE ELIGIBLE</a:t>
            </a:r>
            <a:endParaRPr lang="en-US" sz="3600" dirty="0">
              <a:solidFill>
                <a:schemeClr val="accent4">
                  <a:lumMod val="60000"/>
                  <a:lumOff val="40000"/>
                </a:schemeClr>
              </a:solidFill>
            </a:endParaRPr>
          </a:p>
        </p:txBody>
      </p:sp>
    </p:spTree>
    <p:extLst>
      <p:ext uri="{BB962C8B-B14F-4D97-AF65-F5344CB8AC3E}">
        <p14:creationId xmlns:p14="http://schemas.microsoft.com/office/powerpoint/2010/main" val="3421385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b="1" dirty="0" smtClean="0"/>
              <a:t>Example </a:t>
            </a:r>
            <a:r>
              <a:rPr lang="en-US" b="1" dirty="0"/>
              <a:t>#1 </a:t>
            </a:r>
            <a:r>
              <a:rPr lang="en-US" dirty="0"/>
              <a:t/>
            </a:r>
            <a:br>
              <a:rPr lang="en-US" dirty="0"/>
            </a:br>
            <a:endParaRPr lang="en-US" dirty="0"/>
          </a:p>
        </p:txBody>
      </p:sp>
      <p:sp>
        <p:nvSpPr>
          <p:cNvPr id="5" name="Content Placeholder 4"/>
          <p:cNvSpPr>
            <a:spLocks noGrp="1"/>
          </p:cNvSpPr>
          <p:nvPr>
            <p:ph idx="1"/>
          </p:nvPr>
        </p:nvSpPr>
        <p:spPr/>
        <p:txBody>
          <a:bodyPr>
            <a:normAutofit lnSpcReduction="10000"/>
          </a:bodyPr>
          <a:lstStyle/>
          <a:p>
            <a:r>
              <a:rPr lang="en-US" sz="3200" b="0" dirty="0" smtClean="0"/>
              <a:t>	Bella was working at Kwik Trip, but lost her job on 7-13-19. She called and reported this job loss on 9-15-19. Is she eligible for ACTS?</a:t>
            </a:r>
          </a:p>
          <a:p>
            <a:r>
              <a:rPr lang="en-US" sz="3200" b="0" dirty="0" smtClean="0"/>
              <a:t>	</a:t>
            </a:r>
          </a:p>
          <a:p>
            <a:r>
              <a:rPr lang="en-US" sz="3200" b="0" dirty="0" smtClean="0"/>
              <a:t> 	If she is eligible, what months would we set the ACTS up for?</a:t>
            </a:r>
            <a:endParaRPr lang="en-US" sz="3200" b="0" dirty="0"/>
          </a:p>
        </p:txBody>
      </p:sp>
    </p:spTree>
    <p:extLst>
      <p:ext uri="{BB962C8B-B14F-4D97-AF65-F5344CB8AC3E}">
        <p14:creationId xmlns:p14="http://schemas.microsoft.com/office/powerpoint/2010/main" val="37693641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 #1 answer</a:t>
            </a:r>
            <a:endParaRPr lang="en-US" b="1" dirty="0"/>
          </a:p>
        </p:txBody>
      </p:sp>
      <p:sp>
        <p:nvSpPr>
          <p:cNvPr id="3" name="Content Placeholder 2"/>
          <p:cNvSpPr>
            <a:spLocks noGrp="1"/>
          </p:cNvSpPr>
          <p:nvPr>
            <p:ph idx="1"/>
          </p:nvPr>
        </p:nvSpPr>
        <p:spPr/>
        <p:txBody>
          <a:bodyPr>
            <a:noAutofit/>
          </a:bodyPr>
          <a:lstStyle/>
          <a:p>
            <a:r>
              <a:rPr lang="en-US" sz="2800" b="0" dirty="0" smtClean="0"/>
              <a:t>	Bella </a:t>
            </a:r>
            <a:r>
              <a:rPr lang="en-US" sz="2800" b="0" dirty="0" smtClean="0">
                <a:solidFill>
                  <a:schemeClr val="accent4">
                    <a:lumMod val="60000"/>
                    <a:lumOff val="40000"/>
                  </a:schemeClr>
                </a:solidFill>
              </a:rPr>
              <a:t>would be eligible </a:t>
            </a:r>
            <a:r>
              <a:rPr lang="en-US" sz="2800" b="0" dirty="0" smtClean="0"/>
              <a:t>for ACTS, even though she did not report her job loss timely. However, the search would have started in August, the month after the loss occurred. We would set it up for the months of August through October, and she can continue her authorization in ACTS for the remainder of that time.</a:t>
            </a:r>
            <a:endParaRPr lang="en-US" sz="2800" b="0" dirty="0"/>
          </a:p>
        </p:txBody>
      </p:sp>
    </p:spTree>
    <p:extLst>
      <p:ext uri="{BB962C8B-B14F-4D97-AF65-F5344CB8AC3E}">
        <p14:creationId xmlns:p14="http://schemas.microsoft.com/office/powerpoint/2010/main" val="1386057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b="1" dirty="0" smtClean="0"/>
              <a:t>Example </a:t>
            </a:r>
            <a:r>
              <a:rPr lang="en-US" b="1" dirty="0"/>
              <a:t>#2</a:t>
            </a:r>
            <a:r>
              <a:rPr lang="en-US" dirty="0"/>
              <a:t/>
            </a:r>
            <a:br>
              <a:rPr lang="en-US" dirty="0"/>
            </a:br>
            <a:endParaRPr lang="en-US" dirty="0"/>
          </a:p>
        </p:txBody>
      </p:sp>
      <p:sp>
        <p:nvSpPr>
          <p:cNvPr id="3" name="Content Placeholder 2"/>
          <p:cNvSpPr>
            <a:spLocks noGrp="1"/>
          </p:cNvSpPr>
          <p:nvPr>
            <p:ph idx="1"/>
          </p:nvPr>
        </p:nvSpPr>
        <p:spPr>
          <a:xfrm>
            <a:off x="834111" y="1143000"/>
            <a:ext cx="7520940" cy="3852372"/>
          </a:xfrm>
        </p:spPr>
        <p:txBody>
          <a:bodyPr>
            <a:normAutofit/>
          </a:bodyPr>
          <a:lstStyle/>
          <a:p>
            <a:r>
              <a:rPr lang="en-US" sz="2400" b="0" dirty="0" smtClean="0"/>
              <a:t>	Aiden was in an approved activity and had an authorization set up for his child who is not yet in school. He had reported not needing an authorization for the school aged child. Aiden lost his approved activity and requested the activity search. Since there was no authorization set up, he then requested that an authorization also be set up for the school aged child during those 3 months. Is he eligible to get a new authorization for the school aged child</a:t>
            </a:r>
            <a:r>
              <a:rPr lang="en-US" sz="2400" b="0" dirty="0"/>
              <a:t>?</a:t>
            </a:r>
          </a:p>
        </p:txBody>
      </p:sp>
    </p:spTree>
    <p:extLst>
      <p:ext uri="{BB962C8B-B14F-4D97-AF65-F5344CB8AC3E}">
        <p14:creationId xmlns:p14="http://schemas.microsoft.com/office/powerpoint/2010/main" val="1721044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 #2 Answer</a:t>
            </a:r>
            <a:endParaRPr lang="en-US" b="1" dirty="0"/>
          </a:p>
        </p:txBody>
      </p:sp>
      <p:sp>
        <p:nvSpPr>
          <p:cNvPr id="3" name="Content Placeholder 2"/>
          <p:cNvSpPr>
            <a:spLocks noGrp="1"/>
          </p:cNvSpPr>
          <p:nvPr>
            <p:ph idx="1"/>
          </p:nvPr>
        </p:nvSpPr>
        <p:spPr/>
        <p:txBody>
          <a:bodyPr>
            <a:noAutofit/>
          </a:bodyPr>
          <a:lstStyle/>
          <a:p>
            <a:r>
              <a:rPr lang="en-US" sz="4000" b="0" dirty="0" smtClean="0"/>
              <a:t>	Aiden is </a:t>
            </a:r>
            <a:r>
              <a:rPr lang="en-US" sz="4000" b="0" dirty="0" smtClean="0">
                <a:solidFill>
                  <a:schemeClr val="accent4">
                    <a:lumMod val="60000"/>
                    <a:lumOff val="40000"/>
                  </a:schemeClr>
                </a:solidFill>
              </a:rPr>
              <a:t>not eligible </a:t>
            </a:r>
            <a:r>
              <a:rPr lang="en-US" sz="4000" b="0" dirty="0" smtClean="0"/>
              <a:t>to have a new authorization set up for the school aged child, since he did not have an authorization for that child prior to losing his activity</a:t>
            </a:r>
            <a:endParaRPr lang="en-US" sz="4000" b="0" dirty="0"/>
          </a:p>
        </p:txBody>
      </p:sp>
    </p:spTree>
    <p:extLst>
      <p:ext uri="{BB962C8B-B14F-4D97-AF65-F5344CB8AC3E}">
        <p14:creationId xmlns:p14="http://schemas.microsoft.com/office/powerpoint/2010/main" val="26328995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 #3</a:t>
            </a:r>
            <a:endParaRPr lang="en-US" b="1" dirty="0"/>
          </a:p>
        </p:txBody>
      </p:sp>
      <p:sp>
        <p:nvSpPr>
          <p:cNvPr id="3" name="Content Placeholder 2"/>
          <p:cNvSpPr>
            <a:spLocks noGrp="1"/>
          </p:cNvSpPr>
          <p:nvPr>
            <p:ph idx="1"/>
          </p:nvPr>
        </p:nvSpPr>
        <p:spPr/>
        <p:txBody>
          <a:bodyPr>
            <a:normAutofit/>
          </a:bodyPr>
          <a:lstStyle/>
          <a:p>
            <a:r>
              <a:rPr lang="en-US" sz="2400" b="0" dirty="0" smtClean="0"/>
              <a:t>	In April, Riley goes on maternity leave. She has an authorization for her daughter and is placed in TBRK from May-July. </a:t>
            </a:r>
          </a:p>
          <a:p>
            <a:r>
              <a:rPr lang="en-US" sz="2400" b="0" dirty="0"/>
              <a:t>	</a:t>
            </a:r>
            <a:r>
              <a:rPr lang="en-US" sz="2400" b="0" dirty="0" smtClean="0"/>
              <a:t>In June, she reports that she will not be returning to her job.</a:t>
            </a:r>
          </a:p>
          <a:p>
            <a:endParaRPr lang="en-US" sz="2400" b="0" dirty="0"/>
          </a:p>
          <a:p>
            <a:r>
              <a:rPr lang="en-US" sz="2400" b="0" dirty="0" smtClean="0"/>
              <a:t>	</a:t>
            </a:r>
            <a:endParaRPr lang="en-US" sz="2400" b="0" dirty="0"/>
          </a:p>
        </p:txBody>
      </p:sp>
      <p:pic>
        <p:nvPicPr>
          <p:cNvPr id="4" name="Picture 3" descr="John Carroll: State of the Media | Salem Athenaeu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743200"/>
            <a:ext cx="4038600" cy="2069169"/>
          </a:xfrm>
          <a:prstGeom prst="rect">
            <a:avLst/>
          </a:prstGeom>
        </p:spPr>
      </p:pic>
    </p:spTree>
    <p:extLst>
      <p:ext uri="{BB962C8B-B14F-4D97-AF65-F5344CB8AC3E}">
        <p14:creationId xmlns:p14="http://schemas.microsoft.com/office/powerpoint/2010/main" val="2366408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lumMod val="60000"/>
                    <a:lumOff val="40000"/>
                  </a:schemeClr>
                </a:solidFill>
              </a:rPr>
              <a:t>Activity Search Overview</a:t>
            </a:r>
            <a:endParaRPr lang="en-US" dirty="0">
              <a:solidFill>
                <a:schemeClr val="accent4">
                  <a:lumMod val="60000"/>
                  <a:lumOff val="40000"/>
                </a:schemeClr>
              </a:solidFill>
            </a:endParaRPr>
          </a:p>
        </p:txBody>
      </p:sp>
      <p:sp>
        <p:nvSpPr>
          <p:cNvPr id="3" name="Content Placeholder 2"/>
          <p:cNvSpPr>
            <a:spLocks noGrp="1"/>
          </p:cNvSpPr>
          <p:nvPr>
            <p:ph idx="1"/>
          </p:nvPr>
        </p:nvSpPr>
        <p:spPr/>
        <p:txBody>
          <a:bodyPr>
            <a:noAutofit/>
          </a:bodyPr>
          <a:lstStyle/>
          <a:p>
            <a:pPr marL="457200" indent="-457200">
              <a:buFont typeface="Wingdings" panose="05000000000000000000" pitchFamily="2" charset="2"/>
              <a:buChar char="Ø"/>
            </a:pPr>
            <a:r>
              <a:rPr lang="en-US" sz="2400" b="0" dirty="0" smtClean="0"/>
              <a:t>A parent must have ongoing WI Shares eligibility, including a </a:t>
            </a:r>
            <a:r>
              <a:rPr lang="en-US" sz="2400" dirty="0" smtClean="0"/>
              <a:t>verified </a:t>
            </a:r>
            <a:r>
              <a:rPr lang="en-US" sz="2400" b="0" dirty="0" smtClean="0"/>
              <a:t>approved activity, at the time of the permanent loss or temporary break</a:t>
            </a:r>
          </a:p>
          <a:p>
            <a:pPr marL="457200" indent="-457200">
              <a:buFont typeface="Wingdings" panose="05000000000000000000" pitchFamily="2" charset="2"/>
              <a:buChar char="Ø"/>
            </a:pPr>
            <a:r>
              <a:rPr lang="en-US" sz="2400" b="0" dirty="0" smtClean="0"/>
              <a:t>At application or review, parents cannot enter into an activity search as their initial approved activity</a:t>
            </a:r>
          </a:p>
          <a:p>
            <a:pPr marL="457200" indent="-457200">
              <a:buFont typeface="Wingdings" panose="05000000000000000000" pitchFamily="2" charset="2"/>
              <a:buChar char="Ø"/>
            </a:pPr>
            <a:r>
              <a:rPr lang="en-US" sz="2400" b="0" dirty="0" smtClean="0"/>
              <a:t>Parents are not limited to how many activity searches they can have in one certification period, as long as they have verified a new activity loss that makes them eligible for each search period</a:t>
            </a:r>
            <a:endParaRPr lang="en-US" sz="2400" b="0" dirty="0"/>
          </a:p>
        </p:txBody>
      </p:sp>
    </p:spTree>
    <p:extLst>
      <p:ext uri="{BB962C8B-B14F-4D97-AF65-F5344CB8AC3E}">
        <p14:creationId xmlns:p14="http://schemas.microsoft.com/office/powerpoint/2010/main" val="1728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 #3 Answer</a:t>
            </a:r>
            <a:endParaRPr lang="en-US" b="1" dirty="0"/>
          </a:p>
        </p:txBody>
      </p:sp>
      <p:sp>
        <p:nvSpPr>
          <p:cNvPr id="3" name="Content Placeholder 2"/>
          <p:cNvSpPr>
            <a:spLocks noGrp="1"/>
          </p:cNvSpPr>
          <p:nvPr>
            <p:ph idx="1"/>
          </p:nvPr>
        </p:nvSpPr>
        <p:spPr/>
        <p:txBody>
          <a:bodyPr>
            <a:normAutofit lnSpcReduction="10000"/>
          </a:bodyPr>
          <a:lstStyle/>
          <a:p>
            <a:r>
              <a:rPr lang="en-US" b="0" dirty="0" smtClean="0"/>
              <a:t>	</a:t>
            </a:r>
          </a:p>
          <a:p>
            <a:endParaRPr lang="en-US" b="0" dirty="0"/>
          </a:p>
          <a:p>
            <a:endParaRPr lang="en-US" b="0" dirty="0" smtClean="0"/>
          </a:p>
          <a:p>
            <a:endParaRPr lang="en-US" b="0" dirty="0"/>
          </a:p>
          <a:p>
            <a:endParaRPr lang="en-US" b="0" dirty="0" smtClean="0"/>
          </a:p>
          <a:p>
            <a:pPr>
              <a:buFont typeface="Wingdings" panose="05000000000000000000" pitchFamily="2" charset="2"/>
              <a:buChar char="q"/>
            </a:pPr>
            <a:r>
              <a:rPr lang="en-US" sz="1800" b="0" dirty="0" smtClean="0"/>
              <a:t>The agency worker leaves the Approved Activity Status as TBRK and does not change it to ACTS</a:t>
            </a:r>
          </a:p>
          <a:p>
            <a:pPr>
              <a:buFont typeface="Wingdings" panose="05000000000000000000" pitchFamily="2" charset="2"/>
              <a:buChar char="q"/>
            </a:pPr>
            <a:r>
              <a:rPr lang="en-US" sz="1800" b="0" dirty="0" smtClean="0"/>
              <a:t>Riley can use the remainder of her TBRK period (June and July) to search for a new approved activity</a:t>
            </a:r>
          </a:p>
          <a:p>
            <a:pPr>
              <a:buFont typeface="Wingdings" panose="05000000000000000000" pitchFamily="2" charset="2"/>
              <a:buChar char="q"/>
            </a:pPr>
            <a:r>
              <a:rPr lang="en-US" sz="1800" b="0" dirty="0" smtClean="0"/>
              <a:t>She must find a new activity by the end of July to remain eligible for WI Shares</a:t>
            </a:r>
            <a:endParaRPr lang="en-US" sz="1800" b="0" dirty="0"/>
          </a:p>
        </p:txBody>
      </p:sp>
      <p:pic>
        <p:nvPicPr>
          <p:cNvPr id="4" name="Picture 3" descr="Best Investing Advice: Just Leave It Alone - Liberty Inves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1100628"/>
            <a:ext cx="2819400" cy="1475486"/>
          </a:xfrm>
          <a:prstGeom prst="rect">
            <a:avLst/>
          </a:prstGeom>
        </p:spPr>
      </p:pic>
    </p:spTree>
    <p:extLst>
      <p:ext uri="{BB962C8B-B14F-4D97-AF65-F5344CB8AC3E}">
        <p14:creationId xmlns:p14="http://schemas.microsoft.com/office/powerpoint/2010/main" val="361376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219200"/>
            <a:ext cx="7520940" cy="3810000"/>
          </a:xfrm>
        </p:spPr>
        <p:txBody>
          <a:bodyPr/>
          <a:lstStyle/>
          <a:p>
            <a:r>
              <a:rPr lang="en-US" sz="3600" dirty="0" smtClean="0"/>
              <a:t>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t>
            </a:r>
            <a:r>
              <a:rPr lang="en-US" sz="4000" dirty="0" smtClean="0"/>
              <a:t>QUESTIONS</a:t>
            </a:r>
            <a:br>
              <a:rPr lang="en-US" sz="4000" dirty="0" smtClean="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1400" dirty="0" smtClean="0"/>
              <a:t>Updated June 2020</a:t>
            </a:r>
            <a:endParaRPr lang="en-US" sz="4000" dirty="0"/>
          </a:p>
        </p:txBody>
      </p:sp>
      <p:pic>
        <p:nvPicPr>
          <p:cNvPr id="5" name="Picture 4" descr="January | 2012 | Louisa May Alcott is My Pass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571244"/>
            <a:ext cx="2987561" cy="2420112"/>
          </a:xfrm>
          <a:prstGeom prst="rect">
            <a:avLst/>
          </a:prstGeom>
        </p:spPr>
      </p:pic>
    </p:spTree>
    <p:extLst>
      <p:ext uri="{BB962C8B-B14F-4D97-AF65-F5344CB8AC3E}">
        <p14:creationId xmlns:p14="http://schemas.microsoft.com/office/powerpoint/2010/main" val="574057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75000"/>
                  </a:schemeClr>
                </a:solidFill>
              </a:rPr>
              <a:t>Temporary break/</a:t>
            </a:r>
            <a:r>
              <a:rPr lang="en-US" dirty="0" err="1" smtClean="0">
                <a:solidFill>
                  <a:schemeClr val="accent1">
                    <a:lumMod val="75000"/>
                  </a:schemeClr>
                </a:solidFill>
              </a:rPr>
              <a:t>tbrk</a:t>
            </a:r>
            <a:r>
              <a:rPr lang="en-US" dirty="0" smtClean="0">
                <a:solidFill>
                  <a:schemeClr val="accent1">
                    <a:lumMod val="75000"/>
                  </a:schemeClr>
                </a:solidFill>
              </a:rPr>
              <a:t> overview; </a:t>
            </a:r>
            <a:br>
              <a:rPr lang="en-US" dirty="0" smtClean="0">
                <a:solidFill>
                  <a:schemeClr val="accent1">
                    <a:lumMod val="75000"/>
                  </a:schemeClr>
                </a:solidFill>
              </a:rPr>
            </a:br>
            <a:r>
              <a:rPr lang="en-US" dirty="0" smtClean="0">
                <a:solidFill>
                  <a:schemeClr val="accent1">
                    <a:lumMod val="75000"/>
                  </a:schemeClr>
                </a:solidFill>
              </a:rPr>
              <a:t>Ops memo 19-39</a:t>
            </a:r>
            <a:endParaRPr lang="en-US" dirty="0">
              <a:solidFill>
                <a:schemeClr val="accent1">
                  <a:lumMod val="75000"/>
                </a:schemeClr>
              </a:solidFill>
            </a:endParaRPr>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q"/>
            </a:pPr>
            <a:r>
              <a:rPr lang="en-US" sz="2000" dirty="0" smtClean="0"/>
              <a:t>Temporary loss of approved activity: </a:t>
            </a:r>
            <a:r>
              <a:rPr lang="en-US" sz="2000" b="0" dirty="0" smtClean="0"/>
              <a:t>Any loss of approved activity that is at least 1 month but is considered only to be temporary</a:t>
            </a:r>
          </a:p>
          <a:p>
            <a:pPr>
              <a:buFont typeface="Wingdings" panose="05000000000000000000" pitchFamily="2" charset="2"/>
              <a:buChar char="q"/>
            </a:pPr>
            <a:r>
              <a:rPr lang="en-US" sz="2000" b="0" dirty="0" smtClean="0"/>
              <a:t>Can be more than a 3 month break expected</a:t>
            </a:r>
          </a:p>
          <a:p>
            <a:pPr>
              <a:buFont typeface="Wingdings" panose="05000000000000000000" pitchFamily="2" charset="2"/>
              <a:buChar char="q"/>
            </a:pPr>
            <a:r>
              <a:rPr lang="en-US" sz="2000" b="0" dirty="0" smtClean="0"/>
              <a:t>Parents must expect to return to their approved activity following the TBRK</a:t>
            </a:r>
          </a:p>
          <a:p>
            <a:pPr>
              <a:buFont typeface="Wingdings" panose="05000000000000000000" pitchFamily="2" charset="2"/>
              <a:buChar char="q"/>
            </a:pPr>
            <a:r>
              <a:rPr lang="en-US" sz="2000" b="0" dirty="0"/>
              <a:t>Parents must receive at least the same level of CC assistance for up to 3 months to search for an </a:t>
            </a:r>
            <a:r>
              <a:rPr lang="en-US" sz="2000" b="0" dirty="0" smtClean="0"/>
              <a:t>activity, unless they are requesting fewer hours</a:t>
            </a:r>
            <a:endParaRPr lang="en-US" sz="2000" b="0" dirty="0"/>
          </a:p>
          <a:p>
            <a:pPr>
              <a:buFont typeface="Wingdings" panose="05000000000000000000" pitchFamily="2" charset="2"/>
              <a:buChar char="q"/>
            </a:pPr>
            <a:r>
              <a:rPr lang="en-US" sz="2000" b="0" dirty="0" smtClean="0"/>
              <a:t>TBRK period </a:t>
            </a:r>
            <a:r>
              <a:rPr lang="en-US" sz="2000" b="0" dirty="0"/>
              <a:t>begins the month after the </a:t>
            </a:r>
            <a:endParaRPr lang="en-US" sz="2000" b="0" dirty="0" smtClean="0"/>
          </a:p>
          <a:p>
            <a:pPr marL="0" indent="0"/>
            <a:r>
              <a:rPr lang="en-US" sz="2000" b="0" dirty="0" smtClean="0"/>
              <a:t>      temporary </a:t>
            </a:r>
            <a:r>
              <a:rPr lang="en-US" sz="2000" b="0" dirty="0"/>
              <a:t>loss </a:t>
            </a:r>
            <a:r>
              <a:rPr lang="en-US" sz="2000" b="0" dirty="0" smtClean="0"/>
              <a:t>occurs</a:t>
            </a:r>
          </a:p>
          <a:p>
            <a:pPr>
              <a:buFont typeface="Wingdings" panose="05000000000000000000" pitchFamily="2" charset="2"/>
              <a:buChar char="q"/>
            </a:pPr>
            <a:r>
              <a:rPr lang="en-US" sz="2000" b="0" dirty="0"/>
              <a:t>Loss of activity reported untimely, </a:t>
            </a:r>
            <a:r>
              <a:rPr lang="en-US" sz="2000" b="0" dirty="0" smtClean="0"/>
              <a:t>TBRK </a:t>
            </a:r>
          </a:p>
          <a:p>
            <a:pPr marL="0" indent="0"/>
            <a:r>
              <a:rPr lang="en-US" sz="2000" b="0" dirty="0"/>
              <a:t> </a:t>
            </a:r>
            <a:r>
              <a:rPr lang="en-US" sz="2000" b="0" dirty="0" smtClean="0"/>
              <a:t>     must </a:t>
            </a:r>
            <a:r>
              <a:rPr lang="en-US" sz="2000" b="0" dirty="0"/>
              <a:t>still be granted</a:t>
            </a:r>
          </a:p>
          <a:p>
            <a:pPr marL="0" indent="0"/>
            <a:endParaRPr lang="en-US" b="0" dirty="0" smtClean="0"/>
          </a:p>
          <a:p>
            <a:pPr>
              <a:buFont typeface="Wingdings" panose="05000000000000000000" pitchFamily="2" charset="2"/>
              <a:buChar char="q"/>
            </a:pPr>
            <a:endParaRPr lang="en-US" b="0" dirty="0"/>
          </a:p>
          <a:p>
            <a:pPr>
              <a:buFont typeface="Wingdings" panose="05000000000000000000" pitchFamily="2" charset="2"/>
              <a:buChar char="q"/>
            </a:pPr>
            <a:endParaRPr lang="en-US" dirty="0"/>
          </a:p>
        </p:txBody>
      </p:sp>
      <p:pic>
        <p:nvPicPr>
          <p:cNvPr id="4" name="Picture 3" descr="Scribblings of Elsha Hawk: When Writing, Give Yourself 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200400"/>
            <a:ext cx="3143250" cy="1828800"/>
          </a:xfrm>
          <a:prstGeom prst="rect">
            <a:avLst/>
          </a:prstGeom>
        </p:spPr>
      </p:pic>
    </p:spTree>
    <p:extLst>
      <p:ext uri="{BB962C8B-B14F-4D97-AF65-F5344CB8AC3E}">
        <p14:creationId xmlns:p14="http://schemas.microsoft.com/office/powerpoint/2010/main" val="13101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chemeClr val="accent1">
                    <a:lumMod val="75000"/>
                  </a:schemeClr>
                </a:solidFill>
              </a:rPr>
              <a:t>Tbrk</a:t>
            </a:r>
            <a:r>
              <a:rPr lang="en-US" dirty="0" smtClean="0">
                <a:solidFill>
                  <a:schemeClr val="accent1">
                    <a:lumMod val="75000"/>
                  </a:schemeClr>
                </a:solidFill>
              </a:rPr>
              <a:t> overview</a:t>
            </a:r>
            <a:endParaRPr lang="en-US" dirty="0">
              <a:solidFill>
                <a:schemeClr val="accent1">
                  <a:lumMod val="75000"/>
                </a:schemeClr>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q"/>
            </a:pPr>
            <a:r>
              <a:rPr lang="en-US" sz="2400" b="0" dirty="0"/>
              <a:t>Parents are not limited to how many </a:t>
            </a:r>
            <a:r>
              <a:rPr lang="en-US" sz="2400" b="0" dirty="0" smtClean="0"/>
              <a:t>TBRKs they </a:t>
            </a:r>
            <a:r>
              <a:rPr lang="en-US" sz="2400" b="0" dirty="0"/>
              <a:t>can have in one certification period, as long as they </a:t>
            </a:r>
            <a:r>
              <a:rPr lang="en-US" sz="2400" b="0" dirty="0" smtClean="0"/>
              <a:t>have verified a new activity </a:t>
            </a:r>
            <a:r>
              <a:rPr lang="en-US" sz="2400" b="0" dirty="0"/>
              <a:t>loss that makes them eligible for each search period</a:t>
            </a:r>
          </a:p>
          <a:p>
            <a:pPr>
              <a:buFont typeface="Wingdings" panose="05000000000000000000" pitchFamily="2" charset="2"/>
              <a:buChar char="q"/>
            </a:pPr>
            <a:r>
              <a:rPr lang="en-US" sz="2400" b="0" dirty="0" smtClean="0"/>
              <a:t>TBRK </a:t>
            </a:r>
            <a:r>
              <a:rPr lang="en-US" sz="2400" b="0" dirty="0" smtClean="0">
                <a:solidFill>
                  <a:schemeClr val="accent1">
                    <a:lumMod val="75000"/>
                  </a:schemeClr>
                </a:solidFill>
              </a:rPr>
              <a:t>CAN BE </a:t>
            </a:r>
            <a:r>
              <a:rPr lang="en-US" sz="2400" b="0" dirty="0" smtClean="0"/>
              <a:t>an approved activity that goes past renewal, </a:t>
            </a:r>
            <a:r>
              <a:rPr lang="en-US" sz="2400" b="0" dirty="0" smtClean="0">
                <a:solidFill>
                  <a:schemeClr val="accent1">
                    <a:lumMod val="75000"/>
                  </a:schemeClr>
                </a:solidFill>
              </a:rPr>
              <a:t>UNLIKE</a:t>
            </a:r>
            <a:r>
              <a:rPr lang="en-US" sz="2400" b="0" dirty="0" smtClean="0"/>
              <a:t> Approved Activity Search</a:t>
            </a:r>
          </a:p>
          <a:p>
            <a:pPr>
              <a:buFont typeface="Wingdings" panose="05000000000000000000" pitchFamily="2" charset="2"/>
              <a:buChar char="q"/>
            </a:pPr>
            <a:r>
              <a:rPr lang="en-US" sz="2400" b="0" dirty="0"/>
              <a:t>Parent may decline the </a:t>
            </a:r>
            <a:r>
              <a:rPr lang="en-US" sz="2400" b="0" dirty="0" smtClean="0"/>
              <a:t>TBRK, but they cannot </a:t>
            </a:r>
            <a:r>
              <a:rPr lang="en-US" sz="2400" b="0" dirty="0"/>
              <a:t>later request and be granted the search after declining</a:t>
            </a:r>
          </a:p>
          <a:p>
            <a:pPr>
              <a:buFont typeface="Wingdings" panose="05000000000000000000" pitchFamily="2" charset="2"/>
              <a:buChar char="q"/>
            </a:pPr>
            <a:endParaRPr lang="en-US" sz="2800" b="0" dirty="0"/>
          </a:p>
        </p:txBody>
      </p:sp>
    </p:spTree>
    <p:extLst>
      <p:ext uri="{BB962C8B-B14F-4D97-AF65-F5344CB8AC3E}">
        <p14:creationId xmlns:p14="http://schemas.microsoft.com/office/powerpoint/2010/main" val="189324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685800" y="685800"/>
            <a:ext cx="7520940" cy="4114800"/>
          </a:xfrm>
        </p:spPr>
        <p:txBody>
          <a:bodyPr/>
          <a:lstStyle/>
          <a:p>
            <a:r>
              <a:rPr lang="en-US" sz="4400" dirty="0" smtClean="0"/>
              <a:t>What do I do when the client reports a loss of activity at the front desk or on the phone?</a:t>
            </a:r>
            <a:endParaRPr lang="en-US" sz="4400" dirty="0"/>
          </a:p>
        </p:txBody>
      </p:sp>
      <p:pic>
        <p:nvPicPr>
          <p:cNvPr id="3" name="Picture 2" descr="My submissive journey: February 20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352800"/>
            <a:ext cx="1050465" cy="1642171"/>
          </a:xfrm>
          <a:prstGeom prst="rect">
            <a:avLst/>
          </a:prstGeom>
        </p:spPr>
      </p:pic>
    </p:spTree>
    <p:extLst>
      <p:ext uri="{BB962C8B-B14F-4D97-AF65-F5344CB8AC3E}">
        <p14:creationId xmlns:p14="http://schemas.microsoft.com/office/powerpoint/2010/main" val="631488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458200" cy="954107"/>
          </a:xfrm>
          <a:prstGeom prst="rect">
            <a:avLst/>
          </a:prstGeom>
          <a:noFill/>
        </p:spPr>
        <p:txBody>
          <a:bodyPr wrap="square" rtlCol="0">
            <a:spAutoFit/>
          </a:bodyPr>
          <a:lstStyle/>
          <a:p>
            <a:pPr marL="285750" indent="-285750" algn="ctr">
              <a:buFont typeface="Wingdings" panose="05000000000000000000" pitchFamily="2" charset="2"/>
              <a:buChar char="Ø"/>
            </a:pPr>
            <a:r>
              <a:rPr lang="en-US" sz="2800" b="1" dirty="0" smtClean="0"/>
              <a:t>Ask questions and inform the client they are eligible for ACTS or TBRK</a:t>
            </a:r>
          </a:p>
        </p:txBody>
      </p:sp>
      <p:sp>
        <p:nvSpPr>
          <p:cNvPr id="4" name="TextBox 3"/>
          <p:cNvSpPr txBox="1"/>
          <p:nvPr/>
        </p:nvSpPr>
        <p:spPr>
          <a:xfrm>
            <a:off x="296779" y="1132881"/>
            <a:ext cx="4305300" cy="3708708"/>
          </a:xfrm>
          <a:prstGeom prst="rect">
            <a:avLst/>
          </a:prstGeom>
          <a:noFill/>
        </p:spPr>
        <p:txBody>
          <a:bodyPr wrap="square" rtlCol="0">
            <a:spAutoFit/>
          </a:bodyPr>
          <a:lstStyle/>
          <a:p>
            <a:pPr algn="ctr"/>
            <a:r>
              <a:rPr lang="en-US" sz="1900" b="1" u="sng" dirty="0" smtClean="0">
                <a:solidFill>
                  <a:srgbClr val="7030A0"/>
                </a:solidFill>
              </a:rPr>
              <a:t>Client accepts</a:t>
            </a:r>
          </a:p>
          <a:p>
            <a:pPr marL="285750" indent="-285750">
              <a:buFont typeface="Wingdings" panose="05000000000000000000" pitchFamily="2" charset="2"/>
              <a:buChar char="§"/>
            </a:pPr>
            <a:r>
              <a:rPr lang="en-US" dirty="0" smtClean="0"/>
              <a:t>Update the employment page </a:t>
            </a:r>
          </a:p>
          <a:p>
            <a:pPr marL="285750" indent="-285750">
              <a:buFont typeface="Wingdings" panose="05000000000000000000" pitchFamily="2" charset="2"/>
              <a:buChar char="§"/>
            </a:pPr>
            <a:r>
              <a:rPr lang="en-US" dirty="0" smtClean="0"/>
              <a:t>Update the CC Activity </a:t>
            </a:r>
            <a:r>
              <a:rPr lang="en-US" dirty="0"/>
              <a:t>S</a:t>
            </a:r>
            <a:r>
              <a:rPr lang="en-US" dirty="0" smtClean="0"/>
              <a:t>tatus page</a:t>
            </a:r>
          </a:p>
          <a:p>
            <a:pPr marL="342900" indent="-342900">
              <a:buFont typeface="Wingdings" panose="05000000000000000000" pitchFamily="2" charset="2"/>
              <a:buChar char="§"/>
            </a:pPr>
            <a:r>
              <a:rPr lang="en-US" dirty="0" smtClean="0"/>
              <a:t>Enter the correct effective month for ACTS or TBRK, which is </a:t>
            </a:r>
            <a:r>
              <a:rPr lang="en-US" b="1" dirty="0" smtClean="0"/>
              <a:t>the first month following the activity loss</a:t>
            </a:r>
            <a:endParaRPr lang="en-US" dirty="0" smtClean="0"/>
          </a:p>
          <a:p>
            <a:pPr marL="342900" indent="-342900">
              <a:buFont typeface="Wingdings" panose="05000000000000000000" pitchFamily="2" charset="2"/>
              <a:buChar char="§"/>
            </a:pPr>
            <a:r>
              <a:rPr lang="en-US" dirty="0" smtClean="0"/>
              <a:t>Enter “yes” for activity </a:t>
            </a:r>
          </a:p>
          <a:p>
            <a:pPr marL="342900" indent="-342900">
              <a:buFont typeface="Wingdings" panose="05000000000000000000" pitchFamily="2" charset="2"/>
              <a:buChar char="§"/>
            </a:pPr>
            <a:r>
              <a:rPr lang="en-US" dirty="0" smtClean="0"/>
              <a:t>Enter “ACTS” or “TBRK” for activity type</a:t>
            </a:r>
          </a:p>
          <a:p>
            <a:pPr marL="342900" indent="-342900">
              <a:buFont typeface="Wingdings" panose="05000000000000000000" pitchFamily="2" charset="2"/>
              <a:buChar char="§"/>
            </a:pPr>
            <a:r>
              <a:rPr lang="en-US" dirty="0" smtClean="0"/>
              <a:t>Run eligibility and confirm CC to create the CC Approved Activity Break Period page</a:t>
            </a:r>
          </a:p>
          <a:p>
            <a:pPr marL="342900" indent="-342900">
              <a:buFont typeface="Wingdings" panose="05000000000000000000" pitchFamily="2" charset="2"/>
              <a:buChar char="§"/>
            </a:pPr>
            <a:r>
              <a:rPr lang="en-US" dirty="0" smtClean="0"/>
              <a:t>Make sure the page has generated the correct months</a:t>
            </a:r>
          </a:p>
        </p:txBody>
      </p:sp>
      <p:sp>
        <p:nvSpPr>
          <p:cNvPr id="5" name="TextBox 4"/>
          <p:cNvSpPr txBox="1"/>
          <p:nvPr/>
        </p:nvSpPr>
        <p:spPr>
          <a:xfrm>
            <a:off x="4533900" y="1219200"/>
            <a:ext cx="4229100" cy="4231928"/>
          </a:xfrm>
          <a:prstGeom prst="rect">
            <a:avLst/>
          </a:prstGeom>
          <a:noFill/>
        </p:spPr>
        <p:txBody>
          <a:bodyPr wrap="square" rtlCol="0">
            <a:spAutoFit/>
          </a:bodyPr>
          <a:lstStyle/>
          <a:p>
            <a:pPr algn="ctr"/>
            <a:r>
              <a:rPr lang="en-US" b="1" u="sng" dirty="0" smtClean="0">
                <a:solidFill>
                  <a:srgbClr val="7030A0"/>
                </a:solidFill>
              </a:rPr>
              <a:t>Client declines</a:t>
            </a:r>
          </a:p>
          <a:p>
            <a:pPr marL="285750" indent="-285750">
              <a:buFont typeface="Wingdings" panose="05000000000000000000" pitchFamily="2" charset="2"/>
              <a:buChar char="§"/>
            </a:pPr>
            <a:r>
              <a:rPr lang="en-US" sz="2100" dirty="0" smtClean="0"/>
              <a:t>Update the employment page</a:t>
            </a:r>
          </a:p>
          <a:p>
            <a:pPr marL="285750" indent="-285750">
              <a:buFont typeface="Wingdings" panose="05000000000000000000" pitchFamily="2" charset="2"/>
              <a:buChar char="§"/>
            </a:pPr>
            <a:r>
              <a:rPr lang="en-US" sz="2100" dirty="0" smtClean="0"/>
              <a:t>Update the CC Activity Status page</a:t>
            </a:r>
          </a:p>
          <a:p>
            <a:pPr marL="285750" indent="-285750">
              <a:buFont typeface="Wingdings" panose="05000000000000000000" pitchFamily="2" charset="2"/>
              <a:buChar char="§"/>
            </a:pPr>
            <a:r>
              <a:rPr lang="en-US" sz="2100" dirty="0" smtClean="0"/>
              <a:t>Enter </a:t>
            </a:r>
            <a:r>
              <a:rPr lang="en-US" sz="2100" dirty="0"/>
              <a:t>the correct effective month that the activity search would have started</a:t>
            </a:r>
          </a:p>
          <a:p>
            <a:pPr marL="285750" indent="-285750">
              <a:buFont typeface="Wingdings" panose="05000000000000000000" pitchFamily="2" charset="2"/>
              <a:buChar char="§"/>
            </a:pPr>
            <a:r>
              <a:rPr lang="en-US" sz="2100" dirty="0"/>
              <a:t>Enter “no” for activity</a:t>
            </a:r>
          </a:p>
          <a:p>
            <a:pPr marL="285750" indent="-285750">
              <a:buFont typeface="Wingdings" panose="05000000000000000000" pitchFamily="2" charset="2"/>
              <a:buChar char="§"/>
            </a:pPr>
            <a:r>
              <a:rPr lang="en-US" sz="2100" dirty="0"/>
              <a:t>Leave the activity type blank</a:t>
            </a:r>
          </a:p>
          <a:p>
            <a:pPr marL="285750" indent="-285750">
              <a:buFont typeface="Wingdings" panose="05000000000000000000" pitchFamily="2" charset="2"/>
              <a:buChar char="§"/>
            </a:pPr>
            <a:r>
              <a:rPr lang="en-US" sz="2100" dirty="0"/>
              <a:t>Run eligibility and confirm CC </a:t>
            </a:r>
            <a:r>
              <a:rPr lang="en-US" sz="2100" dirty="0" smtClean="0"/>
              <a:t>closed</a:t>
            </a:r>
          </a:p>
          <a:p>
            <a:pPr marL="285750" indent="-285750">
              <a:buFont typeface="Wingdings" panose="05000000000000000000" pitchFamily="2" charset="2"/>
              <a:buChar char="§"/>
            </a:pPr>
            <a:r>
              <a:rPr lang="en-US" sz="2100" dirty="0" smtClean="0"/>
              <a:t>Adverse Action rules will apply</a:t>
            </a:r>
            <a:endParaRPr lang="en-US" sz="2100" dirty="0"/>
          </a:p>
          <a:p>
            <a:endParaRPr lang="en-US" sz="2000" dirty="0" smtClean="0"/>
          </a:p>
        </p:txBody>
      </p:sp>
    </p:spTree>
    <p:extLst>
      <p:ext uri="{BB962C8B-B14F-4D97-AF65-F5344CB8AC3E}">
        <p14:creationId xmlns:p14="http://schemas.microsoft.com/office/powerpoint/2010/main" val="12132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fade">
                                      <p:cBhvr>
                                        <p:cTn id="44" dur="1000"/>
                                        <p:tgtEl>
                                          <p:spTgt spid="5">
                                            <p:txEl>
                                              <p:pRg st="1" end="1"/>
                                            </p:txEl>
                                          </p:spTgt>
                                        </p:tgtEl>
                                      </p:cBhvr>
                                    </p:animEffect>
                                    <p:anim calcmode="lin" valueType="num">
                                      <p:cBhvr>
                                        <p:cTn id="4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fade">
                                      <p:cBhvr>
                                        <p:cTn id="49" dur="1000"/>
                                        <p:tgtEl>
                                          <p:spTgt spid="5">
                                            <p:txEl>
                                              <p:pRg st="2" end="2"/>
                                            </p:txEl>
                                          </p:spTgt>
                                        </p:tgtEl>
                                      </p:cBhvr>
                                    </p:animEffect>
                                    <p:anim calcmode="lin" valueType="num">
                                      <p:cBhvr>
                                        <p:cTn id="5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5">
                                            <p:txEl>
                                              <p:pRg st="3" end="3"/>
                                            </p:txEl>
                                          </p:spTgt>
                                        </p:tgtEl>
                                        <p:attrNameLst>
                                          <p:attrName>style.visibility</p:attrName>
                                        </p:attrNameLst>
                                      </p:cBhvr>
                                      <p:to>
                                        <p:strVal val="visible"/>
                                      </p:to>
                                    </p:set>
                                    <p:animEffect transition="in" filter="fade">
                                      <p:cBhvr>
                                        <p:cTn id="54" dur="1000"/>
                                        <p:tgtEl>
                                          <p:spTgt spid="5">
                                            <p:txEl>
                                              <p:pRg st="3" end="3"/>
                                            </p:txEl>
                                          </p:spTgt>
                                        </p:tgtEl>
                                      </p:cBhvr>
                                    </p:animEffect>
                                    <p:anim calcmode="lin" valueType="num">
                                      <p:cBhvr>
                                        <p:cTn id="5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5">
                                            <p:txEl>
                                              <p:pRg st="4" end="4"/>
                                            </p:txEl>
                                          </p:spTgt>
                                        </p:tgtEl>
                                        <p:attrNameLst>
                                          <p:attrName>style.visibility</p:attrName>
                                        </p:attrNameLst>
                                      </p:cBhvr>
                                      <p:to>
                                        <p:strVal val="visible"/>
                                      </p:to>
                                    </p:set>
                                    <p:animEffect transition="in" filter="fade">
                                      <p:cBhvr>
                                        <p:cTn id="59" dur="1000"/>
                                        <p:tgtEl>
                                          <p:spTgt spid="5">
                                            <p:txEl>
                                              <p:pRg st="4" end="4"/>
                                            </p:txEl>
                                          </p:spTgt>
                                        </p:tgtEl>
                                      </p:cBhvr>
                                    </p:animEffect>
                                    <p:anim calcmode="lin" valueType="num">
                                      <p:cBhvr>
                                        <p:cTn id="6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5">
                                            <p:txEl>
                                              <p:pRg st="5" end="5"/>
                                            </p:txEl>
                                          </p:spTgt>
                                        </p:tgtEl>
                                        <p:attrNameLst>
                                          <p:attrName>style.visibility</p:attrName>
                                        </p:attrNameLst>
                                      </p:cBhvr>
                                      <p:to>
                                        <p:strVal val="visible"/>
                                      </p:to>
                                    </p:set>
                                    <p:animEffect transition="in" filter="fade">
                                      <p:cBhvr>
                                        <p:cTn id="64" dur="1000"/>
                                        <p:tgtEl>
                                          <p:spTgt spid="5">
                                            <p:txEl>
                                              <p:pRg st="5" end="5"/>
                                            </p:txEl>
                                          </p:spTgt>
                                        </p:tgtEl>
                                      </p:cBhvr>
                                    </p:animEffect>
                                    <p:anim calcmode="lin" valueType="num">
                                      <p:cBhvr>
                                        <p:cTn id="65"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5" end="5"/>
                                            </p:txEl>
                                          </p:spTgt>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5">
                                            <p:txEl>
                                              <p:pRg st="6" end="6"/>
                                            </p:txEl>
                                          </p:spTgt>
                                        </p:tgtEl>
                                        <p:attrNameLst>
                                          <p:attrName>style.visibility</p:attrName>
                                        </p:attrNameLst>
                                      </p:cBhvr>
                                      <p:to>
                                        <p:strVal val="visible"/>
                                      </p:to>
                                    </p:set>
                                    <p:animEffect transition="in" filter="fade">
                                      <p:cBhvr>
                                        <p:cTn id="69" dur="1000"/>
                                        <p:tgtEl>
                                          <p:spTgt spid="5">
                                            <p:txEl>
                                              <p:pRg st="6" end="6"/>
                                            </p:txEl>
                                          </p:spTgt>
                                        </p:tgtEl>
                                      </p:cBhvr>
                                    </p:animEffect>
                                    <p:anim calcmode="lin" valueType="num">
                                      <p:cBhvr>
                                        <p:cTn id="7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5">
                                            <p:txEl>
                                              <p:pRg st="6" end="6"/>
                                            </p:txEl>
                                          </p:spTgt>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5">
                                            <p:txEl>
                                              <p:pRg st="7" end="7"/>
                                            </p:txEl>
                                          </p:spTgt>
                                        </p:tgtEl>
                                        <p:attrNameLst>
                                          <p:attrName>style.visibility</p:attrName>
                                        </p:attrNameLst>
                                      </p:cBhvr>
                                      <p:to>
                                        <p:strVal val="visible"/>
                                      </p:to>
                                    </p:set>
                                    <p:animEffect transition="in" filter="fade">
                                      <p:cBhvr>
                                        <p:cTn id="74" dur="1000"/>
                                        <p:tgtEl>
                                          <p:spTgt spid="5">
                                            <p:txEl>
                                              <p:pRg st="7" end="7"/>
                                            </p:txEl>
                                          </p:spTgt>
                                        </p:tgtEl>
                                      </p:cBhvr>
                                    </p:animEffect>
                                    <p:anim calcmode="lin" valueType="num">
                                      <p:cBhvr>
                                        <p:cTn id="75"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76"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4434840"/>
          </a:xfrm>
        </p:spPr>
        <p:txBody>
          <a:bodyPr/>
          <a:lstStyle/>
          <a:p>
            <a:r>
              <a:rPr lang="en-US" sz="4400" dirty="0" smtClean="0"/>
              <a:t>What do I do when the client reports a loss of activity with an </a:t>
            </a:r>
            <a:br>
              <a:rPr lang="en-US" sz="4400" dirty="0" smtClean="0"/>
            </a:br>
            <a:r>
              <a:rPr lang="en-US" sz="4400" dirty="0" smtClean="0"/>
              <a:t>access or paper </a:t>
            </a:r>
            <a:br>
              <a:rPr lang="en-US" sz="4400" dirty="0" smtClean="0"/>
            </a:br>
            <a:r>
              <a:rPr lang="en-US" sz="4400" dirty="0" smtClean="0"/>
              <a:t>change report?</a:t>
            </a:r>
            <a:endParaRPr lang="en-US" sz="4400" dirty="0"/>
          </a:p>
        </p:txBody>
      </p:sp>
      <p:pic>
        <p:nvPicPr>
          <p:cNvPr id="3" name="Picture 2" descr="Semidioses (Personaj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2362200"/>
            <a:ext cx="2539682" cy="2539682"/>
          </a:xfrm>
          <a:prstGeom prst="rect">
            <a:avLst/>
          </a:prstGeom>
        </p:spPr>
      </p:pic>
    </p:spTree>
    <p:extLst>
      <p:ext uri="{BB962C8B-B14F-4D97-AF65-F5344CB8AC3E}">
        <p14:creationId xmlns:p14="http://schemas.microsoft.com/office/powerpoint/2010/main" val="10485211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txDef>
      <a:spPr>
        <a:noFill/>
      </a:spPr>
      <a:bodyPr wrap="square" rtlCol="0">
        <a:spAutoFit/>
      </a:bodyPr>
      <a:lstStyle>
        <a:defPPr marL="285750" indent="-285750">
          <a:buFont typeface="Wingdings" panose="05000000000000000000" pitchFamily="2" charset="2"/>
          <a:buChar char="Ø"/>
          <a:defRPr dirty="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2851</TotalTime>
  <Words>2526</Words>
  <Application>Microsoft Office PowerPoint</Application>
  <PresentationFormat>On-screen Show (4:3)</PresentationFormat>
  <Paragraphs>212</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Franklin Gothic Book</vt:lpstr>
      <vt:lpstr>Franklin Gothic Medium</vt:lpstr>
      <vt:lpstr>Tunga</vt:lpstr>
      <vt:lpstr>Wingdings</vt:lpstr>
      <vt:lpstr>Angles</vt:lpstr>
      <vt:lpstr>Child Care Activity Search and temporary break</vt:lpstr>
      <vt:lpstr>Activity Search (ACTS) and Temporary Break (tbrk) Overview; Ops Memo 19-39</vt:lpstr>
      <vt:lpstr>Activity Search Overview</vt:lpstr>
      <vt:lpstr>Activity Search Overview</vt:lpstr>
      <vt:lpstr>Temporary break/tbrk overview;  Ops memo 19-39</vt:lpstr>
      <vt:lpstr>Tbrk overview</vt:lpstr>
      <vt:lpstr>What do I do when the client reports a loss of activity at the front desk or on the phone?</vt:lpstr>
      <vt:lpstr>PowerPoint Presentation</vt:lpstr>
      <vt:lpstr>What do I do when the client reports a loss of activity with an  access or paper  change report?</vt:lpstr>
      <vt:lpstr>PowerPoint Presentation</vt:lpstr>
      <vt:lpstr>If the client declines…</vt:lpstr>
      <vt:lpstr>Loss of one activity with the start of a new one…</vt:lpstr>
      <vt:lpstr>Authorization for the Search Period</vt:lpstr>
      <vt:lpstr>Authorization assessment (Must be completed at end of Acts and tbrk)</vt:lpstr>
      <vt:lpstr>Policy clarification</vt:lpstr>
      <vt:lpstr>Policy Clarification</vt:lpstr>
      <vt:lpstr>Application example</vt:lpstr>
      <vt:lpstr>PowerPoint Presentation</vt:lpstr>
      <vt:lpstr>PowerPoint Presentation</vt:lpstr>
      <vt:lpstr>TBRK Policy clarification</vt:lpstr>
      <vt:lpstr>TBRK Example</vt:lpstr>
      <vt:lpstr>Policy clarification</vt:lpstr>
      <vt:lpstr>Policy exception</vt:lpstr>
      <vt:lpstr>Policy clarification</vt:lpstr>
      <vt:lpstr>Policy clarification</vt:lpstr>
      <vt:lpstr>Special situations</vt:lpstr>
      <vt:lpstr>Temporary employment</vt:lpstr>
      <vt:lpstr>PowerPoint Presentation</vt:lpstr>
      <vt:lpstr>Education and employment</vt:lpstr>
      <vt:lpstr>PowerPoint Presentation</vt:lpstr>
      <vt:lpstr>Education and employment</vt:lpstr>
      <vt:lpstr>PowerPoint Presentation</vt:lpstr>
      <vt:lpstr>Ongoing self-employment</vt:lpstr>
      <vt:lpstr>PowerPoint Presentation</vt:lpstr>
      <vt:lpstr> Example #1  </vt:lpstr>
      <vt:lpstr>Example #1 answer</vt:lpstr>
      <vt:lpstr> Example #2 </vt:lpstr>
      <vt:lpstr>Example #2 Answer</vt:lpstr>
      <vt:lpstr>Example #3</vt:lpstr>
      <vt:lpstr>Example #3 Answer</vt:lpstr>
      <vt:lpstr>              QUESTIONS     Updated June 2020</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 Activity Search</dc:title>
  <dc:creator>Kauss, Cortney</dc:creator>
  <cp:lastModifiedBy>Kauss, Cortney</cp:lastModifiedBy>
  <cp:revision>132</cp:revision>
  <dcterms:created xsi:type="dcterms:W3CDTF">2018-01-18T16:27:52Z</dcterms:created>
  <dcterms:modified xsi:type="dcterms:W3CDTF">2021-08-26T13:33:50Z</dcterms:modified>
</cp:coreProperties>
</file>