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5672" r:id="rId1"/>
  </p:sldMasterIdLst>
  <p:notesMasterIdLst>
    <p:notesMasterId r:id="rId69"/>
  </p:notesMasterIdLst>
  <p:sldIdLst>
    <p:sldId id="256" r:id="rId2"/>
    <p:sldId id="332" r:id="rId3"/>
    <p:sldId id="257" r:id="rId4"/>
    <p:sldId id="258" r:id="rId5"/>
    <p:sldId id="344" r:id="rId6"/>
    <p:sldId id="347" r:id="rId7"/>
    <p:sldId id="349" r:id="rId8"/>
    <p:sldId id="300" r:id="rId9"/>
    <p:sldId id="259" r:id="rId10"/>
    <p:sldId id="261" r:id="rId11"/>
    <p:sldId id="295" r:id="rId12"/>
    <p:sldId id="299" r:id="rId13"/>
    <p:sldId id="298" r:id="rId14"/>
    <p:sldId id="301" r:id="rId15"/>
    <p:sldId id="288" r:id="rId16"/>
    <p:sldId id="294" r:id="rId17"/>
    <p:sldId id="263" r:id="rId18"/>
    <p:sldId id="264" r:id="rId19"/>
    <p:sldId id="265" r:id="rId20"/>
    <p:sldId id="323" r:id="rId21"/>
    <p:sldId id="266" r:id="rId22"/>
    <p:sldId id="267" r:id="rId23"/>
    <p:sldId id="268" r:id="rId24"/>
    <p:sldId id="269" r:id="rId25"/>
    <p:sldId id="270" r:id="rId26"/>
    <p:sldId id="271" r:id="rId27"/>
    <p:sldId id="353" r:id="rId28"/>
    <p:sldId id="273" r:id="rId29"/>
    <p:sldId id="297" r:id="rId30"/>
    <p:sldId id="335" r:id="rId31"/>
    <p:sldId id="336" r:id="rId32"/>
    <p:sldId id="274" r:id="rId33"/>
    <p:sldId id="291" r:id="rId34"/>
    <p:sldId id="282" r:id="rId35"/>
    <p:sldId id="331" r:id="rId36"/>
    <p:sldId id="324" r:id="rId37"/>
    <p:sldId id="338" r:id="rId38"/>
    <p:sldId id="340" r:id="rId39"/>
    <p:sldId id="357" r:id="rId40"/>
    <p:sldId id="341" r:id="rId41"/>
    <p:sldId id="284" r:id="rId42"/>
    <p:sldId id="286" r:id="rId43"/>
    <p:sldId id="285" r:id="rId44"/>
    <p:sldId id="287" r:id="rId45"/>
    <p:sldId id="34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46" r:id="rId61"/>
    <p:sldId id="350" r:id="rId62"/>
    <p:sldId id="351" r:id="rId63"/>
    <p:sldId id="352" r:id="rId64"/>
    <p:sldId id="354" r:id="rId65"/>
    <p:sldId id="356" r:id="rId66"/>
    <p:sldId id="355" r:id="rId67"/>
    <p:sldId id="296"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60"/>
  </p:normalViewPr>
  <p:slideViewPr>
    <p:cSldViewPr snapToGrid="0">
      <p:cViewPr varScale="1">
        <p:scale>
          <a:sx n="55" d="100"/>
          <a:sy n="55" d="100"/>
        </p:scale>
        <p:origin x="9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DCE2E-643F-481A-87E7-675E5DAEC2DB}" type="doc">
      <dgm:prSet loTypeId="urn:microsoft.com/office/officeart/2005/8/layout/hProcess9" loCatId="process" qsTypeId="urn:microsoft.com/office/officeart/2005/8/quickstyle/3d3" qsCatId="3D" csTypeId="urn:microsoft.com/office/officeart/2005/8/colors/accent1_2" csCatId="accent1" phldr="1"/>
      <dgm:spPr/>
      <dgm:t>
        <a:bodyPr/>
        <a:lstStyle/>
        <a:p>
          <a:endParaRPr lang="en-US"/>
        </a:p>
      </dgm:t>
    </dgm:pt>
    <dgm:pt modelId="{68C9BFF8-27DD-4D24-915A-3CAEAE45B5D7}">
      <dgm:prSet/>
      <dgm:spPr/>
      <dgm:t>
        <a:bodyPr/>
        <a:lstStyle/>
        <a:p>
          <a:pPr rtl="0"/>
          <a:r>
            <a:rPr lang="en-US" b="1" dirty="0" smtClean="0"/>
            <a:t>Is living in a Group Home licensed by the State of Wisconsin or an Approved Supervised Independent Living situation  ( has to be approved by CPS) and</a:t>
          </a:r>
          <a:endParaRPr lang="en-US" b="1" dirty="0"/>
        </a:p>
      </dgm:t>
    </dgm:pt>
    <dgm:pt modelId="{B1BEA1A1-083F-4AE8-A93D-05F4DC5C6FBB}" type="parTrans" cxnId="{13BBA3CB-51C2-42AF-9CA3-824C279281F0}">
      <dgm:prSet/>
      <dgm:spPr/>
      <dgm:t>
        <a:bodyPr/>
        <a:lstStyle/>
        <a:p>
          <a:endParaRPr lang="en-US"/>
        </a:p>
      </dgm:t>
    </dgm:pt>
    <dgm:pt modelId="{55B48EF6-B814-4B05-9EB7-7225EC8ED4EC}" type="sibTrans" cxnId="{13BBA3CB-51C2-42AF-9CA3-824C279281F0}">
      <dgm:prSet/>
      <dgm:spPr/>
      <dgm:t>
        <a:bodyPr/>
        <a:lstStyle/>
        <a:p>
          <a:endParaRPr lang="en-US"/>
        </a:p>
      </dgm:t>
    </dgm:pt>
    <dgm:pt modelId="{8ACF0F3E-9899-4BB3-B93E-2C79B2A094EA}">
      <dgm:prSet/>
      <dgm:spPr/>
      <dgm:t>
        <a:bodyPr/>
        <a:lstStyle/>
        <a:p>
          <a:pPr rtl="0"/>
          <a:r>
            <a:rPr lang="en-US" b="1" dirty="0" smtClean="0"/>
            <a:t>Enrolled In High School or is enrolled in equivalent program</a:t>
          </a:r>
          <a:endParaRPr lang="en-US" b="1" dirty="0"/>
        </a:p>
      </dgm:t>
    </dgm:pt>
    <dgm:pt modelId="{3DB5FC3E-2A50-4013-82D6-28AA1CEDC708}" type="parTrans" cxnId="{823149D6-018E-44F5-9E0B-5F53BB132D9D}">
      <dgm:prSet/>
      <dgm:spPr/>
      <dgm:t>
        <a:bodyPr/>
        <a:lstStyle/>
        <a:p>
          <a:endParaRPr lang="en-US"/>
        </a:p>
      </dgm:t>
    </dgm:pt>
    <dgm:pt modelId="{F598CB1A-2C7B-431E-9D65-CB1AFA6CECEF}" type="sibTrans" cxnId="{823149D6-018E-44F5-9E0B-5F53BB132D9D}">
      <dgm:prSet/>
      <dgm:spPr/>
      <dgm:t>
        <a:bodyPr/>
        <a:lstStyle/>
        <a:p>
          <a:endParaRPr lang="en-US"/>
        </a:p>
      </dgm:t>
    </dgm:pt>
    <dgm:pt modelId="{D0DAF1CC-754D-4C06-9DDC-C59E75F9C646}">
      <dgm:prSet/>
      <dgm:spPr/>
      <dgm:t>
        <a:bodyPr/>
        <a:lstStyle/>
        <a:p>
          <a:pPr rtl="0"/>
          <a:r>
            <a:rPr lang="en-US" b="1" dirty="0" smtClean="0"/>
            <a:t>Or the Applicant is married</a:t>
          </a:r>
          <a:endParaRPr lang="en-US" b="1" dirty="0"/>
        </a:p>
      </dgm:t>
    </dgm:pt>
    <dgm:pt modelId="{816AF90D-205A-47F9-AD42-F34461C8DFE3}" type="parTrans" cxnId="{1AC005C6-3FF0-4AF9-9C80-EBDE49603BA7}">
      <dgm:prSet/>
      <dgm:spPr/>
      <dgm:t>
        <a:bodyPr/>
        <a:lstStyle/>
        <a:p>
          <a:endParaRPr lang="en-US"/>
        </a:p>
      </dgm:t>
    </dgm:pt>
    <dgm:pt modelId="{8E671333-B01D-4B11-ABF2-3556B05D1FCC}" type="sibTrans" cxnId="{1AC005C6-3FF0-4AF9-9C80-EBDE49603BA7}">
      <dgm:prSet/>
      <dgm:spPr/>
      <dgm:t>
        <a:bodyPr/>
        <a:lstStyle/>
        <a:p>
          <a:endParaRPr lang="en-US"/>
        </a:p>
      </dgm:t>
    </dgm:pt>
    <dgm:pt modelId="{9DBE0AFC-A3BB-41A7-BE60-000367D06D82}" type="pres">
      <dgm:prSet presAssocID="{AC1DCE2E-643F-481A-87E7-675E5DAEC2DB}" presName="CompostProcess" presStyleCnt="0">
        <dgm:presLayoutVars>
          <dgm:dir/>
          <dgm:resizeHandles val="exact"/>
        </dgm:presLayoutVars>
      </dgm:prSet>
      <dgm:spPr/>
      <dgm:t>
        <a:bodyPr/>
        <a:lstStyle/>
        <a:p>
          <a:endParaRPr lang="en-US"/>
        </a:p>
      </dgm:t>
    </dgm:pt>
    <dgm:pt modelId="{74E20A19-2B0B-47C5-8D70-5EC78249391C}" type="pres">
      <dgm:prSet presAssocID="{AC1DCE2E-643F-481A-87E7-675E5DAEC2DB}" presName="arrow" presStyleLbl="bgShp" presStyleIdx="0" presStyleCnt="1"/>
      <dgm:spPr/>
    </dgm:pt>
    <dgm:pt modelId="{5AC7BAFD-A033-4119-99C6-865CC503587A}" type="pres">
      <dgm:prSet presAssocID="{AC1DCE2E-643F-481A-87E7-675E5DAEC2DB}" presName="linearProcess" presStyleCnt="0"/>
      <dgm:spPr/>
    </dgm:pt>
    <dgm:pt modelId="{99995BEE-1EC6-4E8C-8190-7B9B3AA17E91}" type="pres">
      <dgm:prSet presAssocID="{68C9BFF8-27DD-4D24-915A-3CAEAE45B5D7}" presName="textNode" presStyleLbl="node1" presStyleIdx="0" presStyleCnt="3" custScaleY="201485">
        <dgm:presLayoutVars>
          <dgm:bulletEnabled val="1"/>
        </dgm:presLayoutVars>
      </dgm:prSet>
      <dgm:spPr/>
      <dgm:t>
        <a:bodyPr/>
        <a:lstStyle/>
        <a:p>
          <a:endParaRPr lang="en-US"/>
        </a:p>
      </dgm:t>
    </dgm:pt>
    <dgm:pt modelId="{7524324F-AA73-4D48-8082-7CE4C7F82275}" type="pres">
      <dgm:prSet presAssocID="{55B48EF6-B814-4B05-9EB7-7225EC8ED4EC}" presName="sibTrans" presStyleCnt="0"/>
      <dgm:spPr/>
    </dgm:pt>
    <dgm:pt modelId="{1FD9CCE0-E0B1-4ADC-B6EB-CF2493C1DB3C}" type="pres">
      <dgm:prSet presAssocID="{8ACF0F3E-9899-4BB3-B93E-2C79B2A094EA}" presName="textNode" presStyleLbl="node1" presStyleIdx="1" presStyleCnt="3" custScaleX="80623" custScaleY="200452">
        <dgm:presLayoutVars>
          <dgm:bulletEnabled val="1"/>
        </dgm:presLayoutVars>
      </dgm:prSet>
      <dgm:spPr/>
      <dgm:t>
        <a:bodyPr/>
        <a:lstStyle/>
        <a:p>
          <a:endParaRPr lang="en-US"/>
        </a:p>
      </dgm:t>
    </dgm:pt>
    <dgm:pt modelId="{78DC8836-F2AE-496F-B73A-52EE4EF076E9}" type="pres">
      <dgm:prSet presAssocID="{F598CB1A-2C7B-431E-9D65-CB1AFA6CECEF}" presName="sibTrans" presStyleCnt="0"/>
      <dgm:spPr/>
    </dgm:pt>
    <dgm:pt modelId="{5668684B-6911-41A7-A5E0-9C24EF8643EB}" type="pres">
      <dgm:prSet presAssocID="{D0DAF1CC-754D-4C06-9DDC-C59E75F9C646}" presName="textNode" presStyleLbl="node1" presStyleIdx="2" presStyleCnt="3" custScaleX="60492" custScaleY="180822" custLinFactNeighborX="-25217" custLinFactNeighborY="-1034">
        <dgm:presLayoutVars>
          <dgm:bulletEnabled val="1"/>
        </dgm:presLayoutVars>
      </dgm:prSet>
      <dgm:spPr/>
      <dgm:t>
        <a:bodyPr/>
        <a:lstStyle/>
        <a:p>
          <a:endParaRPr lang="en-US"/>
        </a:p>
      </dgm:t>
    </dgm:pt>
  </dgm:ptLst>
  <dgm:cxnLst>
    <dgm:cxn modelId="{5860D421-1A10-43FF-B994-FCBB9783B61B}" type="presOf" srcId="{68C9BFF8-27DD-4D24-915A-3CAEAE45B5D7}" destId="{99995BEE-1EC6-4E8C-8190-7B9B3AA17E91}" srcOrd="0" destOrd="0" presId="urn:microsoft.com/office/officeart/2005/8/layout/hProcess9"/>
    <dgm:cxn modelId="{3CDBFF19-06E6-4FDE-980E-04320EB978E8}" type="presOf" srcId="{D0DAF1CC-754D-4C06-9DDC-C59E75F9C646}" destId="{5668684B-6911-41A7-A5E0-9C24EF8643EB}" srcOrd="0" destOrd="0" presId="urn:microsoft.com/office/officeart/2005/8/layout/hProcess9"/>
    <dgm:cxn modelId="{13BBA3CB-51C2-42AF-9CA3-824C279281F0}" srcId="{AC1DCE2E-643F-481A-87E7-675E5DAEC2DB}" destId="{68C9BFF8-27DD-4D24-915A-3CAEAE45B5D7}" srcOrd="0" destOrd="0" parTransId="{B1BEA1A1-083F-4AE8-A93D-05F4DC5C6FBB}" sibTransId="{55B48EF6-B814-4B05-9EB7-7225EC8ED4EC}"/>
    <dgm:cxn modelId="{1AC005C6-3FF0-4AF9-9C80-EBDE49603BA7}" srcId="{AC1DCE2E-643F-481A-87E7-675E5DAEC2DB}" destId="{D0DAF1CC-754D-4C06-9DDC-C59E75F9C646}" srcOrd="2" destOrd="0" parTransId="{816AF90D-205A-47F9-AD42-F34461C8DFE3}" sibTransId="{8E671333-B01D-4B11-ABF2-3556B05D1FCC}"/>
    <dgm:cxn modelId="{C2571E90-C4EF-49D1-8730-3BBDE593EC7E}" type="presOf" srcId="{8ACF0F3E-9899-4BB3-B93E-2C79B2A094EA}" destId="{1FD9CCE0-E0B1-4ADC-B6EB-CF2493C1DB3C}" srcOrd="0" destOrd="0" presId="urn:microsoft.com/office/officeart/2005/8/layout/hProcess9"/>
    <dgm:cxn modelId="{823149D6-018E-44F5-9E0B-5F53BB132D9D}" srcId="{AC1DCE2E-643F-481A-87E7-675E5DAEC2DB}" destId="{8ACF0F3E-9899-4BB3-B93E-2C79B2A094EA}" srcOrd="1" destOrd="0" parTransId="{3DB5FC3E-2A50-4013-82D6-28AA1CEDC708}" sibTransId="{F598CB1A-2C7B-431E-9D65-CB1AFA6CECEF}"/>
    <dgm:cxn modelId="{A0F03DAE-C26C-4916-ACDD-E2818E76CCBD}" type="presOf" srcId="{AC1DCE2E-643F-481A-87E7-675E5DAEC2DB}" destId="{9DBE0AFC-A3BB-41A7-BE60-000367D06D82}" srcOrd="0" destOrd="0" presId="urn:microsoft.com/office/officeart/2005/8/layout/hProcess9"/>
    <dgm:cxn modelId="{58989C6E-FE47-40EA-8A90-B619E267E1CA}" type="presParOf" srcId="{9DBE0AFC-A3BB-41A7-BE60-000367D06D82}" destId="{74E20A19-2B0B-47C5-8D70-5EC78249391C}" srcOrd="0" destOrd="0" presId="urn:microsoft.com/office/officeart/2005/8/layout/hProcess9"/>
    <dgm:cxn modelId="{50DDA4E1-D9EE-4FE0-B28A-98D23D2DC5AB}" type="presParOf" srcId="{9DBE0AFC-A3BB-41A7-BE60-000367D06D82}" destId="{5AC7BAFD-A033-4119-99C6-865CC503587A}" srcOrd="1" destOrd="0" presId="urn:microsoft.com/office/officeart/2005/8/layout/hProcess9"/>
    <dgm:cxn modelId="{CB7F1557-C374-4F34-B3CC-9BAA570D2D89}" type="presParOf" srcId="{5AC7BAFD-A033-4119-99C6-865CC503587A}" destId="{99995BEE-1EC6-4E8C-8190-7B9B3AA17E91}" srcOrd="0" destOrd="0" presId="urn:microsoft.com/office/officeart/2005/8/layout/hProcess9"/>
    <dgm:cxn modelId="{26345AF8-F25C-479A-900B-F6C64A2DE84C}" type="presParOf" srcId="{5AC7BAFD-A033-4119-99C6-865CC503587A}" destId="{7524324F-AA73-4D48-8082-7CE4C7F82275}" srcOrd="1" destOrd="0" presId="urn:microsoft.com/office/officeart/2005/8/layout/hProcess9"/>
    <dgm:cxn modelId="{0083E094-7FE0-4ADE-A3D8-11CCEB1F7885}" type="presParOf" srcId="{5AC7BAFD-A033-4119-99C6-865CC503587A}" destId="{1FD9CCE0-E0B1-4ADC-B6EB-CF2493C1DB3C}" srcOrd="2" destOrd="0" presId="urn:microsoft.com/office/officeart/2005/8/layout/hProcess9"/>
    <dgm:cxn modelId="{9C9C4D53-7A13-4F5F-9C3A-7F0C38C32AEA}" type="presParOf" srcId="{5AC7BAFD-A033-4119-99C6-865CC503587A}" destId="{78DC8836-F2AE-496F-B73A-52EE4EF076E9}" srcOrd="3" destOrd="0" presId="urn:microsoft.com/office/officeart/2005/8/layout/hProcess9"/>
    <dgm:cxn modelId="{65DEA35C-6ACF-4200-B899-96DDF3DD2DBF}" type="presParOf" srcId="{5AC7BAFD-A033-4119-99C6-865CC503587A}" destId="{5668684B-6911-41A7-A5E0-9C24EF8643E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26371-EAFD-4017-AAE3-9B011F0BF41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C4D76B88-F475-4A1A-A5A9-1BBD2D2577D2}">
      <dgm:prSet/>
      <dgm:spPr/>
      <dgm:t>
        <a:bodyPr/>
        <a:lstStyle/>
        <a:p>
          <a:pPr rtl="0"/>
          <a:r>
            <a:rPr lang="en-US" dirty="0" smtClean="0"/>
            <a:t>    Legal</a:t>
          </a:r>
          <a:endParaRPr lang="en-US" dirty="0"/>
        </a:p>
      </dgm:t>
    </dgm:pt>
    <dgm:pt modelId="{D0FC6D67-F3E7-42E3-A5A7-5086ABFFB83B}" type="parTrans" cxnId="{7F3C31A1-75F1-4CDC-905E-9E38F60190A4}">
      <dgm:prSet/>
      <dgm:spPr/>
      <dgm:t>
        <a:bodyPr/>
        <a:lstStyle/>
        <a:p>
          <a:endParaRPr lang="en-US"/>
        </a:p>
      </dgm:t>
    </dgm:pt>
    <dgm:pt modelId="{0479EDAC-54E3-4AD5-B83D-F06CAA2E7D24}" type="sibTrans" cxnId="{7F3C31A1-75F1-4CDC-905E-9E38F60190A4}">
      <dgm:prSet/>
      <dgm:spPr/>
      <dgm:t>
        <a:bodyPr/>
        <a:lstStyle/>
        <a:p>
          <a:endParaRPr lang="en-US"/>
        </a:p>
      </dgm:t>
    </dgm:pt>
    <dgm:pt modelId="{339E4BE2-13A7-4E29-85A9-F7528414062E}">
      <dgm:prSet/>
      <dgm:spPr/>
      <dgm:t>
        <a:bodyPr/>
        <a:lstStyle/>
        <a:p>
          <a:pPr rtl="0"/>
          <a:r>
            <a:rPr lang="en-US" dirty="0" smtClean="0"/>
            <a:t>  Claimed </a:t>
          </a:r>
          <a:endParaRPr lang="en-US" dirty="0"/>
        </a:p>
      </dgm:t>
    </dgm:pt>
    <dgm:pt modelId="{F367196A-FCE5-4729-BF9D-51821BA86289}" type="parTrans" cxnId="{EABC9D3A-95A0-4CF9-B6B0-61ED7AB343D8}">
      <dgm:prSet/>
      <dgm:spPr/>
      <dgm:t>
        <a:bodyPr/>
        <a:lstStyle/>
        <a:p>
          <a:endParaRPr lang="en-US"/>
        </a:p>
      </dgm:t>
    </dgm:pt>
    <dgm:pt modelId="{C62A6CFD-A218-4727-91ED-104A12786EF5}" type="sibTrans" cxnId="{EABC9D3A-95A0-4CF9-B6B0-61ED7AB343D8}">
      <dgm:prSet/>
      <dgm:spPr/>
      <dgm:t>
        <a:bodyPr/>
        <a:lstStyle/>
        <a:p>
          <a:endParaRPr lang="en-US"/>
        </a:p>
      </dgm:t>
    </dgm:pt>
    <dgm:pt modelId="{5D6B689E-944A-45F2-947B-CBF00AD0E054}" type="pres">
      <dgm:prSet presAssocID="{BFD26371-EAFD-4017-AAE3-9B011F0BF41D}" presName="linear" presStyleCnt="0">
        <dgm:presLayoutVars>
          <dgm:animLvl val="lvl"/>
          <dgm:resizeHandles val="exact"/>
        </dgm:presLayoutVars>
      </dgm:prSet>
      <dgm:spPr/>
      <dgm:t>
        <a:bodyPr/>
        <a:lstStyle/>
        <a:p>
          <a:endParaRPr lang="en-US"/>
        </a:p>
      </dgm:t>
    </dgm:pt>
    <dgm:pt modelId="{57E1B209-DF37-4211-B8C9-474732798755}" type="pres">
      <dgm:prSet presAssocID="{C4D76B88-F475-4A1A-A5A9-1BBD2D2577D2}" presName="parentText" presStyleLbl="node1" presStyleIdx="0" presStyleCnt="2">
        <dgm:presLayoutVars>
          <dgm:chMax val="0"/>
          <dgm:bulletEnabled val="1"/>
        </dgm:presLayoutVars>
      </dgm:prSet>
      <dgm:spPr/>
      <dgm:t>
        <a:bodyPr/>
        <a:lstStyle/>
        <a:p>
          <a:endParaRPr lang="en-US"/>
        </a:p>
      </dgm:t>
    </dgm:pt>
    <dgm:pt modelId="{A3C73B87-C6E6-4B5C-8F3B-78D67DA89560}" type="pres">
      <dgm:prSet presAssocID="{0479EDAC-54E3-4AD5-B83D-F06CAA2E7D24}" presName="spacer" presStyleCnt="0"/>
      <dgm:spPr/>
    </dgm:pt>
    <dgm:pt modelId="{80420765-CD15-4E47-96E2-9C9407794550}" type="pres">
      <dgm:prSet presAssocID="{339E4BE2-13A7-4E29-85A9-F7528414062E}" presName="parentText" presStyleLbl="node1" presStyleIdx="1" presStyleCnt="2">
        <dgm:presLayoutVars>
          <dgm:chMax val="0"/>
          <dgm:bulletEnabled val="1"/>
        </dgm:presLayoutVars>
      </dgm:prSet>
      <dgm:spPr/>
      <dgm:t>
        <a:bodyPr/>
        <a:lstStyle/>
        <a:p>
          <a:endParaRPr lang="en-US"/>
        </a:p>
      </dgm:t>
    </dgm:pt>
  </dgm:ptLst>
  <dgm:cxnLst>
    <dgm:cxn modelId="{EABC9D3A-95A0-4CF9-B6B0-61ED7AB343D8}" srcId="{BFD26371-EAFD-4017-AAE3-9B011F0BF41D}" destId="{339E4BE2-13A7-4E29-85A9-F7528414062E}" srcOrd="1" destOrd="0" parTransId="{F367196A-FCE5-4729-BF9D-51821BA86289}" sibTransId="{C62A6CFD-A218-4727-91ED-104A12786EF5}"/>
    <dgm:cxn modelId="{82B9A6FB-27BF-49F6-B394-B28344181E9C}" type="presOf" srcId="{339E4BE2-13A7-4E29-85A9-F7528414062E}" destId="{80420765-CD15-4E47-96E2-9C9407794550}" srcOrd="0" destOrd="0" presId="urn:microsoft.com/office/officeart/2005/8/layout/vList2"/>
    <dgm:cxn modelId="{7F3C31A1-75F1-4CDC-905E-9E38F60190A4}" srcId="{BFD26371-EAFD-4017-AAE3-9B011F0BF41D}" destId="{C4D76B88-F475-4A1A-A5A9-1BBD2D2577D2}" srcOrd="0" destOrd="0" parTransId="{D0FC6D67-F3E7-42E3-A5A7-5086ABFFB83B}" sibTransId="{0479EDAC-54E3-4AD5-B83D-F06CAA2E7D24}"/>
    <dgm:cxn modelId="{71E8E061-5AC5-434B-8061-20A51C757247}" type="presOf" srcId="{C4D76B88-F475-4A1A-A5A9-1BBD2D2577D2}" destId="{57E1B209-DF37-4211-B8C9-474732798755}" srcOrd="0" destOrd="0" presId="urn:microsoft.com/office/officeart/2005/8/layout/vList2"/>
    <dgm:cxn modelId="{683121E7-8EAD-4976-A8AE-A15EF364C346}" type="presOf" srcId="{BFD26371-EAFD-4017-AAE3-9B011F0BF41D}" destId="{5D6B689E-944A-45F2-947B-CBF00AD0E054}" srcOrd="0" destOrd="0" presId="urn:microsoft.com/office/officeart/2005/8/layout/vList2"/>
    <dgm:cxn modelId="{464F64B5-D062-43EB-A1B6-49EB6060C7FB}" type="presParOf" srcId="{5D6B689E-944A-45F2-947B-CBF00AD0E054}" destId="{57E1B209-DF37-4211-B8C9-474732798755}" srcOrd="0" destOrd="0" presId="urn:microsoft.com/office/officeart/2005/8/layout/vList2"/>
    <dgm:cxn modelId="{920AA351-0E25-4D99-9C5B-5423ED25DFC6}" type="presParOf" srcId="{5D6B689E-944A-45F2-947B-CBF00AD0E054}" destId="{A3C73B87-C6E6-4B5C-8F3B-78D67DA89560}" srcOrd="1" destOrd="0" presId="urn:microsoft.com/office/officeart/2005/8/layout/vList2"/>
    <dgm:cxn modelId="{94702EE1-9321-4896-8C38-44AF271F4A71}" type="presParOf" srcId="{5D6B689E-944A-45F2-947B-CBF00AD0E054}" destId="{80420765-CD15-4E47-96E2-9C940779455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50D92A-99F5-4444-8D69-86FBE9329294}" type="doc">
      <dgm:prSet loTypeId="urn:microsoft.com/office/officeart/2005/8/layout/bProcess4" loCatId="process" qsTypeId="urn:microsoft.com/office/officeart/2005/8/quickstyle/3d3" qsCatId="3D" csTypeId="urn:microsoft.com/office/officeart/2005/8/colors/accent1_2" csCatId="accent1" phldr="1"/>
      <dgm:spPr/>
      <dgm:t>
        <a:bodyPr/>
        <a:lstStyle/>
        <a:p>
          <a:endParaRPr lang="en-US"/>
        </a:p>
      </dgm:t>
    </dgm:pt>
    <dgm:pt modelId="{438647FC-87ED-4F4C-96C3-9E0F97554950}">
      <dgm:prSet/>
      <dgm:spPr/>
      <dgm:t>
        <a:bodyPr/>
        <a:lstStyle/>
        <a:p>
          <a:pPr rtl="0"/>
          <a:r>
            <a:rPr lang="en-US" b="1" dirty="0" smtClean="0">
              <a:solidFill>
                <a:schemeClr val="bg1">
                  <a:lumMod val="95000"/>
                </a:schemeClr>
              </a:solidFill>
            </a:rPr>
            <a:t>Parents who are applying for Wisconsin Shares Child Care must have a verified approved activity at application and  are not eligible for an Activity Break Period.</a:t>
          </a:r>
          <a:endParaRPr lang="en-US" b="1" dirty="0">
            <a:solidFill>
              <a:schemeClr val="bg1">
                <a:lumMod val="95000"/>
              </a:schemeClr>
            </a:solidFill>
          </a:endParaRPr>
        </a:p>
      </dgm:t>
    </dgm:pt>
    <dgm:pt modelId="{47D43949-1262-46E9-981A-C1B22D85DE3B}" type="parTrans" cxnId="{0B9DD3F8-BF30-4231-95C1-D35D309F4A6F}">
      <dgm:prSet/>
      <dgm:spPr/>
      <dgm:t>
        <a:bodyPr/>
        <a:lstStyle/>
        <a:p>
          <a:endParaRPr lang="en-US"/>
        </a:p>
      </dgm:t>
    </dgm:pt>
    <dgm:pt modelId="{7E1E78D9-D7CC-4DC5-84B2-C0C69C88EDED}" type="sibTrans" cxnId="{0B9DD3F8-BF30-4231-95C1-D35D309F4A6F}">
      <dgm:prSet/>
      <dgm:spPr/>
      <dgm:t>
        <a:bodyPr/>
        <a:lstStyle/>
        <a:p>
          <a:endParaRPr lang="en-US"/>
        </a:p>
      </dgm:t>
    </dgm:pt>
    <dgm:pt modelId="{10D4B46D-D2C5-49BD-A9C7-65714E984548}">
      <dgm:prSet/>
      <dgm:spPr/>
      <dgm:t>
        <a:bodyPr/>
        <a:lstStyle/>
        <a:p>
          <a:pPr rtl="0"/>
          <a:r>
            <a:rPr lang="en-US" b="1" dirty="0" smtClean="0">
              <a:solidFill>
                <a:schemeClr val="tx1"/>
              </a:solidFill>
            </a:rPr>
            <a:t>This includes parents added to an ongoing case</a:t>
          </a:r>
        </a:p>
        <a:p>
          <a:pPr rtl="0"/>
          <a:r>
            <a:rPr lang="en-US" b="1" dirty="0" smtClean="0">
              <a:solidFill>
                <a:schemeClr val="tx1"/>
              </a:solidFill>
            </a:rPr>
            <a:t> (Person Add). </a:t>
          </a:r>
          <a:endParaRPr lang="en-US" b="1" dirty="0">
            <a:solidFill>
              <a:schemeClr val="tx1"/>
            </a:solidFill>
          </a:endParaRPr>
        </a:p>
      </dgm:t>
    </dgm:pt>
    <dgm:pt modelId="{959E06FD-0A6A-4335-AEA8-4D2CB3BCC776}" type="parTrans" cxnId="{CB415893-096C-4280-A5C7-E2CCA8D2FF00}">
      <dgm:prSet/>
      <dgm:spPr/>
      <dgm:t>
        <a:bodyPr/>
        <a:lstStyle/>
        <a:p>
          <a:endParaRPr lang="en-US"/>
        </a:p>
      </dgm:t>
    </dgm:pt>
    <dgm:pt modelId="{14433CBA-9E66-46E1-AF17-C59268A62416}" type="sibTrans" cxnId="{CB415893-096C-4280-A5C7-E2CCA8D2FF00}">
      <dgm:prSet/>
      <dgm:spPr/>
      <dgm:t>
        <a:bodyPr/>
        <a:lstStyle/>
        <a:p>
          <a:endParaRPr lang="en-US"/>
        </a:p>
      </dgm:t>
    </dgm:pt>
    <dgm:pt modelId="{4DFA40BA-D2EC-4C64-A186-173735801F92}">
      <dgm:prSet/>
      <dgm:spPr/>
      <dgm:t>
        <a:bodyPr/>
        <a:lstStyle/>
        <a:p>
          <a:pPr rtl="0"/>
          <a:r>
            <a:rPr lang="en-US" b="1" u="sng" dirty="0" smtClean="0">
              <a:solidFill>
                <a:schemeClr val="tx1"/>
              </a:solidFill>
            </a:rPr>
            <a:t>Parents must have completed the Application Process </a:t>
          </a:r>
        </a:p>
        <a:p>
          <a:pPr rtl="0"/>
          <a:r>
            <a:rPr lang="en-US" b="1" dirty="0" smtClean="0">
              <a:solidFill>
                <a:schemeClr val="bg1">
                  <a:lumMod val="95000"/>
                </a:schemeClr>
              </a:solidFill>
            </a:rPr>
            <a:t>Including Interview, Verification, and Confirmation of eligibility in CARES Worker Web with an approved activity prior to experiencing the permanent loss or temporary break  in approved activity in order to be eligible for an Approved Activity Search Period (ACTS) or Temporary Break Period (TBRK).</a:t>
          </a:r>
          <a:endParaRPr lang="en-US" b="1" dirty="0">
            <a:solidFill>
              <a:schemeClr val="bg1">
                <a:lumMod val="95000"/>
              </a:schemeClr>
            </a:solidFill>
          </a:endParaRPr>
        </a:p>
      </dgm:t>
    </dgm:pt>
    <dgm:pt modelId="{2CD262C9-9845-4D97-B723-FD5AFC7B0B4A}" type="parTrans" cxnId="{B16421DE-E659-42D9-A085-3125CEB98537}">
      <dgm:prSet/>
      <dgm:spPr/>
      <dgm:t>
        <a:bodyPr/>
        <a:lstStyle/>
        <a:p>
          <a:endParaRPr lang="en-US"/>
        </a:p>
      </dgm:t>
    </dgm:pt>
    <dgm:pt modelId="{9CCD58A0-CBA0-4369-9ED9-9A7DD59738BC}" type="sibTrans" cxnId="{B16421DE-E659-42D9-A085-3125CEB98537}">
      <dgm:prSet/>
      <dgm:spPr/>
      <dgm:t>
        <a:bodyPr/>
        <a:lstStyle/>
        <a:p>
          <a:endParaRPr lang="en-US"/>
        </a:p>
      </dgm:t>
    </dgm:pt>
    <dgm:pt modelId="{01BA72FA-6F41-44EA-B2D8-7C44637F0BD8}" type="pres">
      <dgm:prSet presAssocID="{7F50D92A-99F5-4444-8D69-86FBE9329294}" presName="Name0" presStyleCnt="0">
        <dgm:presLayoutVars>
          <dgm:dir/>
          <dgm:resizeHandles/>
        </dgm:presLayoutVars>
      </dgm:prSet>
      <dgm:spPr/>
      <dgm:t>
        <a:bodyPr/>
        <a:lstStyle/>
        <a:p>
          <a:endParaRPr lang="en-US"/>
        </a:p>
      </dgm:t>
    </dgm:pt>
    <dgm:pt modelId="{D5B9D3C9-9DF4-43F2-8842-BDB6B0343735}" type="pres">
      <dgm:prSet presAssocID="{438647FC-87ED-4F4C-96C3-9E0F97554950}" presName="compNode" presStyleCnt="0"/>
      <dgm:spPr/>
    </dgm:pt>
    <dgm:pt modelId="{4DFE8F67-29DA-4DEA-82A9-17C709BFD239}" type="pres">
      <dgm:prSet presAssocID="{438647FC-87ED-4F4C-96C3-9E0F97554950}" presName="dummyConnPt" presStyleCnt="0"/>
      <dgm:spPr/>
    </dgm:pt>
    <dgm:pt modelId="{02350714-B216-4988-8C41-563D614C1894}" type="pres">
      <dgm:prSet presAssocID="{438647FC-87ED-4F4C-96C3-9E0F97554950}" presName="node" presStyleLbl="node1" presStyleIdx="0" presStyleCnt="3" custScaleX="123338">
        <dgm:presLayoutVars>
          <dgm:bulletEnabled val="1"/>
        </dgm:presLayoutVars>
      </dgm:prSet>
      <dgm:spPr/>
      <dgm:t>
        <a:bodyPr/>
        <a:lstStyle/>
        <a:p>
          <a:endParaRPr lang="en-US"/>
        </a:p>
      </dgm:t>
    </dgm:pt>
    <dgm:pt modelId="{38052AB8-6FA7-4FEA-96D6-C06FE4F43002}" type="pres">
      <dgm:prSet presAssocID="{7E1E78D9-D7CC-4DC5-84B2-C0C69C88EDED}" presName="sibTrans" presStyleLbl="bgSibTrans2D1" presStyleIdx="0" presStyleCnt="2"/>
      <dgm:spPr/>
      <dgm:t>
        <a:bodyPr/>
        <a:lstStyle/>
        <a:p>
          <a:endParaRPr lang="en-US"/>
        </a:p>
      </dgm:t>
    </dgm:pt>
    <dgm:pt modelId="{D295DFC4-375B-4A74-B854-5564B3FDB037}" type="pres">
      <dgm:prSet presAssocID="{10D4B46D-D2C5-49BD-A9C7-65714E984548}" presName="compNode" presStyleCnt="0"/>
      <dgm:spPr/>
    </dgm:pt>
    <dgm:pt modelId="{34A12A47-CCD4-4142-A22B-11BB7BE21996}" type="pres">
      <dgm:prSet presAssocID="{10D4B46D-D2C5-49BD-A9C7-65714E984548}" presName="dummyConnPt" presStyleCnt="0"/>
      <dgm:spPr/>
    </dgm:pt>
    <dgm:pt modelId="{9CBACE6A-40DE-40CA-B7DD-E47A61D7C52B}" type="pres">
      <dgm:prSet presAssocID="{10D4B46D-D2C5-49BD-A9C7-65714E984548}" presName="node" presStyleLbl="node1" presStyleIdx="1" presStyleCnt="3" custScaleX="120166">
        <dgm:presLayoutVars>
          <dgm:bulletEnabled val="1"/>
        </dgm:presLayoutVars>
      </dgm:prSet>
      <dgm:spPr/>
      <dgm:t>
        <a:bodyPr/>
        <a:lstStyle/>
        <a:p>
          <a:endParaRPr lang="en-US"/>
        </a:p>
      </dgm:t>
    </dgm:pt>
    <dgm:pt modelId="{AC16492A-85AE-4D3A-B9A0-24D114AE5BA7}" type="pres">
      <dgm:prSet presAssocID="{14433CBA-9E66-46E1-AF17-C59268A62416}" presName="sibTrans" presStyleLbl="bgSibTrans2D1" presStyleIdx="1" presStyleCnt="2"/>
      <dgm:spPr/>
      <dgm:t>
        <a:bodyPr/>
        <a:lstStyle/>
        <a:p>
          <a:endParaRPr lang="en-US"/>
        </a:p>
      </dgm:t>
    </dgm:pt>
    <dgm:pt modelId="{6165401B-3040-4209-A105-D40EFB7EC5EA}" type="pres">
      <dgm:prSet presAssocID="{4DFA40BA-D2EC-4C64-A186-173735801F92}" presName="compNode" presStyleCnt="0"/>
      <dgm:spPr/>
    </dgm:pt>
    <dgm:pt modelId="{869D88F6-B694-4F61-99AC-F7131745447F}" type="pres">
      <dgm:prSet presAssocID="{4DFA40BA-D2EC-4C64-A186-173735801F92}" presName="dummyConnPt" presStyleCnt="0"/>
      <dgm:spPr/>
    </dgm:pt>
    <dgm:pt modelId="{41E15FB5-C72C-42AC-8C86-3B566153627B}" type="pres">
      <dgm:prSet presAssocID="{4DFA40BA-D2EC-4C64-A186-173735801F92}" presName="node" presStyleLbl="node1" presStyleIdx="2" presStyleCnt="3" custScaleX="141766" custScaleY="225303">
        <dgm:presLayoutVars>
          <dgm:bulletEnabled val="1"/>
        </dgm:presLayoutVars>
      </dgm:prSet>
      <dgm:spPr/>
      <dgm:t>
        <a:bodyPr/>
        <a:lstStyle/>
        <a:p>
          <a:endParaRPr lang="en-US"/>
        </a:p>
      </dgm:t>
    </dgm:pt>
  </dgm:ptLst>
  <dgm:cxnLst>
    <dgm:cxn modelId="{B16421DE-E659-42D9-A085-3125CEB98537}" srcId="{7F50D92A-99F5-4444-8D69-86FBE9329294}" destId="{4DFA40BA-D2EC-4C64-A186-173735801F92}" srcOrd="2" destOrd="0" parTransId="{2CD262C9-9845-4D97-B723-FD5AFC7B0B4A}" sibTransId="{9CCD58A0-CBA0-4369-9ED9-9A7DD59738BC}"/>
    <dgm:cxn modelId="{D4889CDB-3678-4CCE-82D8-A1461E555D27}" type="presOf" srcId="{438647FC-87ED-4F4C-96C3-9E0F97554950}" destId="{02350714-B216-4988-8C41-563D614C1894}" srcOrd="0" destOrd="0" presId="urn:microsoft.com/office/officeart/2005/8/layout/bProcess4"/>
    <dgm:cxn modelId="{A8F7118D-BABA-4776-AC47-623DE5094124}" type="presOf" srcId="{4DFA40BA-D2EC-4C64-A186-173735801F92}" destId="{41E15FB5-C72C-42AC-8C86-3B566153627B}" srcOrd="0" destOrd="0" presId="urn:microsoft.com/office/officeart/2005/8/layout/bProcess4"/>
    <dgm:cxn modelId="{0DCA96A4-3363-499A-810E-31433F484EAF}" type="presOf" srcId="{7E1E78D9-D7CC-4DC5-84B2-C0C69C88EDED}" destId="{38052AB8-6FA7-4FEA-96D6-C06FE4F43002}" srcOrd="0" destOrd="0" presId="urn:microsoft.com/office/officeart/2005/8/layout/bProcess4"/>
    <dgm:cxn modelId="{48E9CB92-6C12-474E-9444-4008FC094504}" type="presOf" srcId="{7F50D92A-99F5-4444-8D69-86FBE9329294}" destId="{01BA72FA-6F41-44EA-B2D8-7C44637F0BD8}" srcOrd="0" destOrd="0" presId="urn:microsoft.com/office/officeart/2005/8/layout/bProcess4"/>
    <dgm:cxn modelId="{0B9DD3F8-BF30-4231-95C1-D35D309F4A6F}" srcId="{7F50D92A-99F5-4444-8D69-86FBE9329294}" destId="{438647FC-87ED-4F4C-96C3-9E0F97554950}" srcOrd="0" destOrd="0" parTransId="{47D43949-1262-46E9-981A-C1B22D85DE3B}" sibTransId="{7E1E78D9-D7CC-4DC5-84B2-C0C69C88EDED}"/>
    <dgm:cxn modelId="{CB415893-096C-4280-A5C7-E2CCA8D2FF00}" srcId="{7F50D92A-99F5-4444-8D69-86FBE9329294}" destId="{10D4B46D-D2C5-49BD-A9C7-65714E984548}" srcOrd="1" destOrd="0" parTransId="{959E06FD-0A6A-4335-AEA8-4D2CB3BCC776}" sibTransId="{14433CBA-9E66-46E1-AF17-C59268A62416}"/>
    <dgm:cxn modelId="{34F7B5D8-4A49-42A8-9212-E29D6B703ECC}" type="presOf" srcId="{10D4B46D-D2C5-49BD-A9C7-65714E984548}" destId="{9CBACE6A-40DE-40CA-B7DD-E47A61D7C52B}" srcOrd="0" destOrd="0" presId="urn:microsoft.com/office/officeart/2005/8/layout/bProcess4"/>
    <dgm:cxn modelId="{0B82C42D-BB5F-40E0-904B-1CEB1A8F72D9}" type="presOf" srcId="{14433CBA-9E66-46E1-AF17-C59268A62416}" destId="{AC16492A-85AE-4D3A-B9A0-24D114AE5BA7}" srcOrd="0" destOrd="0" presId="urn:microsoft.com/office/officeart/2005/8/layout/bProcess4"/>
    <dgm:cxn modelId="{153D852C-C4FE-427B-8326-56CEF3DF59D7}" type="presParOf" srcId="{01BA72FA-6F41-44EA-B2D8-7C44637F0BD8}" destId="{D5B9D3C9-9DF4-43F2-8842-BDB6B0343735}" srcOrd="0" destOrd="0" presId="urn:microsoft.com/office/officeart/2005/8/layout/bProcess4"/>
    <dgm:cxn modelId="{222E219D-07B4-4DC3-8493-6DE4A27FD8FC}" type="presParOf" srcId="{D5B9D3C9-9DF4-43F2-8842-BDB6B0343735}" destId="{4DFE8F67-29DA-4DEA-82A9-17C709BFD239}" srcOrd="0" destOrd="0" presId="urn:microsoft.com/office/officeart/2005/8/layout/bProcess4"/>
    <dgm:cxn modelId="{7370BEA1-7336-4119-BD7E-21EDB5CFC24B}" type="presParOf" srcId="{D5B9D3C9-9DF4-43F2-8842-BDB6B0343735}" destId="{02350714-B216-4988-8C41-563D614C1894}" srcOrd="1" destOrd="0" presId="urn:microsoft.com/office/officeart/2005/8/layout/bProcess4"/>
    <dgm:cxn modelId="{7371152F-5A79-4C70-9455-D306995F27A1}" type="presParOf" srcId="{01BA72FA-6F41-44EA-B2D8-7C44637F0BD8}" destId="{38052AB8-6FA7-4FEA-96D6-C06FE4F43002}" srcOrd="1" destOrd="0" presId="urn:microsoft.com/office/officeart/2005/8/layout/bProcess4"/>
    <dgm:cxn modelId="{E9E3A453-F4F5-4F1B-A918-A2D581256E92}" type="presParOf" srcId="{01BA72FA-6F41-44EA-B2D8-7C44637F0BD8}" destId="{D295DFC4-375B-4A74-B854-5564B3FDB037}" srcOrd="2" destOrd="0" presId="urn:microsoft.com/office/officeart/2005/8/layout/bProcess4"/>
    <dgm:cxn modelId="{037F424E-C3E9-4090-BE3B-0FE6EA9C0E94}" type="presParOf" srcId="{D295DFC4-375B-4A74-B854-5564B3FDB037}" destId="{34A12A47-CCD4-4142-A22B-11BB7BE21996}" srcOrd="0" destOrd="0" presId="urn:microsoft.com/office/officeart/2005/8/layout/bProcess4"/>
    <dgm:cxn modelId="{9F79E972-A0EB-4BCA-AB43-A8858933CD87}" type="presParOf" srcId="{D295DFC4-375B-4A74-B854-5564B3FDB037}" destId="{9CBACE6A-40DE-40CA-B7DD-E47A61D7C52B}" srcOrd="1" destOrd="0" presId="urn:microsoft.com/office/officeart/2005/8/layout/bProcess4"/>
    <dgm:cxn modelId="{B2282F9B-68A2-4FE5-899B-693B23C0A4BD}" type="presParOf" srcId="{01BA72FA-6F41-44EA-B2D8-7C44637F0BD8}" destId="{AC16492A-85AE-4D3A-B9A0-24D114AE5BA7}" srcOrd="3" destOrd="0" presId="urn:microsoft.com/office/officeart/2005/8/layout/bProcess4"/>
    <dgm:cxn modelId="{50A52571-E206-481B-B9A6-0BB53B44B44B}" type="presParOf" srcId="{01BA72FA-6F41-44EA-B2D8-7C44637F0BD8}" destId="{6165401B-3040-4209-A105-D40EFB7EC5EA}" srcOrd="4" destOrd="0" presId="urn:microsoft.com/office/officeart/2005/8/layout/bProcess4"/>
    <dgm:cxn modelId="{EF96FA2C-F076-46E5-9C13-A1906CEC6878}" type="presParOf" srcId="{6165401B-3040-4209-A105-D40EFB7EC5EA}" destId="{869D88F6-B694-4F61-99AC-F7131745447F}" srcOrd="0" destOrd="0" presId="urn:microsoft.com/office/officeart/2005/8/layout/bProcess4"/>
    <dgm:cxn modelId="{7D7AFA71-4EED-4C02-AC8C-28358ED6849D}" type="presParOf" srcId="{6165401B-3040-4209-A105-D40EFB7EC5EA}" destId="{41E15FB5-C72C-42AC-8C86-3B566153627B}"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20A19-2B0B-47C5-8D70-5EC78249391C}">
      <dsp:nvSpPr>
        <dsp:cNvPr id="0" name=""/>
        <dsp:cNvSpPr/>
      </dsp:nvSpPr>
      <dsp:spPr>
        <a:xfrm>
          <a:off x="754379" y="0"/>
          <a:ext cx="8549640" cy="4023360"/>
        </a:xfrm>
        <a:prstGeom prst="rightArrow">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9995BEE-1EC6-4E8C-8190-7B9B3AA17E91}">
      <dsp:nvSpPr>
        <dsp:cNvPr id="0" name=""/>
        <dsp:cNvSpPr/>
      </dsp:nvSpPr>
      <dsp:spPr>
        <a:xfrm>
          <a:off x="155046" y="390386"/>
          <a:ext cx="3877002" cy="3242586"/>
        </a:xfrm>
        <a:prstGeom prst="roundRect">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Is living in a Group Home licensed by the State of Wisconsin or an Approved Supervised Independent Living situation  ( has to be approved by CPS) and</a:t>
          </a:r>
          <a:endParaRPr lang="en-US" sz="2200" b="1" kern="1200" dirty="0"/>
        </a:p>
      </dsp:txBody>
      <dsp:txXfrm>
        <a:off x="313336" y="548676"/>
        <a:ext cx="3560422" cy="2926006"/>
      </dsp:txXfrm>
    </dsp:sp>
    <dsp:sp modelId="{1FD9CCE0-E0B1-4ADC-B6EB-CF2493C1DB3C}">
      <dsp:nvSpPr>
        <dsp:cNvPr id="0" name=""/>
        <dsp:cNvSpPr/>
      </dsp:nvSpPr>
      <dsp:spPr>
        <a:xfrm>
          <a:off x="4232185" y="398698"/>
          <a:ext cx="3125755" cy="3225962"/>
        </a:xfrm>
        <a:prstGeom prst="roundRect">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Enrolled In High School or is enrolled in equivalent program</a:t>
          </a:r>
          <a:endParaRPr lang="en-US" sz="2200" b="1" kern="1200" dirty="0"/>
        </a:p>
      </dsp:txBody>
      <dsp:txXfrm>
        <a:off x="4384772" y="551285"/>
        <a:ext cx="2820581" cy="2920788"/>
      </dsp:txXfrm>
    </dsp:sp>
    <dsp:sp modelId="{5668684B-6911-41A7-A5E0-9C24EF8643EB}">
      <dsp:nvSpPr>
        <dsp:cNvPr id="0" name=""/>
        <dsp:cNvSpPr/>
      </dsp:nvSpPr>
      <dsp:spPr>
        <a:xfrm>
          <a:off x="7507609" y="540015"/>
          <a:ext cx="2345276" cy="2910048"/>
        </a:xfrm>
        <a:prstGeom prst="roundRect">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kern="1200" dirty="0" smtClean="0"/>
            <a:t>Or the Applicant is married</a:t>
          </a:r>
          <a:endParaRPr lang="en-US" sz="2200" b="1" kern="1200" dirty="0"/>
        </a:p>
      </dsp:txBody>
      <dsp:txXfrm>
        <a:off x="7622096" y="654502"/>
        <a:ext cx="2116302" cy="2681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1B209-DF37-4211-B8C9-474732798755}">
      <dsp:nvSpPr>
        <dsp:cNvPr id="0" name=""/>
        <dsp:cNvSpPr/>
      </dsp:nvSpPr>
      <dsp:spPr>
        <a:xfrm>
          <a:off x="0" y="397080"/>
          <a:ext cx="4937760" cy="152100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smtClean="0"/>
            <a:t>    Legal</a:t>
          </a:r>
          <a:endParaRPr lang="en-US" sz="6500" kern="1200" dirty="0"/>
        </a:p>
      </dsp:txBody>
      <dsp:txXfrm>
        <a:off x="74249" y="471329"/>
        <a:ext cx="4789262" cy="1372502"/>
      </dsp:txXfrm>
    </dsp:sp>
    <dsp:sp modelId="{80420765-CD15-4E47-96E2-9C9407794550}">
      <dsp:nvSpPr>
        <dsp:cNvPr id="0" name=""/>
        <dsp:cNvSpPr/>
      </dsp:nvSpPr>
      <dsp:spPr>
        <a:xfrm>
          <a:off x="0" y="2105280"/>
          <a:ext cx="4937760" cy="1521000"/>
        </a:xfrm>
        <a:prstGeom prst="roundRect">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l" defTabSz="2889250" rtl="0">
            <a:lnSpc>
              <a:spcPct val="90000"/>
            </a:lnSpc>
            <a:spcBef>
              <a:spcPct val="0"/>
            </a:spcBef>
            <a:spcAft>
              <a:spcPct val="35000"/>
            </a:spcAft>
          </a:pPr>
          <a:r>
            <a:rPr lang="en-US" sz="6500" kern="1200" dirty="0" smtClean="0"/>
            <a:t>  Claimed </a:t>
          </a:r>
          <a:endParaRPr lang="en-US" sz="6500" kern="1200" dirty="0"/>
        </a:p>
      </dsp:txBody>
      <dsp:txXfrm>
        <a:off x="74249" y="2179529"/>
        <a:ext cx="4789262" cy="1372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52AB8-6FA7-4FEA-96D6-C06FE4F43002}">
      <dsp:nvSpPr>
        <dsp:cNvPr id="0" name=""/>
        <dsp:cNvSpPr/>
      </dsp:nvSpPr>
      <dsp:spPr>
        <a:xfrm rot="5400237">
          <a:off x="-203577" y="2060952"/>
          <a:ext cx="2779505" cy="334989"/>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2350714-B216-4988-8C41-563D614C1894}">
      <dsp:nvSpPr>
        <dsp:cNvPr id="0" name=""/>
        <dsp:cNvSpPr/>
      </dsp:nvSpPr>
      <dsp:spPr>
        <a:xfrm>
          <a:off x="69" y="286913"/>
          <a:ext cx="4590773" cy="2233264"/>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chemeClr val="bg1">
                  <a:lumMod val="95000"/>
                </a:schemeClr>
              </a:solidFill>
            </a:rPr>
            <a:t>Parents who are applying for Wisconsin Shares Child Care must have a verified approved activity at application and  are not eligible for an Activity Break Period.</a:t>
          </a:r>
          <a:endParaRPr lang="en-US" sz="2100" b="1" kern="1200" dirty="0">
            <a:solidFill>
              <a:schemeClr val="bg1">
                <a:lumMod val="95000"/>
              </a:schemeClr>
            </a:solidFill>
          </a:endParaRPr>
        </a:p>
      </dsp:txBody>
      <dsp:txXfrm>
        <a:off x="65479" y="352323"/>
        <a:ext cx="4459953" cy="2102444"/>
      </dsp:txXfrm>
    </dsp:sp>
    <dsp:sp modelId="{AC16492A-85AE-4D3A-B9A0-24D114AE5BA7}">
      <dsp:nvSpPr>
        <dsp:cNvPr id="0" name=""/>
        <dsp:cNvSpPr/>
      </dsp:nvSpPr>
      <dsp:spPr>
        <a:xfrm rot="20851856">
          <a:off x="1120459" y="2776264"/>
          <a:ext cx="6303287" cy="334989"/>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CBACE6A-40DE-40CA-B7DD-E47A61D7C52B}">
      <dsp:nvSpPr>
        <dsp:cNvPr id="0" name=""/>
        <dsp:cNvSpPr/>
      </dsp:nvSpPr>
      <dsp:spPr>
        <a:xfrm>
          <a:off x="59101" y="3078494"/>
          <a:ext cx="4472708" cy="2233264"/>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kern="1200" dirty="0" smtClean="0">
              <a:solidFill>
                <a:schemeClr val="tx1"/>
              </a:solidFill>
            </a:rPr>
            <a:t>This includes parents added to an ongoing case</a:t>
          </a:r>
        </a:p>
        <a:p>
          <a:pPr lvl="0" algn="ctr" defTabSz="933450" rtl="0">
            <a:lnSpc>
              <a:spcPct val="90000"/>
            </a:lnSpc>
            <a:spcBef>
              <a:spcPct val="0"/>
            </a:spcBef>
            <a:spcAft>
              <a:spcPct val="35000"/>
            </a:spcAft>
          </a:pPr>
          <a:r>
            <a:rPr lang="en-US" sz="2100" b="1" kern="1200" dirty="0" smtClean="0">
              <a:solidFill>
                <a:schemeClr val="tx1"/>
              </a:solidFill>
            </a:rPr>
            <a:t> (Person Add). </a:t>
          </a:r>
          <a:endParaRPr lang="en-US" sz="2100" b="1" kern="1200" dirty="0">
            <a:solidFill>
              <a:schemeClr val="tx1"/>
            </a:solidFill>
          </a:endParaRPr>
        </a:p>
      </dsp:txBody>
      <dsp:txXfrm>
        <a:off x="124511" y="3143904"/>
        <a:ext cx="4341888" cy="2102444"/>
      </dsp:txXfrm>
    </dsp:sp>
    <dsp:sp modelId="{41E15FB5-C72C-42AC-8C86-3B566153627B}">
      <dsp:nvSpPr>
        <dsp:cNvPr id="0" name=""/>
        <dsp:cNvSpPr/>
      </dsp:nvSpPr>
      <dsp:spPr>
        <a:xfrm>
          <a:off x="5819138" y="280146"/>
          <a:ext cx="5276684" cy="5031613"/>
        </a:xfrm>
        <a:prstGeom prst="roundRect">
          <a:avLst>
            <a:gd name="adj" fmla="val 10000"/>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u="sng" kern="1200" dirty="0" smtClean="0">
              <a:solidFill>
                <a:schemeClr val="tx1"/>
              </a:solidFill>
            </a:rPr>
            <a:t>Parents must have completed the Application Process </a:t>
          </a:r>
        </a:p>
        <a:p>
          <a:pPr lvl="0" algn="ctr" defTabSz="933450" rtl="0">
            <a:lnSpc>
              <a:spcPct val="90000"/>
            </a:lnSpc>
            <a:spcBef>
              <a:spcPct val="0"/>
            </a:spcBef>
            <a:spcAft>
              <a:spcPct val="35000"/>
            </a:spcAft>
          </a:pPr>
          <a:r>
            <a:rPr lang="en-US" sz="2100" b="1" kern="1200" dirty="0" smtClean="0">
              <a:solidFill>
                <a:schemeClr val="bg1">
                  <a:lumMod val="95000"/>
                </a:schemeClr>
              </a:solidFill>
            </a:rPr>
            <a:t>Including Interview, Verification, and Confirmation of eligibility in CARES Worker Web with an approved activity prior to experiencing the permanent loss or temporary break  in approved activity in order to be eligible for an Approved Activity Search Period (ACTS) or Temporary Break Period (TBRK).</a:t>
          </a:r>
          <a:endParaRPr lang="en-US" sz="2100" b="1" kern="1200" dirty="0">
            <a:solidFill>
              <a:schemeClr val="bg1">
                <a:lumMod val="95000"/>
              </a:schemeClr>
            </a:solidFill>
          </a:endParaRPr>
        </a:p>
      </dsp:txBody>
      <dsp:txXfrm>
        <a:off x="5966509" y="427517"/>
        <a:ext cx="4981942" cy="47368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33F9D-FA1E-4397-A797-D524767630A2}"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D8A79-71AC-402D-9582-B5FD3A05C0EE}" type="slidenum">
              <a:rPr lang="en-US" smtClean="0"/>
              <a:t>‹#›</a:t>
            </a:fld>
            <a:endParaRPr lang="en-US"/>
          </a:p>
        </p:txBody>
      </p:sp>
    </p:spTree>
    <p:extLst>
      <p:ext uri="{BB962C8B-B14F-4D97-AF65-F5344CB8AC3E}">
        <p14:creationId xmlns:p14="http://schemas.microsoft.com/office/powerpoint/2010/main" val="4124829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D8A79-71AC-402D-9582-B5FD3A05C0EE}" type="slidenum">
              <a:rPr lang="en-US" smtClean="0"/>
              <a:t>11</a:t>
            </a:fld>
            <a:endParaRPr lang="en-US"/>
          </a:p>
        </p:txBody>
      </p:sp>
    </p:spTree>
    <p:extLst>
      <p:ext uri="{BB962C8B-B14F-4D97-AF65-F5344CB8AC3E}">
        <p14:creationId xmlns:p14="http://schemas.microsoft.com/office/powerpoint/2010/main" val="206751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that</a:t>
            </a:r>
            <a:r>
              <a:rPr lang="en-US" baseline="0" dirty="0" smtClean="0"/>
              <a:t> worker needs to look at history before you tell the parent the only thing they need to do is clear the sanction since if they have 3 or more, it will not let them open for cc until 6 months.</a:t>
            </a:r>
            <a:endParaRPr lang="en-US" dirty="0"/>
          </a:p>
        </p:txBody>
      </p:sp>
      <p:sp>
        <p:nvSpPr>
          <p:cNvPr id="4" name="Slide Number Placeholder 3"/>
          <p:cNvSpPr>
            <a:spLocks noGrp="1"/>
          </p:cNvSpPr>
          <p:nvPr>
            <p:ph type="sldNum" sz="quarter" idx="10"/>
          </p:nvPr>
        </p:nvSpPr>
        <p:spPr/>
        <p:txBody>
          <a:bodyPr/>
          <a:lstStyle/>
          <a:p>
            <a:fld id="{296D8A79-71AC-402D-9582-B5FD3A05C0EE}" type="slidenum">
              <a:rPr lang="en-US" smtClean="0"/>
              <a:t>15</a:t>
            </a:fld>
            <a:endParaRPr lang="en-US"/>
          </a:p>
        </p:txBody>
      </p:sp>
    </p:spTree>
    <p:extLst>
      <p:ext uri="{BB962C8B-B14F-4D97-AF65-F5344CB8AC3E}">
        <p14:creationId xmlns:p14="http://schemas.microsoft.com/office/powerpoint/2010/main" val="327117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Approved Activity at application:</a:t>
            </a:r>
          </a:p>
          <a:p>
            <a:r>
              <a:rPr lang="en-US" dirty="0" smtClean="0"/>
              <a:t>If parent tells you they do not have an activity,  you process the application and you need to Deny the application , Do not pend for activity.</a:t>
            </a:r>
          </a:p>
          <a:p>
            <a:r>
              <a:rPr lang="en-US" dirty="0" smtClean="0"/>
              <a:t>Could pend if you See they just applied for W2 </a:t>
            </a:r>
          </a:p>
          <a:p>
            <a:r>
              <a:rPr lang="en-US" dirty="0" smtClean="0"/>
              <a:t> If someone calls to apply and says they are on some sort of leave from work, like maternity leave, they are not in an activity and not eligible. </a:t>
            </a:r>
          </a:p>
          <a:p>
            <a:r>
              <a:rPr lang="en-US" dirty="0" smtClean="0"/>
              <a:t>You need to take the application but it needs to be denied.</a:t>
            </a:r>
          </a:p>
          <a:p>
            <a:r>
              <a:rPr lang="en-US" dirty="0" smtClean="0"/>
              <a:t>If the client starts back up with their activity within 30 days, they can call, no new app needed. </a:t>
            </a:r>
          </a:p>
          <a:p>
            <a:r>
              <a:rPr lang="en-US" dirty="0" smtClean="0"/>
              <a:t>Just saying they are going back in 2 weeks does not make them eligible at application, call when you are actually in the activity.</a:t>
            </a:r>
            <a:endParaRPr lang="en-US" dirty="0"/>
          </a:p>
        </p:txBody>
      </p:sp>
      <p:sp>
        <p:nvSpPr>
          <p:cNvPr id="4" name="Slide Number Placeholder 3"/>
          <p:cNvSpPr>
            <a:spLocks noGrp="1"/>
          </p:cNvSpPr>
          <p:nvPr>
            <p:ph type="sldNum" sz="quarter" idx="10"/>
          </p:nvPr>
        </p:nvSpPr>
        <p:spPr/>
        <p:txBody>
          <a:bodyPr/>
          <a:lstStyle/>
          <a:p>
            <a:fld id="{296D8A79-71AC-402D-9582-B5FD3A05C0EE}" type="slidenum">
              <a:rPr lang="en-US" smtClean="0"/>
              <a:t>16</a:t>
            </a:fld>
            <a:endParaRPr lang="en-US"/>
          </a:p>
        </p:txBody>
      </p:sp>
    </p:spTree>
    <p:extLst>
      <p:ext uri="{BB962C8B-B14F-4D97-AF65-F5344CB8AC3E}">
        <p14:creationId xmlns:p14="http://schemas.microsoft.com/office/powerpoint/2010/main" val="1636950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40443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774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469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0125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1790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552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968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0665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721384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1/28/2021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903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7245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1/28/2021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705932"/>
      </p:ext>
    </p:extLst>
  </p:cSld>
  <p:clrMap bg1="lt1" tx1="dk1" bg2="lt2" tx2="dk2" accent1="accent1" accent2="accent2" accent3="accent3" accent4="accent4" accent5="accent5" accent6="accent6" hlink="hlink" folHlink="folHlink"/>
  <p:sldLayoutIdLst>
    <p:sldLayoutId id="2147485673" r:id="rId1"/>
    <p:sldLayoutId id="2147485674" r:id="rId2"/>
    <p:sldLayoutId id="2147485675" r:id="rId3"/>
    <p:sldLayoutId id="2147485676" r:id="rId4"/>
    <p:sldLayoutId id="2147485677" r:id="rId5"/>
    <p:sldLayoutId id="2147485678" r:id="rId6"/>
    <p:sldLayoutId id="2147485679" r:id="rId7"/>
    <p:sldLayoutId id="2147485680" r:id="rId8"/>
    <p:sldLayoutId id="2147485681" r:id="rId9"/>
    <p:sldLayoutId id="2147485682" r:id="rId10"/>
    <p:sldLayoutId id="2147485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cf.wisconsin.gov/manuals/wishares-cc-manual/chapt2-authorizations/2.4.3-approved-activity-schedules.htm"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CCCDE-2544-4514-8501-89C95874E2DE}"/>
              </a:ext>
            </a:extLst>
          </p:cNvPr>
          <p:cNvSpPr>
            <a:spLocks noGrp="1"/>
          </p:cNvSpPr>
          <p:nvPr>
            <p:ph type="ctrTitle"/>
          </p:nvPr>
        </p:nvSpPr>
        <p:spPr>
          <a:xfrm>
            <a:off x="1097280" y="881149"/>
            <a:ext cx="10058400" cy="3133899"/>
          </a:xfrm>
        </p:spPr>
        <p:txBody>
          <a:bodyPr>
            <a:normAutofit fontScale="90000"/>
          </a:bodyPr>
          <a:lstStyle/>
          <a:p>
            <a:pPr algn="ctr"/>
            <a:r>
              <a:rPr lang="en-US" b="1" i="1" dirty="0">
                <a:cs typeface="Arial" panose="020B0604020202020204" pitchFamily="34" charset="0"/>
              </a:rPr>
              <a:t>Wisconsin Shares </a:t>
            </a:r>
            <a:r>
              <a:rPr lang="en-US" b="1" i="1" dirty="0" smtClean="0">
                <a:cs typeface="Arial" panose="020B0604020202020204" pitchFamily="34" charset="0"/>
              </a:rPr>
              <a:t>Eligibility Child </a:t>
            </a:r>
            <a:r>
              <a:rPr lang="en-US" b="1" i="1" dirty="0">
                <a:cs typeface="Arial" panose="020B0604020202020204" pitchFamily="34" charset="0"/>
              </a:rPr>
              <a:t>Care Refresher</a:t>
            </a:r>
          </a:p>
        </p:txBody>
      </p:sp>
    </p:spTree>
    <p:extLst>
      <p:ext uri="{BB962C8B-B14F-4D97-AF65-F5344CB8AC3E}">
        <p14:creationId xmlns:p14="http://schemas.microsoft.com/office/powerpoint/2010/main" val="3313548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8572937-6D12-487E-90BF-1FD7EAF432D3}"/>
              </a:ext>
            </a:extLst>
          </p:cNvPr>
          <p:cNvSpPr>
            <a:spLocks noGrp="1"/>
          </p:cNvSpPr>
          <p:nvPr>
            <p:ph type="title"/>
          </p:nvPr>
        </p:nvSpPr>
        <p:spPr>
          <a:xfrm>
            <a:off x="553915" y="286603"/>
            <a:ext cx="11131062" cy="1375143"/>
          </a:xfrm>
          <a:solidFill>
            <a:schemeClr val="accent2">
              <a:lumMod val="20000"/>
              <a:lumOff val="80000"/>
            </a:schemeClr>
          </a:solidFill>
        </p:spPr>
        <p:txBody>
          <a:bodyPr/>
          <a:lstStyle/>
          <a:p>
            <a:r>
              <a:rPr lang="en-US" b="1" i="1" dirty="0">
                <a:solidFill>
                  <a:schemeClr val="accent2">
                    <a:lumMod val="75000"/>
                  </a:schemeClr>
                </a:solidFill>
              </a:rPr>
              <a:t>Non-Financial Eligibility Criteria</a:t>
            </a:r>
          </a:p>
        </p:txBody>
      </p:sp>
      <p:sp>
        <p:nvSpPr>
          <p:cNvPr id="14" name="Content Placeholder 13">
            <a:extLst>
              <a:ext uri="{FF2B5EF4-FFF2-40B4-BE49-F238E27FC236}">
                <a16:creationId xmlns:a16="http://schemas.microsoft.com/office/drawing/2014/main" id="{69AA27C4-58E7-4373-A382-D1EC97E9DB84}"/>
              </a:ext>
            </a:extLst>
          </p:cNvPr>
          <p:cNvSpPr>
            <a:spLocks noGrp="1"/>
          </p:cNvSpPr>
          <p:nvPr>
            <p:ph idx="1"/>
          </p:nvPr>
        </p:nvSpPr>
        <p:spPr>
          <a:xfrm>
            <a:off x="606669" y="1729047"/>
            <a:ext cx="11034346" cy="4522124"/>
          </a:xfrm>
          <a:ln w="76200">
            <a:solidFill>
              <a:schemeClr val="accent2">
                <a:lumMod val="75000"/>
              </a:schemeClr>
            </a:solidFill>
          </a:ln>
        </p:spPr>
        <p:txBody>
          <a:bodyPr>
            <a:normAutofit lnSpcReduction="10000"/>
          </a:bodyPr>
          <a:lstStyle/>
          <a:p>
            <a:pPr>
              <a:buFont typeface="Wingdings" panose="05000000000000000000" pitchFamily="2" charset="2"/>
              <a:buChar char="Ø"/>
            </a:pPr>
            <a:r>
              <a:rPr lang="en-US" dirty="0"/>
              <a:t>Be 18 or </a:t>
            </a:r>
            <a:r>
              <a:rPr lang="en-US" dirty="0" smtClean="0"/>
              <a:t>older (Note: Exceptions apply)</a:t>
            </a:r>
            <a:endParaRPr lang="en-US" dirty="0"/>
          </a:p>
          <a:p>
            <a:pPr>
              <a:buFont typeface="Wingdings" panose="05000000000000000000" pitchFamily="2" charset="2"/>
              <a:buChar char="Ø"/>
            </a:pPr>
            <a:r>
              <a:rPr lang="en-US" dirty="0"/>
              <a:t>Be parent of minor child</a:t>
            </a:r>
          </a:p>
          <a:p>
            <a:pPr>
              <a:buFont typeface="Wingdings" panose="05000000000000000000" pitchFamily="2" charset="2"/>
              <a:buChar char="Ø"/>
            </a:pPr>
            <a:r>
              <a:rPr lang="en-US" dirty="0"/>
              <a:t>Be in an Approved Activity</a:t>
            </a:r>
          </a:p>
          <a:p>
            <a:pPr>
              <a:buFont typeface="Wingdings" panose="05000000000000000000" pitchFamily="2" charset="2"/>
              <a:buChar char="Ø"/>
            </a:pPr>
            <a:r>
              <a:rPr lang="en-US" dirty="0" smtClean="0"/>
              <a:t>Wisconsin Residency and Residence</a:t>
            </a:r>
            <a:endParaRPr lang="en-US" dirty="0"/>
          </a:p>
          <a:p>
            <a:pPr>
              <a:buFont typeface="Wingdings" panose="05000000000000000000" pitchFamily="2" charset="2"/>
              <a:buChar char="Ø"/>
            </a:pPr>
            <a:r>
              <a:rPr lang="en-US" dirty="0"/>
              <a:t>Children must be US Citizen or qualified Immigrant</a:t>
            </a:r>
          </a:p>
          <a:p>
            <a:pPr>
              <a:buFont typeface="Wingdings" panose="05000000000000000000" pitchFamily="2" charset="2"/>
              <a:buChar char="Ø"/>
            </a:pPr>
            <a:r>
              <a:rPr lang="en-US" dirty="0"/>
              <a:t>Children have to have a SSN (only children requesting Wis Shares</a:t>
            </a:r>
            <a:r>
              <a:rPr lang="en-US" dirty="0" smtClean="0"/>
              <a:t>) or proof of SSN application</a:t>
            </a:r>
            <a:endParaRPr lang="en-US" dirty="0"/>
          </a:p>
          <a:p>
            <a:pPr>
              <a:buFont typeface="Wingdings" panose="05000000000000000000" pitchFamily="2" charset="2"/>
              <a:buChar char="Ø"/>
            </a:pPr>
            <a:r>
              <a:rPr lang="en-US" dirty="0"/>
              <a:t>Refer/Cooperate with Child </a:t>
            </a:r>
            <a:r>
              <a:rPr lang="en-US" dirty="0" smtClean="0"/>
              <a:t>Support ( This only applies to parents and their biological children)</a:t>
            </a:r>
          </a:p>
          <a:p>
            <a:pPr lvl="4">
              <a:buFont typeface="Wingdings" panose="05000000000000000000" pitchFamily="2" charset="2"/>
              <a:buChar char="Ø"/>
            </a:pPr>
            <a:r>
              <a:rPr lang="en-US" dirty="0" smtClean="0"/>
              <a:t>Out-of-home placement parents do not need to be referred or cooperate for the children in out- of -home placement</a:t>
            </a:r>
          </a:p>
          <a:p>
            <a:pPr>
              <a:buFont typeface="Wingdings" panose="05000000000000000000" pitchFamily="2" charset="2"/>
              <a:buChar char="Ø"/>
            </a:pPr>
            <a:r>
              <a:rPr lang="en-US" dirty="0" smtClean="0"/>
              <a:t>Address has to be verified </a:t>
            </a:r>
            <a:endParaRPr lang="en-US" sz="1500" dirty="0" smtClean="0"/>
          </a:p>
          <a:p>
            <a:pPr lvl="4">
              <a:buFont typeface="Wingdings" panose="05000000000000000000" pitchFamily="2" charset="2"/>
              <a:buChar char="Ø"/>
            </a:pPr>
            <a:r>
              <a:rPr lang="en-US" sz="1500" dirty="0" smtClean="0"/>
              <a:t> </a:t>
            </a:r>
            <a:r>
              <a:rPr lang="en-US" sz="1700" dirty="0"/>
              <a:t>unless homeless or in double up housing- code as DB</a:t>
            </a:r>
          </a:p>
          <a:p>
            <a:pPr marL="0" indent="0">
              <a:buNone/>
            </a:pPr>
            <a:r>
              <a:rPr lang="en-US" b="1" dirty="0" smtClean="0"/>
              <a:t>         Note- </a:t>
            </a:r>
            <a:r>
              <a:rPr lang="en-US" b="1" dirty="0"/>
              <a:t>do not leave </a:t>
            </a:r>
            <a:r>
              <a:rPr lang="en-US" b="1" dirty="0" smtClean="0"/>
              <a:t>Wisconsin </a:t>
            </a:r>
            <a:r>
              <a:rPr lang="en-US" b="1" dirty="0"/>
              <a:t>Residency and Intent to reside as NQ</a:t>
            </a:r>
          </a:p>
        </p:txBody>
      </p:sp>
    </p:spTree>
    <p:extLst>
      <p:ext uri="{BB962C8B-B14F-4D97-AF65-F5344CB8AC3E}">
        <p14:creationId xmlns:p14="http://schemas.microsoft.com/office/powerpoint/2010/main" val="2558600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88023" y="773723"/>
            <a:ext cx="10690167" cy="1213339"/>
          </a:xfrm>
        </p:spPr>
        <p:txBody>
          <a:bodyPr>
            <a:normAutofit fontScale="90000"/>
          </a:bodyPr>
          <a:lstStyle/>
          <a:p>
            <a:r>
              <a:rPr lang="en-US" sz="4400" b="1" i="1" dirty="0" smtClean="0">
                <a:solidFill>
                  <a:schemeClr val="accent3">
                    <a:lumMod val="50000"/>
                  </a:schemeClr>
                </a:solidFill>
              </a:rPr>
              <a:t>Determining the Assistance Group</a:t>
            </a:r>
            <a:r>
              <a:rPr lang="en-US" sz="4400" b="1" i="1" dirty="0" smtClean="0"/>
              <a:t> </a:t>
            </a:r>
            <a:r>
              <a:rPr lang="en-US" b="1" i="1" dirty="0"/>
              <a:t/>
            </a:r>
            <a:br>
              <a:rPr lang="en-US" b="1" i="1" dirty="0"/>
            </a:br>
            <a:endParaRPr lang="en-US" i="1" dirty="0"/>
          </a:p>
        </p:txBody>
      </p:sp>
      <p:sp>
        <p:nvSpPr>
          <p:cNvPr id="8" name="Content Placeholder 7"/>
          <p:cNvSpPr>
            <a:spLocks noGrp="1"/>
          </p:cNvSpPr>
          <p:nvPr>
            <p:ph idx="1"/>
          </p:nvPr>
        </p:nvSpPr>
        <p:spPr>
          <a:xfrm>
            <a:off x="386862" y="1845734"/>
            <a:ext cx="11333284" cy="4023360"/>
          </a:xfrm>
        </p:spPr>
        <p:txBody>
          <a:bodyPr>
            <a:normAutofit fontScale="92500"/>
          </a:bodyPr>
          <a:lstStyle/>
          <a:p>
            <a:r>
              <a:rPr lang="en-US" sz="2400" dirty="0" smtClean="0"/>
              <a:t>The </a:t>
            </a:r>
            <a:r>
              <a:rPr lang="en-US" sz="2400" dirty="0"/>
              <a:t>applicant will always be the primary person who must be a parent of a minor </a:t>
            </a:r>
            <a:r>
              <a:rPr lang="en-US" sz="2400" dirty="0" smtClean="0"/>
              <a:t>child.</a:t>
            </a:r>
          </a:p>
          <a:p>
            <a:r>
              <a:rPr lang="en-US" sz="2400" dirty="0" smtClean="0"/>
              <a:t>The AG includes </a:t>
            </a:r>
            <a:r>
              <a:rPr lang="en-US" sz="2400" dirty="0"/>
              <a:t>any of the following individuals who reside in the same </a:t>
            </a:r>
            <a:r>
              <a:rPr lang="en-US" sz="2400" dirty="0" smtClean="0"/>
              <a:t>household:</a:t>
            </a:r>
            <a:endParaRPr lang="en-US" sz="2400" dirty="0"/>
          </a:p>
          <a:p>
            <a:pPr marL="201168" lvl="1" indent="0">
              <a:buClr>
                <a:schemeClr val="accent3"/>
              </a:buClr>
              <a:buSzPct val="150000"/>
              <a:buNone/>
            </a:pPr>
            <a:endParaRPr lang="en-US" sz="2400" dirty="0" smtClean="0"/>
          </a:p>
          <a:p>
            <a:pPr lvl="1">
              <a:buClr>
                <a:schemeClr val="accent3"/>
              </a:buClr>
              <a:buSzPct val="150000"/>
              <a:buFont typeface="Wingdings" panose="05000000000000000000" pitchFamily="2" charset="2"/>
              <a:buChar char="§"/>
            </a:pPr>
            <a:r>
              <a:rPr lang="en-US" sz="2400" dirty="0" smtClean="0"/>
              <a:t>An Individual who is a parent, according to the Wisconsin Shares definition</a:t>
            </a:r>
          </a:p>
          <a:p>
            <a:pPr lvl="1">
              <a:buClr>
                <a:schemeClr val="accent3"/>
              </a:buClr>
              <a:buSzPct val="150000"/>
              <a:buFont typeface="Wingdings" panose="05000000000000000000" pitchFamily="2" charset="2"/>
              <a:buChar char="§"/>
            </a:pPr>
            <a:r>
              <a:rPr lang="en-US" sz="2400" dirty="0" smtClean="0"/>
              <a:t>The individuals dependent children </a:t>
            </a:r>
          </a:p>
          <a:p>
            <a:pPr marL="384048" lvl="2" indent="0">
              <a:buClr>
                <a:schemeClr val="accent3"/>
              </a:buClr>
              <a:buSzPct val="150000"/>
              <a:buNone/>
            </a:pPr>
            <a:r>
              <a:rPr lang="en-US" sz="2400" dirty="0" smtClean="0"/>
              <a:t>	Including 18-year-olds who are enrolled in high school and expected to graduate</a:t>
            </a:r>
          </a:p>
          <a:p>
            <a:pPr marL="384048" lvl="2" indent="0">
              <a:buClr>
                <a:schemeClr val="accent3"/>
              </a:buClr>
              <a:buSzPct val="150000"/>
              <a:buNone/>
            </a:pPr>
            <a:r>
              <a:rPr lang="en-US" sz="2400" dirty="0" smtClean="0"/>
              <a:t>	by their 19</a:t>
            </a:r>
            <a:r>
              <a:rPr lang="en-US" sz="2400" baseline="30000" dirty="0" smtClean="0"/>
              <a:t>th</a:t>
            </a:r>
            <a:r>
              <a:rPr lang="en-US" sz="2400" dirty="0" smtClean="0"/>
              <a:t> birthday </a:t>
            </a:r>
          </a:p>
          <a:p>
            <a:pPr marL="384048" lvl="2" indent="0">
              <a:buClr>
                <a:schemeClr val="accent3"/>
              </a:buClr>
              <a:buSzPct val="150000"/>
              <a:buNone/>
            </a:pPr>
            <a:r>
              <a:rPr lang="en-US" sz="2400" dirty="0" smtClean="0"/>
              <a:t>	Including minor teen parents and their dependent children </a:t>
            </a:r>
            <a:endParaRPr lang="en-US" sz="2400" dirty="0"/>
          </a:p>
          <a:p>
            <a:pPr lvl="1">
              <a:buClr>
                <a:schemeClr val="accent3"/>
              </a:buClr>
              <a:buSzPct val="150000"/>
              <a:buFont typeface="Wingdings" panose="05000000000000000000" pitchFamily="2" charset="2"/>
              <a:buChar char="§"/>
            </a:pPr>
            <a:r>
              <a:rPr lang="en-US" sz="2400" dirty="0"/>
              <a:t>Spouse or Non-Marital Co-Parent</a:t>
            </a:r>
          </a:p>
          <a:p>
            <a:pPr lvl="1">
              <a:buClr>
                <a:schemeClr val="accent3"/>
              </a:buClr>
              <a:buSzPct val="150000"/>
              <a:buFont typeface="Wingdings" panose="05000000000000000000" pitchFamily="2" charset="2"/>
              <a:buChar char="§"/>
            </a:pPr>
            <a:r>
              <a:rPr lang="en-US" sz="2400" dirty="0"/>
              <a:t>Minor Children of Spouse/co-parent</a:t>
            </a:r>
          </a:p>
          <a:p>
            <a:pPr marL="201168" lvl="1" indent="0">
              <a:buNone/>
            </a:pPr>
            <a:endParaRPr lang="en-US" dirty="0"/>
          </a:p>
          <a:p>
            <a:pPr marL="201168" lvl="1" indent="0">
              <a:buNone/>
            </a:pPr>
            <a:endParaRPr lang="en-US" dirty="0"/>
          </a:p>
        </p:txBody>
      </p:sp>
    </p:spTree>
    <p:extLst>
      <p:ext uri="{BB962C8B-B14F-4D97-AF65-F5344CB8AC3E}">
        <p14:creationId xmlns:p14="http://schemas.microsoft.com/office/powerpoint/2010/main" val="1513420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73083"/>
            <a:ext cx="10058400" cy="1571106"/>
          </a:xfrm>
        </p:spPr>
        <p:txBody>
          <a:bodyPr>
            <a:normAutofit fontScale="90000"/>
          </a:bodyPr>
          <a:lstStyle/>
          <a:p>
            <a:r>
              <a:rPr lang="en-US" b="1" dirty="0"/>
              <a:t/>
            </a:r>
            <a:br>
              <a:rPr lang="en-US" b="1" dirty="0"/>
            </a:br>
            <a:r>
              <a:rPr lang="en-US" sz="3600" dirty="0">
                <a:solidFill>
                  <a:schemeClr val="accent2">
                    <a:lumMod val="50000"/>
                  </a:schemeClr>
                </a:solidFill>
              </a:rPr>
              <a:t>The applicant for Wisconsin Shares Child Care must be at least 18 years of age unless the minor </a:t>
            </a:r>
            <a:r>
              <a:rPr lang="en-US" sz="3600" dirty="0" smtClean="0">
                <a:solidFill>
                  <a:schemeClr val="accent2">
                    <a:lumMod val="50000"/>
                  </a:schemeClr>
                </a:solidFill>
              </a:rPr>
              <a:t>applicant:</a:t>
            </a:r>
            <a:r>
              <a:rPr lang="en-US" dirty="0"/>
              <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7091828"/>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1744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97280" y="659423"/>
            <a:ext cx="10058400" cy="1503485"/>
          </a:xfrm>
        </p:spPr>
        <p:txBody>
          <a:bodyPr>
            <a:normAutofit/>
          </a:bodyPr>
          <a:lstStyle/>
          <a:p>
            <a:r>
              <a:rPr lang="en-US" b="1" i="1" dirty="0">
                <a:solidFill>
                  <a:schemeClr val="accent3">
                    <a:lumMod val="50000"/>
                  </a:schemeClr>
                </a:solidFill>
              </a:rPr>
              <a:t>Coding </a:t>
            </a:r>
            <a:r>
              <a:rPr lang="en-US" b="1" i="1" dirty="0" smtClean="0">
                <a:solidFill>
                  <a:schemeClr val="accent3">
                    <a:lumMod val="50000"/>
                  </a:schemeClr>
                </a:solidFill>
              </a:rPr>
              <a:t>Fathers </a:t>
            </a:r>
            <a:r>
              <a:rPr lang="en-US" b="1" i="1" dirty="0">
                <a:solidFill>
                  <a:schemeClr val="accent3">
                    <a:lumMod val="50000"/>
                  </a:schemeClr>
                </a:solidFill>
              </a:rPr>
              <a:t>Correctly</a:t>
            </a:r>
            <a:r>
              <a:rPr lang="en-US" b="1" i="1" dirty="0"/>
              <a:t/>
            </a:r>
            <a:br>
              <a:rPr lang="en-US" b="1" i="1" dirty="0"/>
            </a:br>
            <a:endParaRPr lang="en-US" i="1"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496318370"/>
              </p:ext>
            </p:extLst>
          </p:nvPr>
        </p:nvGraphicFramePr>
        <p:xfrm>
          <a:off x="1097278" y="1845734"/>
          <a:ext cx="493776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1"/>
          <p:cNvSpPr>
            <a:spLocks noGrp="1"/>
          </p:cNvSpPr>
          <p:nvPr>
            <p:ph sz="half" idx="2"/>
          </p:nvPr>
        </p:nvSpPr>
        <p:spPr/>
        <p:txBody>
          <a:bodyPr>
            <a:normAutofit/>
          </a:bodyPr>
          <a:lstStyle/>
          <a:p>
            <a:pPr marL="201168" lvl="1" indent="0">
              <a:buNone/>
            </a:pPr>
            <a:endParaRPr lang="en-US" sz="2000" dirty="0" smtClean="0"/>
          </a:p>
          <a:p>
            <a:pPr marL="201168" lvl="1" indent="0">
              <a:buNone/>
            </a:pPr>
            <a:r>
              <a:rPr lang="en-US" sz="2000" dirty="0" smtClean="0"/>
              <a:t>Do </a:t>
            </a:r>
            <a:r>
              <a:rPr lang="en-US" sz="2000" dirty="0"/>
              <a:t>not use </a:t>
            </a:r>
            <a:r>
              <a:rPr lang="en-US" sz="2000" dirty="0" smtClean="0"/>
              <a:t>ACKNOWLEDGED since </a:t>
            </a:r>
            <a:r>
              <a:rPr lang="en-US" sz="2000" dirty="0"/>
              <a:t>that will pull him into the AG. </a:t>
            </a:r>
          </a:p>
          <a:p>
            <a:pPr marL="201168" lvl="1" indent="0">
              <a:buNone/>
            </a:pPr>
            <a:endParaRPr lang="en-US" sz="2000" dirty="0"/>
          </a:p>
          <a:p>
            <a:pPr marL="201168" lvl="1" indent="0">
              <a:buNone/>
            </a:pPr>
            <a:r>
              <a:rPr lang="en-US" sz="2000" dirty="0"/>
              <a:t>Remember to check Birth Query</a:t>
            </a:r>
          </a:p>
          <a:p>
            <a:pPr marL="201168" lvl="1" indent="0">
              <a:buNone/>
            </a:pPr>
            <a:endParaRPr lang="en-US" sz="2000" dirty="0"/>
          </a:p>
          <a:p>
            <a:pPr marL="201168" lvl="1" indent="0">
              <a:buNone/>
            </a:pPr>
            <a:r>
              <a:rPr lang="en-US" sz="2000" dirty="0"/>
              <a:t>Father has to be Legal to be in AG</a:t>
            </a:r>
          </a:p>
          <a:p>
            <a:pPr marL="201168" lvl="1" indent="0">
              <a:buNone/>
            </a:pPr>
            <a:endParaRPr lang="en-US" sz="2000" dirty="0"/>
          </a:p>
          <a:p>
            <a:pPr marL="201168" lvl="1" indent="0">
              <a:buNone/>
            </a:pPr>
            <a:r>
              <a:rPr lang="en-US" sz="2000" dirty="0"/>
              <a:t>Code non-marital co-parent  as </a:t>
            </a:r>
            <a:r>
              <a:rPr lang="en-US" sz="2000" dirty="0" smtClean="0"/>
              <a:t>“filling </a:t>
            </a:r>
            <a:r>
              <a:rPr lang="en-US" sz="2000" smtClean="0"/>
              <a:t>parental role” </a:t>
            </a:r>
            <a:r>
              <a:rPr lang="en-US" sz="2000" dirty="0"/>
              <a:t>for all children in the AG</a:t>
            </a:r>
          </a:p>
          <a:p>
            <a:endParaRPr lang="en-US" dirty="0"/>
          </a:p>
        </p:txBody>
      </p:sp>
    </p:spTree>
    <p:extLst>
      <p:ext uri="{BB962C8B-B14F-4D97-AF65-F5344CB8AC3E}">
        <p14:creationId xmlns:p14="http://schemas.microsoft.com/office/powerpoint/2010/main" val="2104116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32015"/>
            <a:ext cx="10058400" cy="906087"/>
          </a:xfrm>
          <a:solidFill>
            <a:schemeClr val="accent1">
              <a:lumMod val="20000"/>
              <a:lumOff val="80000"/>
            </a:schemeClr>
          </a:solidFill>
        </p:spPr>
        <p:txBody>
          <a:bodyPr/>
          <a:lstStyle/>
          <a:p>
            <a:r>
              <a:rPr lang="en-US" b="1" i="1" dirty="0"/>
              <a:t>Shared Placement of Children</a:t>
            </a:r>
            <a:endParaRPr lang="en-US" i="1" dirty="0"/>
          </a:p>
        </p:txBody>
      </p:sp>
      <p:sp>
        <p:nvSpPr>
          <p:cNvPr id="3" name="Content Placeholder 2"/>
          <p:cNvSpPr>
            <a:spLocks noGrp="1"/>
          </p:cNvSpPr>
          <p:nvPr>
            <p:ph idx="1"/>
          </p:nvPr>
        </p:nvSpPr>
        <p:spPr/>
        <p:txBody>
          <a:bodyPr/>
          <a:lstStyle/>
          <a:p>
            <a:r>
              <a:rPr lang="en-US" dirty="0" smtClean="0"/>
              <a:t>Each </a:t>
            </a:r>
            <a:r>
              <a:rPr lang="en-US" dirty="0"/>
              <a:t>parent with </a:t>
            </a:r>
            <a:r>
              <a:rPr lang="en-US" dirty="0" smtClean="0"/>
              <a:t>Shared Placement </a:t>
            </a:r>
            <a:r>
              <a:rPr lang="en-US" dirty="0"/>
              <a:t>has the option to apply for Wisconsin Shares Child Care subsidy to assist with the cost of child care for the time that the child in common is residing within his or her household</a:t>
            </a:r>
            <a:r>
              <a:rPr lang="en-US" dirty="0" smtClean="0"/>
              <a:t>.</a:t>
            </a:r>
          </a:p>
          <a:p>
            <a:pPr marL="201168" lvl="1" indent="0">
              <a:buNone/>
            </a:pPr>
            <a:r>
              <a:rPr lang="en-US" dirty="0" smtClean="0"/>
              <a:t>	There is no minimal amount of time the child has to reside with a parent</a:t>
            </a:r>
          </a:p>
          <a:p>
            <a:pPr lvl="1"/>
            <a:endParaRPr lang="en-US" dirty="0" smtClean="0"/>
          </a:p>
          <a:p>
            <a:r>
              <a:rPr lang="en-US" dirty="0" smtClean="0"/>
              <a:t>Each </a:t>
            </a:r>
            <a:r>
              <a:rPr lang="en-US" dirty="0"/>
              <a:t>custodial/placement parent will have his or her own case number, but the child will be assigned a unique PIN number that will be used in both Wisconsin Shares Child Care Assistance Groups (AG</a:t>
            </a:r>
            <a:r>
              <a:rPr lang="en-US" dirty="0" smtClean="0"/>
              <a:t>).</a:t>
            </a:r>
          </a:p>
          <a:p>
            <a:endParaRPr lang="en-US" dirty="0" smtClean="0"/>
          </a:p>
          <a:p>
            <a:r>
              <a:rPr lang="en-US" dirty="0" smtClean="0"/>
              <a:t>Important during the intake or renewal that you ask specific details of the actual child placement schedule- </a:t>
            </a:r>
            <a:r>
              <a:rPr lang="en-US" dirty="0" err="1" smtClean="0"/>
              <a:t>ie</a:t>
            </a:r>
            <a:r>
              <a:rPr lang="en-US" dirty="0" smtClean="0"/>
              <a:t> what days of the week, not just 50/50</a:t>
            </a:r>
            <a:endParaRPr lang="en-US" dirty="0"/>
          </a:p>
          <a:p>
            <a:endParaRPr lang="en-US" dirty="0"/>
          </a:p>
        </p:txBody>
      </p:sp>
      <p:sp>
        <p:nvSpPr>
          <p:cNvPr id="4" name="5-Point Star 3"/>
          <p:cNvSpPr/>
          <p:nvPr/>
        </p:nvSpPr>
        <p:spPr>
          <a:xfrm>
            <a:off x="1696915" y="2857500"/>
            <a:ext cx="325316" cy="2901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9267092" y="2549769"/>
            <a:ext cx="342900" cy="2198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6509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1797149"/>
          </a:xfrm>
          <a:solidFill>
            <a:schemeClr val="accent2">
              <a:lumMod val="20000"/>
              <a:lumOff val="80000"/>
            </a:schemeClr>
          </a:solidFill>
        </p:spPr>
        <p:txBody>
          <a:bodyPr>
            <a:normAutofit/>
          </a:bodyPr>
          <a:lstStyle/>
          <a:p>
            <a:pPr algn="ctr"/>
            <a:r>
              <a:rPr lang="en-US" b="1" i="1" dirty="0" smtClean="0">
                <a:solidFill>
                  <a:schemeClr val="accent2">
                    <a:lumMod val="50000"/>
                  </a:schemeClr>
                </a:solidFill>
              </a:rPr>
              <a:t>Absent Parent Non-Cooperation</a:t>
            </a:r>
            <a:endParaRPr lang="en-US" b="1" i="1" dirty="0">
              <a:solidFill>
                <a:schemeClr val="accent2">
                  <a:lumMod val="50000"/>
                </a:schemeClr>
              </a:solidFill>
            </a:endParaRPr>
          </a:p>
        </p:txBody>
      </p:sp>
      <p:sp>
        <p:nvSpPr>
          <p:cNvPr id="3" name="Content Placeholder 2"/>
          <p:cNvSpPr>
            <a:spLocks noGrp="1"/>
          </p:cNvSpPr>
          <p:nvPr>
            <p:ph idx="1"/>
          </p:nvPr>
        </p:nvSpPr>
        <p:spPr>
          <a:xfrm>
            <a:off x="4800600" y="465993"/>
            <a:ext cx="6492240" cy="6180992"/>
          </a:xfrm>
        </p:spPr>
        <p:txBody>
          <a:bodyPr>
            <a:normAutofit/>
          </a:bodyPr>
          <a:lstStyle/>
          <a:p>
            <a:r>
              <a:rPr lang="en-US" dirty="0" smtClean="0"/>
              <a:t>Child Support forms must be signed when there is a request  for Child Care for a child that is missing one or both parents in the home.</a:t>
            </a:r>
          </a:p>
          <a:p>
            <a:r>
              <a:rPr lang="en-US" b="1" dirty="0"/>
              <a:t>Good Cause Forms need to be sent out at Intake and </a:t>
            </a:r>
            <a:r>
              <a:rPr lang="en-US" b="1" dirty="0" smtClean="0"/>
              <a:t>Renewal </a:t>
            </a:r>
            <a:r>
              <a:rPr lang="en-US" b="1" dirty="0"/>
              <a:t>by the worker  </a:t>
            </a:r>
          </a:p>
          <a:p>
            <a:r>
              <a:rPr lang="en-US" dirty="0" smtClean="0"/>
              <a:t>If any parent is the AG is not cooperating with Child Support, then no eligibility for Child Care.</a:t>
            </a:r>
          </a:p>
          <a:p>
            <a:r>
              <a:rPr lang="en-US" dirty="0" smtClean="0"/>
              <a:t>If </a:t>
            </a:r>
            <a:r>
              <a:rPr lang="en-US" dirty="0"/>
              <a:t>the parent applies </a:t>
            </a:r>
            <a:r>
              <a:rPr lang="en-US" dirty="0" smtClean="0"/>
              <a:t>on ACCESS the parent </a:t>
            </a:r>
            <a:r>
              <a:rPr lang="en-US" dirty="0"/>
              <a:t>must check a box indicating that they have read this information and </a:t>
            </a:r>
            <a:r>
              <a:rPr lang="en-US" dirty="0" smtClean="0"/>
              <a:t>understand- this  </a:t>
            </a:r>
            <a:r>
              <a:rPr lang="en-US" dirty="0"/>
              <a:t>is sufficient for providing </a:t>
            </a:r>
            <a:r>
              <a:rPr lang="en-US" dirty="0" smtClean="0"/>
              <a:t>Good Cause notice at application.( does not appear for renewal or program add)</a:t>
            </a:r>
          </a:p>
          <a:p>
            <a:r>
              <a:rPr lang="en-US" dirty="0"/>
              <a:t>If an individual fails three (3) or more times to meet the child support cooperation requirements without good cause, the Assistance Group is not eligible for Wisconsin Shares Child Care for a period of at least six (6) months </a:t>
            </a:r>
            <a:r>
              <a:rPr lang="en-US" b="1" dirty="0"/>
              <a:t>and</a:t>
            </a:r>
            <a:r>
              <a:rPr lang="en-US" dirty="0"/>
              <a:t> until all of the members of the Assistance Group cooperate with the CSA.</a:t>
            </a:r>
          </a:p>
          <a:p>
            <a:endParaRPr lang="en-US" dirty="0"/>
          </a:p>
        </p:txBody>
      </p:sp>
      <p:sp>
        <p:nvSpPr>
          <p:cNvPr id="4" name="Content Placeholder 3"/>
          <p:cNvSpPr>
            <a:spLocks noGrp="1"/>
          </p:cNvSpPr>
          <p:nvPr>
            <p:ph type="body" sz="half" idx="2"/>
          </p:nvPr>
        </p:nvSpPr>
        <p:spPr/>
        <p:txBody>
          <a:bodyPr>
            <a:normAutofit fontScale="92500" lnSpcReduction="10000"/>
          </a:bodyPr>
          <a:lstStyle/>
          <a:p>
            <a:r>
              <a:rPr lang="en-US" sz="2000" b="1" dirty="0"/>
              <a:t>For Foster Care and Kinship Care cases do not refer the Absent parent to Child </a:t>
            </a:r>
            <a:r>
              <a:rPr lang="en-US" sz="2000" b="1" dirty="0" smtClean="0"/>
              <a:t>Support</a:t>
            </a:r>
          </a:p>
          <a:p>
            <a:endParaRPr lang="en-US" sz="2000" b="1" dirty="0"/>
          </a:p>
          <a:p>
            <a:r>
              <a:rPr lang="en-US" sz="2000" b="1" dirty="0" smtClean="0"/>
              <a:t>If a parent receives a Child Support Sanction CWW tracts it automatically on  the Child </a:t>
            </a:r>
            <a:r>
              <a:rPr lang="en-US" sz="2000" b="1" dirty="0"/>
              <a:t>Support Non-Cooperation Instance </a:t>
            </a:r>
            <a:r>
              <a:rPr lang="en-US" sz="2000" b="1" dirty="0" smtClean="0"/>
              <a:t>Tracking page.</a:t>
            </a:r>
          </a:p>
        </p:txBody>
      </p:sp>
    </p:spTree>
    <p:extLst>
      <p:ext uri="{BB962C8B-B14F-4D97-AF65-F5344CB8AC3E}">
        <p14:creationId xmlns:p14="http://schemas.microsoft.com/office/powerpoint/2010/main" val="1435090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56953"/>
            <a:ext cx="10058400" cy="1139962"/>
          </a:xfrm>
          <a:ln w="57150">
            <a:solidFill>
              <a:schemeClr val="accent2">
                <a:lumMod val="75000"/>
              </a:schemeClr>
            </a:solidFill>
          </a:ln>
        </p:spPr>
        <p:txBody>
          <a:bodyPr>
            <a:normAutofit/>
          </a:bodyPr>
          <a:lstStyle/>
          <a:p>
            <a:pPr algn="ctr"/>
            <a:r>
              <a:rPr lang="en-US" b="1" i="1" dirty="0" smtClean="0">
                <a:solidFill>
                  <a:schemeClr val="accent3">
                    <a:lumMod val="50000"/>
                  </a:schemeClr>
                </a:solidFill>
              </a:rPr>
              <a:t>APPROVED ACTIVITIES</a:t>
            </a:r>
            <a:br>
              <a:rPr lang="en-US" b="1" i="1" dirty="0" smtClean="0">
                <a:solidFill>
                  <a:schemeClr val="accent3">
                    <a:lumMod val="50000"/>
                  </a:schemeClr>
                </a:solidFill>
              </a:rPr>
            </a:br>
            <a:r>
              <a:rPr lang="en-US" sz="2800" b="1" i="1" dirty="0" smtClean="0">
                <a:solidFill>
                  <a:schemeClr val="accent3">
                    <a:lumMod val="50000"/>
                  </a:schemeClr>
                </a:solidFill>
              </a:rPr>
              <a:t>Must be verified</a:t>
            </a:r>
            <a:endParaRPr lang="en-US" b="1" i="1" dirty="0">
              <a:solidFill>
                <a:schemeClr val="accent3">
                  <a:lumMod val="50000"/>
                </a:schemeClr>
              </a:solidFill>
            </a:endParaRPr>
          </a:p>
        </p:txBody>
      </p:sp>
      <p:sp>
        <p:nvSpPr>
          <p:cNvPr id="4" name="Content Placeholder 3"/>
          <p:cNvSpPr>
            <a:spLocks noGrp="1"/>
          </p:cNvSpPr>
          <p:nvPr>
            <p:ph sz="half" idx="1"/>
          </p:nvPr>
        </p:nvSpPr>
        <p:spPr>
          <a:xfrm>
            <a:off x="1097278" y="1729047"/>
            <a:ext cx="4937760" cy="3325091"/>
          </a:xfrm>
        </p:spPr>
        <p:txBody>
          <a:bodyPr>
            <a:normAutofit lnSpcReduction="10000"/>
          </a:bodyPr>
          <a:lstStyle/>
          <a:p>
            <a:pPr marL="0" indent="0">
              <a:lnSpc>
                <a:spcPct val="120000"/>
              </a:lnSpc>
              <a:buNone/>
            </a:pPr>
            <a:r>
              <a:rPr lang="en-US" sz="3200" dirty="0" smtClean="0"/>
              <a:t>Employment</a:t>
            </a:r>
          </a:p>
          <a:p>
            <a:pPr marL="0" indent="0">
              <a:lnSpc>
                <a:spcPct val="120000"/>
              </a:lnSpc>
              <a:buNone/>
            </a:pPr>
            <a:r>
              <a:rPr lang="en-US" sz="3200" dirty="0" smtClean="0"/>
              <a:t>Self Employment </a:t>
            </a:r>
          </a:p>
          <a:p>
            <a:pPr marL="0" indent="0">
              <a:lnSpc>
                <a:spcPct val="120000"/>
              </a:lnSpc>
              <a:buNone/>
            </a:pPr>
            <a:r>
              <a:rPr lang="en-US" sz="3200" dirty="0" smtClean="0"/>
              <a:t>W-2</a:t>
            </a:r>
          </a:p>
          <a:p>
            <a:pPr marL="0" indent="0">
              <a:lnSpc>
                <a:spcPct val="120000"/>
              </a:lnSpc>
              <a:buNone/>
            </a:pPr>
            <a:r>
              <a:rPr lang="en-US" sz="3200" dirty="0" smtClean="0"/>
              <a:t>FSET</a:t>
            </a:r>
            <a:endParaRPr lang="en-US" sz="3200" dirty="0"/>
          </a:p>
        </p:txBody>
      </p:sp>
      <p:sp>
        <p:nvSpPr>
          <p:cNvPr id="5" name="Content Placeholder 4"/>
          <p:cNvSpPr>
            <a:spLocks noGrp="1"/>
          </p:cNvSpPr>
          <p:nvPr>
            <p:ph sz="half" idx="2"/>
          </p:nvPr>
        </p:nvSpPr>
        <p:spPr>
          <a:xfrm>
            <a:off x="5976851" y="1753986"/>
            <a:ext cx="4937760" cy="4081550"/>
          </a:xfrm>
        </p:spPr>
        <p:txBody>
          <a:bodyPr>
            <a:normAutofit lnSpcReduction="10000"/>
          </a:bodyPr>
          <a:lstStyle/>
          <a:p>
            <a:r>
              <a:rPr lang="en-US" sz="3200" dirty="0" smtClean="0"/>
              <a:t>High School</a:t>
            </a:r>
            <a:r>
              <a:rPr lang="en-US" dirty="0" smtClean="0"/>
              <a:t> (up to age 20)</a:t>
            </a:r>
          </a:p>
          <a:p>
            <a:pPr marL="201168" lvl="1" indent="0">
              <a:buNone/>
            </a:pPr>
            <a:r>
              <a:rPr lang="en-US" dirty="0" smtClean="0"/>
              <a:t>If &lt;18, must be in adult supervised living arrangement.</a:t>
            </a:r>
          </a:p>
          <a:p>
            <a:pPr marL="57150" indent="0">
              <a:buNone/>
            </a:pPr>
            <a:r>
              <a:rPr lang="en-US" dirty="0" smtClean="0"/>
              <a:t>	No work requirement</a:t>
            </a:r>
          </a:p>
          <a:p>
            <a:r>
              <a:rPr lang="en-US" sz="3200" dirty="0" smtClean="0"/>
              <a:t>Basic or Post-Secondary </a:t>
            </a:r>
            <a:r>
              <a:rPr lang="en-US" sz="3200" dirty="0"/>
              <a:t>Education</a:t>
            </a:r>
            <a:endParaRPr lang="en-US" dirty="0"/>
          </a:p>
          <a:p>
            <a:pPr lvl="1"/>
            <a:r>
              <a:rPr lang="en-US" dirty="0"/>
              <a:t>GED / HSED / ESL</a:t>
            </a:r>
          </a:p>
          <a:p>
            <a:pPr lvl="1"/>
            <a:r>
              <a:rPr lang="en-US" dirty="0"/>
              <a:t>Must also be working </a:t>
            </a:r>
            <a:r>
              <a:rPr lang="en-US" dirty="0" smtClean="0"/>
              <a:t>20 </a:t>
            </a:r>
            <a:r>
              <a:rPr lang="en-US" dirty="0" err="1" smtClean="0"/>
              <a:t>hrs</a:t>
            </a:r>
            <a:r>
              <a:rPr lang="en-US" dirty="0" smtClean="0"/>
              <a:t> per month or </a:t>
            </a:r>
            <a:r>
              <a:rPr lang="en-US" dirty="0"/>
              <a:t>participating in work study</a:t>
            </a:r>
          </a:p>
          <a:p>
            <a:pPr lvl="1"/>
            <a:r>
              <a:rPr lang="en-US" dirty="0"/>
              <a:t>24 month time limit</a:t>
            </a:r>
          </a:p>
          <a:p>
            <a:pPr lvl="1"/>
            <a:r>
              <a:rPr lang="en-US" dirty="0"/>
              <a:t>Online self-paced courses </a:t>
            </a:r>
            <a:r>
              <a:rPr lang="en-US" dirty="0" smtClean="0"/>
              <a:t>are allowed</a:t>
            </a:r>
            <a:endParaRPr lang="en-US" dirty="0"/>
          </a:p>
          <a:p>
            <a:pPr marL="201168" lvl="1" indent="0">
              <a:buNone/>
            </a:pPr>
            <a:endParaRPr lang="en-US" dirty="0"/>
          </a:p>
          <a:p>
            <a:pPr>
              <a:buFont typeface="Wingdings" panose="05000000000000000000" pitchFamily="2" charset="2"/>
              <a:buChar char="§"/>
            </a:pPr>
            <a:endParaRPr lang="en-US" sz="3200" dirty="0" smtClean="0"/>
          </a:p>
          <a:p>
            <a:pPr>
              <a:buFont typeface="Wingdings" panose="05000000000000000000" pitchFamily="2" charset="2"/>
              <a:buChar char="§"/>
            </a:pPr>
            <a:endParaRPr lang="en-US" sz="3200" dirty="0"/>
          </a:p>
          <a:p>
            <a:pPr marL="0" indent="0">
              <a:buNone/>
            </a:pPr>
            <a:endParaRPr lang="en-US" sz="3200" dirty="0"/>
          </a:p>
        </p:txBody>
      </p:sp>
      <p:sp>
        <p:nvSpPr>
          <p:cNvPr id="8" name="Round Single Corner Rectangle 7"/>
          <p:cNvSpPr/>
          <p:nvPr/>
        </p:nvSpPr>
        <p:spPr>
          <a:xfrm>
            <a:off x="1596044" y="5552902"/>
            <a:ext cx="9385069" cy="1122217"/>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EXCEPTION- in two parent households one adult can have medical note that says cannot work AND can care for their child(</a:t>
            </a:r>
            <a:r>
              <a:rPr lang="en-US" b="1" dirty="0" err="1">
                <a:solidFill>
                  <a:schemeClr val="tx1"/>
                </a:solidFill>
              </a:rPr>
              <a:t>ren</a:t>
            </a:r>
            <a:r>
              <a:rPr lang="en-US" b="1" dirty="0">
                <a:solidFill>
                  <a:schemeClr val="tx1"/>
                </a:solidFill>
              </a:rPr>
              <a:t>) and need daycare for other adult to participate in their activity. </a:t>
            </a:r>
          </a:p>
        </p:txBody>
      </p:sp>
    </p:spTree>
    <p:extLst>
      <p:ext uri="{BB962C8B-B14F-4D97-AF65-F5344CB8AC3E}">
        <p14:creationId xmlns:p14="http://schemas.microsoft.com/office/powerpoint/2010/main" val="3075800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5010-D2BC-4B11-8F59-CF033F751AD4}"/>
              </a:ext>
            </a:extLst>
          </p:cNvPr>
          <p:cNvSpPr>
            <a:spLocks noGrp="1"/>
          </p:cNvSpPr>
          <p:nvPr>
            <p:ph type="title"/>
          </p:nvPr>
        </p:nvSpPr>
        <p:spPr>
          <a:xfrm>
            <a:off x="1097280" y="556952"/>
            <a:ext cx="10058400" cy="1005841"/>
          </a:xfrm>
          <a:solidFill>
            <a:schemeClr val="accent1">
              <a:lumMod val="20000"/>
              <a:lumOff val="80000"/>
            </a:schemeClr>
          </a:solidFill>
        </p:spPr>
        <p:txBody>
          <a:bodyPr>
            <a:normAutofit/>
          </a:bodyPr>
          <a:lstStyle/>
          <a:p>
            <a:pPr algn="ctr"/>
            <a:r>
              <a:rPr lang="en-US" b="1" dirty="0"/>
              <a:t>Employment </a:t>
            </a:r>
            <a:r>
              <a:rPr lang="en-US" b="1" dirty="0" smtClean="0"/>
              <a:t>Must </a:t>
            </a:r>
            <a:r>
              <a:rPr lang="en-US" b="1" dirty="0"/>
              <a:t>be </a:t>
            </a:r>
            <a:r>
              <a:rPr lang="en-US" b="1" dirty="0" smtClean="0"/>
              <a:t>Verified</a:t>
            </a:r>
            <a:endParaRPr lang="en-US" b="1" dirty="0"/>
          </a:p>
        </p:txBody>
      </p:sp>
      <p:sp>
        <p:nvSpPr>
          <p:cNvPr id="3" name="Content Placeholder 2">
            <a:extLst>
              <a:ext uri="{FF2B5EF4-FFF2-40B4-BE49-F238E27FC236}">
                <a16:creationId xmlns:a16="http://schemas.microsoft.com/office/drawing/2014/main" id="{7FA831A5-BF17-42BC-9CE3-F5790A8579C8}"/>
              </a:ext>
            </a:extLst>
          </p:cNvPr>
          <p:cNvSpPr>
            <a:spLocks noGrp="1"/>
          </p:cNvSpPr>
          <p:nvPr>
            <p:ph idx="1"/>
          </p:nvPr>
        </p:nvSpPr>
        <p:spPr>
          <a:xfrm>
            <a:off x="1097280" y="1845733"/>
            <a:ext cx="10058400" cy="4364147"/>
          </a:xfrm>
        </p:spPr>
        <p:txBody>
          <a:bodyPr>
            <a:normAutofit fontScale="92500" lnSpcReduction="10000"/>
          </a:bodyPr>
          <a:lstStyle/>
          <a:p>
            <a:pPr>
              <a:buFont typeface="Wingdings" panose="05000000000000000000" pitchFamily="2" charset="2"/>
              <a:buChar char="Ø"/>
            </a:pPr>
            <a:r>
              <a:rPr lang="en-US" sz="3200" dirty="0" smtClean="0"/>
              <a:t>Use last 30 days of pay stubs </a:t>
            </a:r>
            <a:endParaRPr lang="en-US" sz="3200" dirty="0"/>
          </a:p>
          <a:p>
            <a:pPr>
              <a:buFont typeface="Wingdings" panose="05000000000000000000" pitchFamily="2" charset="2"/>
              <a:buChar char="Ø"/>
            </a:pPr>
            <a:r>
              <a:rPr lang="en-US" sz="3200" dirty="0" smtClean="0"/>
              <a:t>Employment Verification Financial Earnings (EVFE</a:t>
            </a:r>
            <a:r>
              <a:rPr lang="en-US" sz="3200" dirty="0"/>
              <a:t>)</a:t>
            </a:r>
          </a:p>
          <a:p>
            <a:pPr>
              <a:buFont typeface="Wingdings" panose="05000000000000000000" pitchFamily="2" charset="2"/>
              <a:buChar char="Ø"/>
            </a:pPr>
            <a:r>
              <a:rPr lang="en-US" sz="3200" dirty="0" smtClean="0"/>
              <a:t>Letter from employer</a:t>
            </a:r>
            <a:endParaRPr lang="en-US" sz="3200" dirty="0"/>
          </a:p>
          <a:p>
            <a:pPr>
              <a:buFont typeface="Wingdings" panose="05000000000000000000" pitchFamily="2" charset="2"/>
              <a:buChar char="Ø"/>
            </a:pPr>
            <a:r>
              <a:rPr lang="en-US" sz="3200" dirty="0" smtClean="0"/>
              <a:t>FDSH (if parent agrees)</a:t>
            </a:r>
            <a:endParaRPr lang="en-US" sz="3200" dirty="0"/>
          </a:p>
          <a:p>
            <a:pPr>
              <a:buFont typeface="Wingdings" panose="05000000000000000000" pitchFamily="2" charset="2"/>
              <a:buChar char="Ø"/>
            </a:pPr>
            <a:r>
              <a:rPr lang="en-US" sz="3200" dirty="0" smtClean="0"/>
              <a:t>Work Number </a:t>
            </a:r>
            <a:endParaRPr lang="en-US" sz="3200" dirty="0"/>
          </a:p>
          <a:p>
            <a:pPr>
              <a:buFont typeface="Wingdings" panose="05000000000000000000" pitchFamily="2" charset="2"/>
              <a:buChar char="Ø"/>
            </a:pPr>
            <a:r>
              <a:rPr lang="en-US" sz="3200" dirty="0" smtClean="0"/>
              <a:t>Collateral Contact   </a:t>
            </a:r>
            <a:endParaRPr lang="en-US" sz="3200" dirty="0"/>
          </a:p>
          <a:p>
            <a:pPr marL="0" indent="0">
              <a:buNone/>
            </a:pPr>
            <a:r>
              <a:rPr lang="en-US" sz="3200" dirty="0" smtClean="0"/>
              <a:t>		</a:t>
            </a:r>
            <a:r>
              <a:rPr lang="en-US" sz="3200" b="1" dirty="0" smtClean="0"/>
              <a:t>Work </a:t>
            </a:r>
            <a:r>
              <a:rPr lang="en-US" sz="3200" b="1" dirty="0"/>
              <a:t>schedule is self </a:t>
            </a:r>
            <a:r>
              <a:rPr lang="en-US" sz="3200" b="1" dirty="0" smtClean="0"/>
              <a:t>declared</a:t>
            </a:r>
          </a:p>
          <a:p>
            <a:pPr marL="0" indent="0">
              <a:buNone/>
            </a:pPr>
            <a:r>
              <a:rPr lang="en-US" sz="3200" b="1" dirty="0" smtClean="0"/>
              <a:t>		Make sure schedule and paystubs match</a:t>
            </a:r>
            <a:endParaRPr lang="en-US" sz="3200" b="1" dirty="0"/>
          </a:p>
          <a:p>
            <a:pPr>
              <a:buFont typeface="Wingdings" panose="05000000000000000000" pitchFamily="2" charset="2"/>
              <a:buChar char="Ø"/>
            </a:pPr>
            <a:endParaRPr lang="en-US" sz="3200" dirty="0"/>
          </a:p>
        </p:txBody>
      </p:sp>
      <p:sp>
        <p:nvSpPr>
          <p:cNvPr id="4" name="Sun 3"/>
          <p:cNvSpPr/>
          <p:nvPr/>
        </p:nvSpPr>
        <p:spPr>
          <a:xfrm>
            <a:off x="2576145" y="5143501"/>
            <a:ext cx="342900" cy="334108"/>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n 5"/>
          <p:cNvSpPr/>
          <p:nvPr/>
        </p:nvSpPr>
        <p:spPr>
          <a:xfrm>
            <a:off x="2567353" y="5662245"/>
            <a:ext cx="351693" cy="34290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04766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EC92C3-613A-4F3D-B963-B682F8A5AD89}"/>
              </a:ext>
            </a:extLst>
          </p:cNvPr>
          <p:cNvSpPr>
            <a:spLocks noGrp="1"/>
          </p:cNvSpPr>
          <p:nvPr>
            <p:ph type="title"/>
          </p:nvPr>
        </p:nvSpPr>
        <p:spPr>
          <a:xfrm>
            <a:off x="1097280" y="286604"/>
            <a:ext cx="10058400" cy="1267876"/>
          </a:xfrm>
        </p:spPr>
        <p:txBody>
          <a:bodyPr>
            <a:noAutofit/>
          </a:bodyPr>
          <a:lstStyle/>
          <a:p>
            <a:r>
              <a:rPr lang="en-US" sz="2800" b="1" i="1" dirty="0" smtClean="0"/>
              <a:t>When all of the following conditions are met, a parent may T</a:t>
            </a:r>
            <a:r>
              <a:rPr lang="en-US" sz="2800" b="1" i="1" u="sng" dirty="0" smtClean="0"/>
              <a:t>emporarily Self Declare </a:t>
            </a:r>
            <a:r>
              <a:rPr lang="en-US" sz="2800" b="1" i="1" dirty="0" smtClean="0"/>
              <a:t>their New Employment</a:t>
            </a:r>
            <a:endParaRPr lang="en-US" sz="2800" b="1" i="1" dirty="0"/>
          </a:p>
        </p:txBody>
      </p:sp>
      <p:sp>
        <p:nvSpPr>
          <p:cNvPr id="10" name="Content Placeholder 9">
            <a:extLst>
              <a:ext uri="{FF2B5EF4-FFF2-40B4-BE49-F238E27FC236}">
                <a16:creationId xmlns:a16="http://schemas.microsoft.com/office/drawing/2014/main" id="{8AE4FB03-24D0-45EE-B2E8-240B30C8EDB0}"/>
              </a:ext>
            </a:extLst>
          </p:cNvPr>
          <p:cNvSpPr>
            <a:spLocks noGrp="1"/>
          </p:cNvSpPr>
          <p:nvPr>
            <p:ph idx="1"/>
          </p:nvPr>
        </p:nvSpPr>
        <p:spPr>
          <a:xfrm>
            <a:off x="856211" y="1845734"/>
            <a:ext cx="10299469" cy="4023360"/>
          </a:xfrm>
          <a:solidFill>
            <a:schemeClr val="accent1">
              <a:lumMod val="20000"/>
              <a:lumOff val="80000"/>
            </a:schemeClr>
          </a:solidFill>
          <a:ln w="38100">
            <a:solidFill>
              <a:schemeClr val="accent3"/>
            </a:solidFill>
          </a:ln>
        </p:spPr>
        <p:txBody>
          <a:bodyPr>
            <a:normAutofit/>
          </a:bodyPr>
          <a:lstStyle/>
          <a:p>
            <a:pPr marL="749808" lvl="1" indent="-457200">
              <a:lnSpc>
                <a:spcPct val="120000"/>
              </a:lnSpc>
              <a:buFont typeface="+mj-lt"/>
              <a:buAutoNum type="arabicPeriod"/>
            </a:pPr>
            <a:r>
              <a:rPr lang="en-US" sz="2600" dirty="0"/>
              <a:t>NEW EMPLOYMENT</a:t>
            </a:r>
          </a:p>
          <a:p>
            <a:pPr marL="749808" lvl="1" indent="-457200">
              <a:lnSpc>
                <a:spcPct val="120000"/>
              </a:lnSpc>
              <a:buFont typeface="+mj-lt"/>
              <a:buAutoNum type="arabicPeriod"/>
            </a:pPr>
            <a:r>
              <a:rPr lang="en-US" sz="2600" dirty="0"/>
              <a:t>EMPLOYER USES WORK </a:t>
            </a:r>
            <a:r>
              <a:rPr lang="en-US" sz="2600" dirty="0" smtClean="0"/>
              <a:t>NUMBER/EQUIFAX</a:t>
            </a:r>
            <a:endParaRPr lang="en-US" sz="2600" dirty="0"/>
          </a:p>
          <a:p>
            <a:pPr marL="749808" lvl="1" indent="-457200">
              <a:lnSpc>
                <a:spcPct val="120000"/>
              </a:lnSpc>
              <a:buFont typeface="+mj-lt"/>
              <a:buAutoNum type="arabicPeriod"/>
            </a:pPr>
            <a:r>
              <a:rPr lang="en-US" sz="2600" dirty="0"/>
              <a:t>CAN’T VERIFY WITH WORK </a:t>
            </a:r>
            <a:r>
              <a:rPr lang="en-US" sz="2600" dirty="0" smtClean="0"/>
              <a:t>NUMBER/EQUIFAX</a:t>
            </a:r>
            <a:endParaRPr lang="en-US" sz="2600" dirty="0"/>
          </a:p>
          <a:p>
            <a:pPr marL="749808" lvl="1" indent="-457200">
              <a:lnSpc>
                <a:spcPct val="120000"/>
              </a:lnSpc>
              <a:buFont typeface="+mj-lt"/>
              <a:buAutoNum type="arabicPeriod"/>
            </a:pPr>
            <a:r>
              <a:rPr lang="en-US" sz="2600" dirty="0"/>
              <a:t>EMPLOYER REFUSED TO VERIFY</a:t>
            </a:r>
          </a:p>
          <a:p>
            <a:pPr marL="749808" lvl="1" indent="-457200">
              <a:lnSpc>
                <a:spcPct val="120000"/>
              </a:lnSpc>
              <a:buFont typeface="+mj-lt"/>
              <a:buAutoNum type="arabicPeriod"/>
            </a:pPr>
            <a:r>
              <a:rPr lang="en-US" sz="2600" dirty="0"/>
              <a:t>PARENT HAS NOT RECEIVED A PAYSTUB</a:t>
            </a:r>
          </a:p>
          <a:p>
            <a:pPr marL="749808" lvl="1" indent="-457200">
              <a:lnSpc>
                <a:spcPct val="120000"/>
              </a:lnSpc>
              <a:buFont typeface="+mj-lt"/>
              <a:buAutoNum type="arabicPeriod"/>
            </a:pPr>
            <a:r>
              <a:rPr lang="en-US" sz="2600" dirty="0"/>
              <a:t>CANNOT BE CONFIRMED/VERIFIED THROUGH DATA EXCHANGE</a:t>
            </a:r>
          </a:p>
          <a:p>
            <a:pPr marL="0" indent="0">
              <a:buNone/>
            </a:pPr>
            <a:endParaRPr lang="en-US" dirty="0"/>
          </a:p>
        </p:txBody>
      </p:sp>
    </p:spTree>
    <p:extLst>
      <p:ext uri="{BB962C8B-B14F-4D97-AF65-F5344CB8AC3E}">
        <p14:creationId xmlns:p14="http://schemas.microsoft.com/office/powerpoint/2010/main" val="3489894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2D8A-EE47-4724-A37F-8C353F9943A7}"/>
              </a:ext>
            </a:extLst>
          </p:cNvPr>
          <p:cNvSpPr>
            <a:spLocks noGrp="1"/>
          </p:cNvSpPr>
          <p:nvPr>
            <p:ph type="title"/>
          </p:nvPr>
        </p:nvSpPr>
        <p:spPr>
          <a:xfrm>
            <a:off x="1097280" y="286603"/>
            <a:ext cx="10058400" cy="1259564"/>
          </a:xfrm>
          <a:solidFill>
            <a:schemeClr val="accent1">
              <a:lumMod val="20000"/>
              <a:lumOff val="80000"/>
            </a:schemeClr>
          </a:solidFill>
        </p:spPr>
        <p:txBody>
          <a:bodyPr>
            <a:normAutofit/>
          </a:bodyPr>
          <a:lstStyle/>
          <a:p>
            <a:pPr algn="ctr"/>
            <a:r>
              <a:rPr lang="en-US" sz="3600" b="1" dirty="0"/>
              <a:t>PROCEDURE FOR TEMP </a:t>
            </a:r>
            <a:r>
              <a:rPr lang="en-US" sz="3600" b="1" dirty="0" smtClean="0"/>
              <a:t>VERIFICATION</a:t>
            </a:r>
            <a:br>
              <a:rPr lang="en-US" sz="3600" b="1" dirty="0" smtClean="0"/>
            </a:br>
            <a:r>
              <a:rPr lang="en-US" sz="3600" b="1" dirty="0" smtClean="0"/>
              <a:t> </a:t>
            </a:r>
            <a:r>
              <a:rPr lang="en-US" sz="3600" b="1" dirty="0"/>
              <a:t>OF </a:t>
            </a:r>
            <a:r>
              <a:rPr lang="en-US" sz="3600" b="1" dirty="0" smtClean="0"/>
              <a:t>NEW EMPLOYMENT</a:t>
            </a:r>
            <a:endParaRPr lang="en-US" sz="3600" b="1" dirty="0"/>
          </a:p>
        </p:txBody>
      </p:sp>
      <p:sp>
        <p:nvSpPr>
          <p:cNvPr id="3" name="Content Placeholder 2">
            <a:extLst>
              <a:ext uri="{FF2B5EF4-FFF2-40B4-BE49-F238E27FC236}">
                <a16:creationId xmlns:a16="http://schemas.microsoft.com/office/drawing/2014/main" id="{68E98ED0-77C1-400F-AB32-F6E33DBDD133}"/>
              </a:ext>
            </a:extLst>
          </p:cNvPr>
          <p:cNvSpPr>
            <a:spLocks noGrp="1"/>
          </p:cNvSpPr>
          <p:nvPr>
            <p:ph idx="1"/>
          </p:nvPr>
        </p:nvSpPr>
        <p:spPr>
          <a:xfrm>
            <a:off x="1097280" y="1753985"/>
            <a:ext cx="10058400" cy="4538750"/>
          </a:xfrm>
          <a:ln w="57150">
            <a:solidFill>
              <a:schemeClr val="accent1">
                <a:lumMod val="50000"/>
              </a:schemeClr>
            </a:solidFill>
          </a:ln>
        </p:spPr>
        <p:txBody>
          <a:bodyPr>
            <a:noAutofit/>
          </a:bodyPr>
          <a:lstStyle/>
          <a:p>
            <a:r>
              <a:rPr lang="en-US" sz="2400" dirty="0"/>
              <a:t>1. Use code UA on employment page, enter EMPL on Approved Activity </a:t>
            </a:r>
            <a:r>
              <a:rPr lang="en-US" sz="2400" dirty="0" smtClean="0"/>
              <a:t>       Status </a:t>
            </a:r>
            <a:r>
              <a:rPr lang="en-US" sz="2400" dirty="0"/>
              <a:t>page and run and confirm child care open</a:t>
            </a:r>
          </a:p>
          <a:p>
            <a:r>
              <a:rPr lang="en-US" sz="2400" dirty="0"/>
              <a:t>2. Write case comments</a:t>
            </a:r>
          </a:p>
          <a:p>
            <a:r>
              <a:rPr lang="en-US" sz="2400" dirty="0"/>
              <a:t>3. Immediately go to employment page and change UA to Q?</a:t>
            </a:r>
          </a:p>
          <a:p>
            <a:r>
              <a:rPr lang="en-US" sz="2400" dirty="0"/>
              <a:t>4.  Run eligibility to pend Child Care and generate VCL</a:t>
            </a:r>
          </a:p>
          <a:p>
            <a:r>
              <a:rPr lang="en-US" sz="2400" dirty="0"/>
              <a:t>5.  Enter in a child care authorization as normal (do not write a short term authorization)</a:t>
            </a:r>
          </a:p>
          <a:p>
            <a:r>
              <a:rPr lang="en-US" sz="2400" dirty="0"/>
              <a:t>6.  If verification of employment does not come back, enter appropriate failure code and then change Approved Activity Status from EMPL to NO and child care will Fail for failure to </a:t>
            </a:r>
            <a:r>
              <a:rPr lang="en-US" sz="2400" dirty="0" smtClean="0"/>
              <a:t>provide </a:t>
            </a:r>
            <a:r>
              <a:rPr lang="en-US" sz="2400" dirty="0"/>
              <a:t>verification of approved activity </a:t>
            </a:r>
          </a:p>
        </p:txBody>
      </p:sp>
    </p:spTree>
    <p:extLst>
      <p:ext uri="{BB962C8B-B14F-4D97-AF65-F5344CB8AC3E}">
        <p14:creationId xmlns:p14="http://schemas.microsoft.com/office/powerpoint/2010/main" val="159142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i="1" dirty="0" smtClean="0">
                <a:solidFill>
                  <a:schemeClr val="accent2">
                    <a:lumMod val="75000"/>
                  </a:schemeClr>
                </a:solidFill>
              </a:rPr>
              <a:t>Objectives:</a:t>
            </a:r>
            <a:endParaRPr lang="en-US" b="1" i="1" dirty="0">
              <a:solidFill>
                <a:schemeClr val="accent2">
                  <a:lumMod val="75000"/>
                </a:schemeClr>
              </a:solidFill>
            </a:endParaRPr>
          </a:p>
        </p:txBody>
      </p:sp>
      <p:sp>
        <p:nvSpPr>
          <p:cNvPr id="8" name="Content Placeholder 7"/>
          <p:cNvSpPr>
            <a:spLocks noGrp="1"/>
          </p:cNvSpPr>
          <p:nvPr>
            <p:ph idx="1"/>
          </p:nvPr>
        </p:nvSpPr>
        <p:spPr/>
        <p:txBody>
          <a:bodyPr/>
          <a:lstStyle/>
          <a:p>
            <a:pPr>
              <a:buClr>
                <a:schemeClr val="accent2"/>
              </a:buClr>
              <a:buSzPct val="150000"/>
              <a:buFont typeface="Wingdings" panose="05000000000000000000" pitchFamily="2" charset="2"/>
              <a:buChar char="Ø"/>
            </a:pPr>
            <a:r>
              <a:rPr lang="en-US" sz="2800" dirty="0" smtClean="0"/>
              <a:t>Application Requirements</a:t>
            </a:r>
          </a:p>
          <a:p>
            <a:pPr>
              <a:buClr>
                <a:schemeClr val="accent2"/>
              </a:buClr>
              <a:buSzPct val="150000"/>
              <a:buFont typeface="Wingdings" panose="05000000000000000000" pitchFamily="2" charset="2"/>
              <a:buChar char="Ø"/>
            </a:pPr>
            <a:r>
              <a:rPr lang="en-US" sz="2800" dirty="0" smtClean="0"/>
              <a:t>Determining the Assistance Group</a:t>
            </a:r>
          </a:p>
          <a:p>
            <a:pPr>
              <a:buClr>
                <a:schemeClr val="accent2"/>
              </a:buClr>
              <a:buSzPct val="150000"/>
              <a:buFont typeface="Wingdings" panose="05000000000000000000" pitchFamily="2" charset="2"/>
              <a:buChar char="Ø"/>
            </a:pPr>
            <a:r>
              <a:rPr lang="en-US" sz="2800" dirty="0" smtClean="0"/>
              <a:t>Identify Non-Financial and Financial Eligibility</a:t>
            </a:r>
          </a:p>
          <a:p>
            <a:pPr>
              <a:buClr>
                <a:schemeClr val="accent2"/>
              </a:buClr>
              <a:buSzPct val="150000"/>
              <a:buFont typeface="Wingdings" panose="05000000000000000000" pitchFamily="2" charset="2"/>
              <a:buChar char="Ø"/>
            </a:pPr>
            <a:r>
              <a:rPr lang="en-US" sz="2800" dirty="0" smtClean="0"/>
              <a:t>Approved Activities</a:t>
            </a:r>
          </a:p>
          <a:p>
            <a:pPr>
              <a:buClr>
                <a:schemeClr val="accent2"/>
              </a:buClr>
              <a:buSzPct val="150000"/>
              <a:buFont typeface="Wingdings" panose="05000000000000000000" pitchFamily="2" charset="2"/>
              <a:buChar char="Ø"/>
            </a:pPr>
            <a:r>
              <a:rPr lang="en-US" sz="2800" dirty="0" smtClean="0"/>
              <a:t>Required Verification</a:t>
            </a:r>
          </a:p>
          <a:p>
            <a:pPr>
              <a:buClr>
                <a:schemeClr val="accent2"/>
              </a:buClr>
              <a:buSzPct val="150000"/>
              <a:buFont typeface="Wingdings" panose="05000000000000000000" pitchFamily="2" charset="2"/>
              <a:buChar char="Ø"/>
            </a:pPr>
            <a:r>
              <a:rPr lang="en-US" sz="2800" dirty="0" smtClean="0"/>
              <a:t>On-going Case management</a:t>
            </a:r>
          </a:p>
          <a:p>
            <a:pPr marL="0" indent="0">
              <a:buNone/>
            </a:pPr>
            <a:endParaRPr lang="en-US" dirty="0"/>
          </a:p>
        </p:txBody>
      </p:sp>
    </p:spTree>
    <p:extLst>
      <p:ext uri="{BB962C8B-B14F-4D97-AF65-F5344CB8AC3E}">
        <p14:creationId xmlns:p14="http://schemas.microsoft.com/office/powerpoint/2010/main" val="427704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solidFill>
                  <a:schemeClr val="accent2">
                    <a:lumMod val="75000"/>
                  </a:schemeClr>
                </a:solidFill>
              </a:rPr>
              <a:t>New Employment with a Varying Schedule / On-Call Employment</a:t>
            </a:r>
            <a:endParaRPr lang="en-US" i="1" dirty="0">
              <a:solidFill>
                <a:schemeClr val="accent2">
                  <a:lumMod val="75000"/>
                </a:schemeClr>
              </a:solidFill>
            </a:endParaRPr>
          </a:p>
        </p:txBody>
      </p:sp>
      <p:sp>
        <p:nvSpPr>
          <p:cNvPr id="3" name="Content Placeholder 2"/>
          <p:cNvSpPr>
            <a:spLocks noGrp="1"/>
          </p:cNvSpPr>
          <p:nvPr>
            <p:ph sz="half" idx="1"/>
          </p:nvPr>
        </p:nvSpPr>
        <p:spPr>
          <a:xfrm>
            <a:off x="1080653" y="1903923"/>
            <a:ext cx="4937760" cy="4023360"/>
          </a:xfrm>
        </p:spPr>
        <p:txBody>
          <a:bodyPr>
            <a:normAutofit fontScale="47500" lnSpcReduction="20000"/>
          </a:bodyPr>
          <a:lstStyle/>
          <a:p>
            <a:r>
              <a:rPr lang="en-US" sz="3800" dirty="0"/>
              <a:t>When a parent has recently started new employment with a varying work schedule, or has just started on-call employment, the parent must provide the work schedule they have been given by the employer</a:t>
            </a:r>
            <a:r>
              <a:rPr lang="en-US" sz="3800" dirty="0" smtClean="0"/>
              <a:t>.</a:t>
            </a:r>
          </a:p>
          <a:p>
            <a:endParaRPr lang="en-US" sz="3800" dirty="0" smtClean="0"/>
          </a:p>
          <a:p>
            <a:r>
              <a:rPr lang="en-US" sz="3800" dirty="0" smtClean="0"/>
              <a:t>Participation</a:t>
            </a:r>
            <a:r>
              <a:rPr lang="en-US" sz="3800" dirty="0"/>
              <a:t>  in on-call  employment is an approved activity. </a:t>
            </a:r>
            <a:r>
              <a:rPr lang="en-US" sz="3800" dirty="0" smtClean="0"/>
              <a:t>On-call</a:t>
            </a:r>
            <a:r>
              <a:rPr lang="en-US" sz="3800" dirty="0"/>
              <a:t>  employment is employment in which the employee may be called on  short notice to work an uncertain work schedule, such as substitute teachers or on-call health care </a:t>
            </a:r>
            <a:r>
              <a:rPr lang="en-US" sz="3800" dirty="0" smtClean="0"/>
              <a:t>staff</a:t>
            </a:r>
            <a:endParaRPr lang="en-US" sz="3800" dirty="0"/>
          </a:p>
          <a:p>
            <a:r>
              <a:rPr lang="en-US" sz="3400" dirty="0"/>
              <a:t> </a:t>
            </a:r>
          </a:p>
          <a:p>
            <a:pPr marL="0" indent="0">
              <a:buNone/>
            </a:pPr>
            <a:endParaRPr lang="en-US" dirty="0"/>
          </a:p>
          <a:p>
            <a:r>
              <a:rPr lang="en-US" dirty="0"/>
              <a:t> </a:t>
            </a:r>
            <a:endParaRPr lang="en-US" dirty="0" smtClean="0"/>
          </a:p>
          <a:p>
            <a:endParaRPr lang="en-US" dirty="0"/>
          </a:p>
          <a:p>
            <a:endParaRPr lang="en-US" dirty="0"/>
          </a:p>
        </p:txBody>
      </p:sp>
      <p:sp>
        <p:nvSpPr>
          <p:cNvPr id="4" name="Content Placeholder 3"/>
          <p:cNvSpPr>
            <a:spLocks noGrp="1"/>
          </p:cNvSpPr>
          <p:nvPr>
            <p:ph sz="half" idx="2"/>
          </p:nvPr>
        </p:nvSpPr>
        <p:spPr>
          <a:xfrm>
            <a:off x="6217919" y="1845735"/>
            <a:ext cx="5185703" cy="4023360"/>
          </a:xfrm>
        </p:spPr>
        <p:txBody>
          <a:bodyPr>
            <a:noAutofit/>
          </a:bodyPr>
          <a:lstStyle/>
          <a:p>
            <a:r>
              <a:rPr lang="en-US" sz="1800" dirty="0"/>
              <a:t>If the parent has no way to predict their future schedule, </a:t>
            </a:r>
            <a:r>
              <a:rPr lang="en-US" sz="1800" b="1" i="1" u="sng" dirty="0"/>
              <a:t>a four-week authorization  should be written based on  the parent’s best estimate</a:t>
            </a:r>
            <a:r>
              <a:rPr lang="en-US" sz="1800" b="1" dirty="0"/>
              <a:t>, </a:t>
            </a:r>
            <a:r>
              <a:rPr lang="en-US" sz="1800" dirty="0"/>
              <a:t>and the parent shall be instructed to record their actual work schedule. </a:t>
            </a:r>
            <a:endParaRPr lang="en-US" sz="1800" dirty="0" smtClean="0"/>
          </a:p>
          <a:p>
            <a:r>
              <a:rPr lang="en-US" sz="1800" dirty="0" smtClean="0"/>
              <a:t>After </a:t>
            </a:r>
            <a:r>
              <a:rPr lang="en-US" sz="1800" dirty="0"/>
              <a:t>the four-week authorization  has ended, it is the responsibility of the parent to contact the local agency for a new authorization. </a:t>
            </a:r>
            <a:endParaRPr lang="en-US" sz="1800" dirty="0" smtClean="0"/>
          </a:p>
          <a:p>
            <a:r>
              <a:rPr lang="en-US" sz="1800" dirty="0" smtClean="0"/>
              <a:t>At </a:t>
            </a:r>
            <a:r>
              <a:rPr lang="en-US" sz="1800" dirty="0"/>
              <a:t>that time, the employment is no longer new employment, but ongoing employment, and a schedule for the past four (4) weeks must be provided in accordance with Section </a:t>
            </a:r>
            <a:r>
              <a:rPr lang="en-US" sz="1800" dirty="0">
                <a:hlinkClick r:id="rId2"/>
              </a:rPr>
              <a:t>2.4.3</a:t>
            </a:r>
            <a:endParaRPr lang="en-US" sz="1800" dirty="0"/>
          </a:p>
        </p:txBody>
      </p:sp>
    </p:spTree>
    <p:extLst>
      <p:ext uri="{BB962C8B-B14F-4D97-AF65-F5344CB8AC3E}">
        <p14:creationId xmlns:p14="http://schemas.microsoft.com/office/powerpoint/2010/main" val="1738048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A4EFC-5DE0-4350-9B5B-23D04EE2028A}"/>
              </a:ext>
            </a:extLst>
          </p:cNvPr>
          <p:cNvSpPr>
            <a:spLocks noGrp="1"/>
          </p:cNvSpPr>
          <p:nvPr>
            <p:ph type="title"/>
          </p:nvPr>
        </p:nvSpPr>
        <p:spPr>
          <a:xfrm>
            <a:off x="404446" y="650630"/>
            <a:ext cx="10751234" cy="896816"/>
          </a:xfrm>
        </p:spPr>
        <p:txBody>
          <a:bodyPr>
            <a:normAutofit/>
          </a:bodyPr>
          <a:lstStyle/>
          <a:p>
            <a:r>
              <a:rPr lang="en-US" b="1" dirty="0">
                <a:solidFill>
                  <a:schemeClr val="accent2">
                    <a:lumMod val="75000"/>
                  </a:schemeClr>
                </a:solidFill>
              </a:rPr>
              <a:t>Employed by a Daycare Provider</a:t>
            </a:r>
          </a:p>
        </p:txBody>
      </p:sp>
      <p:sp>
        <p:nvSpPr>
          <p:cNvPr id="3" name="Content Placeholder 2">
            <a:extLst>
              <a:ext uri="{FF2B5EF4-FFF2-40B4-BE49-F238E27FC236}">
                <a16:creationId xmlns:a16="http://schemas.microsoft.com/office/drawing/2014/main" id="{36C87ADB-339F-4CAD-9482-6DC591E677A2}"/>
              </a:ext>
            </a:extLst>
          </p:cNvPr>
          <p:cNvSpPr>
            <a:spLocks noGrp="1"/>
          </p:cNvSpPr>
          <p:nvPr>
            <p:ph idx="1"/>
          </p:nvPr>
        </p:nvSpPr>
        <p:spPr/>
        <p:txBody>
          <a:bodyPr>
            <a:normAutofit/>
          </a:bodyPr>
          <a:lstStyle/>
          <a:p>
            <a:pPr marL="457200" indent="-457200">
              <a:buClr>
                <a:schemeClr val="accent2"/>
              </a:buClr>
              <a:buFont typeface="+mj-lt"/>
              <a:buAutoNum type="arabicPeriod"/>
            </a:pPr>
            <a:r>
              <a:rPr lang="en-US" sz="3200" dirty="0"/>
              <a:t>MINIMUM WAGE</a:t>
            </a:r>
          </a:p>
          <a:p>
            <a:pPr marL="457200" indent="-457200">
              <a:buClr>
                <a:schemeClr val="accent2"/>
              </a:buClr>
              <a:buFont typeface="+mj-lt"/>
              <a:buAutoNum type="arabicPeriod"/>
            </a:pPr>
            <a:r>
              <a:rPr lang="en-US" sz="3200" dirty="0"/>
              <a:t>NEW HIRE MATCH</a:t>
            </a:r>
          </a:p>
          <a:p>
            <a:pPr marL="457200" indent="-457200">
              <a:buClr>
                <a:schemeClr val="accent2"/>
              </a:buClr>
              <a:buFont typeface="+mj-lt"/>
              <a:buAutoNum type="arabicPeriod"/>
            </a:pPr>
            <a:r>
              <a:rPr lang="en-US" sz="3200" dirty="0"/>
              <a:t>UNEMPLOYMENT</a:t>
            </a:r>
          </a:p>
          <a:p>
            <a:pPr marL="457200" indent="-457200">
              <a:buClr>
                <a:schemeClr val="accent2"/>
              </a:buClr>
              <a:buFont typeface="+mj-lt"/>
              <a:buAutoNum type="arabicPeriod"/>
            </a:pPr>
            <a:r>
              <a:rPr lang="en-US" sz="3200" dirty="0"/>
              <a:t>WORKMAN COMP</a:t>
            </a:r>
          </a:p>
          <a:p>
            <a:pPr marL="457200" indent="-457200">
              <a:buClr>
                <a:schemeClr val="accent2"/>
              </a:buClr>
              <a:buFont typeface="+mj-lt"/>
              <a:buAutoNum type="arabicPeriod"/>
            </a:pPr>
            <a:r>
              <a:rPr lang="en-US" sz="3200" dirty="0"/>
              <a:t>40% RULE</a:t>
            </a:r>
          </a:p>
          <a:p>
            <a:pPr marL="0" indent="0">
              <a:buNone/>
            </a:pPr>
            <a:endParaRPr lang="en-US" dirty="0"/>
          </a:p>
          <a:p>
            <a:pPr marL="0" indent="0">
              <a:buNone/>
            </a:pPr>
            <a:r>
              <a:rPr lang="en-US" dirty="0"/>
              <a:t>            ASK IF THEY RECEIVE AN EMPLOYEE DISCOUNT OFF OF THE RATES</a:t>
            </a:r>
          </a:p>
          <a:p>
            <a:pPr marL="0" indent="0">
              <a:buNone/>
            </a:pPr>
            <a:endParaRPr lang="en-US" dirty="0"/>
          </a:p>
        </p:txBody>
      </p:sp>
      <p:sp>
        <p:nvSpPr>
          <p:cNvPr id="4" name="Sun 3">
            <a:extLst>
              <a:ext uri="{FF2B5EF4-FFF2-40B4-BE49-F238E27FC236}">
                <a16:creationId xmlns:a16="http://schemas.microsoft.com/office/drawing/2014/main" id="{926082BE-080D-49C8-90FB-30485F1BB196}"/>
              </a:ext>
            </a:extLst>
          </p:cNvPr>
          <p:cNvSpPr/>
          <p:nvPr/>
        </p:nvSpPr>
        <p:spPr>
          <a:xfrm>
            <a:off x="502761" y="5057975"/>
            <a:ext cx="1196667" cy="989832"/>
          </a:xfrm>
          <a:prstGeom prst="sun">
            <a:avLst>
              <a:gd name="adj" fmla="val 46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845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B497-0E9B-4E1B-A98C-2CEA3FE768EE}"/>
              </a:ext>
            </a:extLst>
          </p:cNvPr>
          <p:cNvSpPr>
            <a:spLocks noGrp="1"/>
          </p:cNvSpPr>
          <p:nvPr>
            <p:ph type="title"/>
          </p:nvPr>
        </p:nvSpPr>
        <p:spPr>
          <a:xfrm>
            <a:off x="1097280" y="286603"/>
            <a:ext cx="10058400" cy="1321133"/>
          </a:xfrm>
        </p:spPr>
        <p:txBody>
          <a:bodyPr/>
          <a:lstStyle/>
          <a:p>
            <a:r>
              <a:rPr lang="en-US" b="1" i="1" dirty="0">
                <a:solidFill>
                  <a:schemeClr val="accent1">
                    <a:lumMod val="75000"/>
                  </a:schemeClr>
                </a:solidFill>
              </a:rPr>
              <a:t>SELF EMPLOYMENT</a:t>
            </a:r>
          </a:p>
        </p:txBody>
      </p:sp>
      <p:sp>
        <p:nvSpPr>
          <p:cNvPr id="3" name="Content Placeholder 2">
            <a:extLst>
              <a:ext uri="{FF2B5EF4-FFF2-40B4-BE49-F238E27FC236}">
                <a16:creationId xmlns:a16="http://schemas.microsoft.com/office/drawing/2014/main" id="{533AE432-DD6D-40D4-97F8-81C2BB64574C}"/>
              </a:ext>
            </a:extLst>
          </p:cNvPr>
          <p:cNvSpPr>
            <a:spLocks noGrp="1"/>
          </p:cNvSpPr>
          <p:nvPr>
            <p:ph idx="1"/>
          </p:nvPr>
        </p:nvSpPr>
        <p:spPr>
          <a:xfrm>
            <a:off x="1097280" y="1718267"/>
            <a:ext cx="10058400" cy="4471517"/>
          </a:xfrm>
          <a:ln w="57150">
            <a:solidFill>
              <a:schemeClr val="accent2">
                <a:lumMod val="60000"/>
                <a:lumOff val="40000"/>
              </a:schemeClr>
            </a:solidFill>
          </a:ln>
        </p:spPr>
        <p:txBody>
          <a:bodyPr>
            <a:normAutofit lnSpcReduction="10000"/>
          </a:bodyPr>
          <a:lstStyle/>
          <a:p>
            <a:pPr marL="201168" lvl="1" indent="0">
              <a:buNone/>
            </a:pPr>
            <a:r>
              <a:rPr lang="en-US" dirty="0"/>
              <a:t>	</a:t>
            </a:r>
            <a:r>
              <a:rPr lang="en-US" sz="2600" dirty="0" smtClean="0"/>
              <a:t>Must File Taxes  </a:t>
            </a:r>
            <a:endParaRPr lang="en-US" sz="2600" dirty="0"/>
          </a:p>
          <a:p>
            <a:pPr marL="201168" lvl="1" indent="0">
              <a:buNone/>
            </a:pPr>
            <a:r>
              <a:rPr lang="en-US" sz="2600" dirty="0"/>
              <a:t>	</a:t>
            </a:r>
            <a:r>
              <a:rPr lang="en-US" sz="2600" dirty="0" smtClean="0"/>
              <a:t>Need whole Tax Return- All Forms- Personal and Business</a:t>
            </a:r>
            <a:endParaRPr lang="en-US" sz="2600" dirty="0"/>
          </a:p>
          <a:p>
            <a:pPr marL="201168" lvl="1" indent="0">
              <a:buNone/>
            </a:pPr>
            <a:r>
              <a:rPr lang="en-US" sz="2600" dirty="0"/>
              <a:t>	</a:t>
            </a:r>
            <a:r>
              <a:rPr lang="en-US" sz="2600" dirty="0" smtClean="0"/>
              <a:t>SEIRFS- New business or if business has significant change 	or has not filed taxes yet</a:t>
            </a:r>
            <a:endParaRPr lang="en-US" sz="2600" dirty="0"/>
          </a:p>
          <a:p>
            <a:endParaRPr lang="en-US" dirty="0"/>
          </a:p>
          <a:p>
            <a:r>
              <a:rPr lang="en-US" dirty="0"/>
              <a:t>SELF EMPLOYED AS AN UNREGULATED PROIVDER IS NOT CONSIDERED AN APPROVED ACTIVITY FOR WISCONSIN SHARES.</a:t>
            </a:r>
          </a:p>
          <a:p>
            <a:r>
              <a:rPr lang="en-US" dirty="0"/>
              <a:t>SELF EMPLOYED AS A REGULATED PROVIDER MUST BE GRANTED A CC WAIVER</a:t>
            </a:r>
          </a:p>
          <a:p>
            <a:pPr marL="871400" lvl="5" indent="0">
              <a:buNone/>
            </a:pPr>
            <a:r>
              <a:rPr lang="en-US" sz="1600" dirty="0"/>
              <a:t>Reasons for a Waiver included</a:t>
            </a:r>
          </a:p>
          <a:p>
            <a:pPr lvl="6"/>
            <a:r>
              <a:rPr lang="en-US" dirty="0"/>
              <a:t>Foster Parent                                   </a:t>
            </a:r>
          </a:p>
          <a:p>
            <a:pPr lvl="6"/>
            <a:r>
              <a:rPr lang="en-US" dirty="0"/>
              <a:t>Kinship care relative</a:t>
            </a:r>
          </a:p>
          <a:p>
            <a:pPr lvl="6"/>
            <a:r>
              <a:rPr lang="en-US" dirty="0"/>
              <a:t>Their child has special needs</a:t>
            </a:r>
          </a:p>
          <a:p>
            <a:pPr lvl="6"/>
            <a:r>
              <a:rPr lang="en-US" dirty="0"/>
              <a:t> Have a teen age child with a baby</a:t>
            </a:r>
          </a:p>
        </p:txBody>
      </p:sp>
      <p:sp>
        <p:nvSpPr>
          <p:cNvPr id="4" name="Wave 3"/>
          <p:cNvSpPr/>
          <p:nvPr/>
        </p:nvSpPr>
        <p:spPr>
          <a:xfrm>
            <a:off x="1307976" y="3386956"/>
            <a:ext cx="9626137" cy="266007"/>
          </a:xfrm>
          <a:prstGeom prst="wav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562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88C30-4E2C-41D7-A167-E02518448803}"/>
              </a:ext>
            </a:extLst>
          </p:cNvPr>
          <p:cNvSpPr>
            <a:spLocks noGrp="1"/>
          </p:cNvSpPr>
          <p:nvPr>
            <p:ph type="title"/>
          </p:nvPr>
        </p:nvSpPr>
        <p:spPr>
          <a:xfrm>
            <a:off x="781396" y="286603"/>
            <a:ext cx="10374284" cy="1450757"/>
          </a:xfrm>
          <a:ln w="28575">
            <a:solidFill>
              <a:schemeClr val="tx1"/>
            </a:solidFill>
          </a:ln>
        </p:spPr>
        <p:txBody>
          <a:bodyPr>
            <a:normAutofit/>
          </a:bodyPr>
          <a:lstStyle/>
          <a:p>
            <a:r>
              <a:rPr lang="en-US" b="1" i="1" dirty="0">
                <a:solidFill>
                  <a:schemeClr val="accent2">
                    <a:lumMod val="50000"/>
                  </a:schemeClr>
                </a:solidFill>
              </a:rPr>
              <a:t>EDUCATION AS </a:t>
            </a:r>
            <a:r>
              <a:rPr lang="en-US" b="1" i="1" dirty="0" smtClean="0">
                <a:solidFill>
                  <a:schemeClr val="accent2">
                    <a:lumMod val="50000"/>
                  </a:schemeClr>
                </a:solidFill>
              </a:rPr>
              <a:t/>
            </a:r>
            <a:br>
              <a:rPr lang="en-US" b="1" i="1" dirty="0" smtClean="0">
                <a:solidFill>
                  <a:schemeClr val="accent2">
                    <a:lumMod val="50000"/>
                  </a:schemeClr>
                </a:solidFill>
              </a:rPr>
            </a:br>
            <a:r>
              <a:rPr lang="en-US" b="1" i="1" dirty="0" smtClean="0">
                <a:solidFill>
                  <a:schemeClr val="accent2">
                    <a:lumMod val="50000"/>
                  </a:schemeClr>
                </a:solidFill>
              </a:rPr>
              <a:t>APPROVED </a:t>
            </a:r>
            <a:r>
              <a:rPr lang="en-US" b="1" i="1" dirty="0">
                <a:solidFill>
                  <a:schemeClr val="accent2">
                    <a:lumMod val="50000"/>
                  </a:schemeClr>
                </a:solidFill>
              </a:rPr>
              <a:t>ACTIVITY</a:t>
            </a:r>
          </a:p>
        </p:txBody>
      </p:sp>
      <p:graphicFrame>
        <p:nvGraphicFramePr>
          <p:cNvPr id="4" name="Table 4">
            <a:extLst>
              <a:ext uri="{FF2B5EF4-FFF2-40B4-BE49-F238E27FC236}">
                <a16:creationId xmlns:a16="http://schemas.microsoft.com/office/drawing/2014/main" id="{C1EBC469-67C9-4719-985F-576C9E46A201}"/>
              </a:ext>
            </a:extLst>
          </p:cNvPr>
          <p:cNvGraphicFramePr>
            <a:graphicFrameLocks noGrp="1"/>
          </p:cNvGraphicFramePr>
          <p:nvPr>
            <p:ph idx="1"/>
            <p:extLst>
              <p:ext uri="{D42A27DB-BD31-4B8C-83A1-F6EECF244321}">
                <p14:modId xmlns:p14="http://schemas.microsoft.com/office/powerpoint/2010/main" val="543905928"/>
              </p:ext>
            </p:extLst>
          </p:nvPr>
        </p:nvGraphicFramePr>
        <p:xfrm>
          <a:off x="793821" y="2094806"/>
          <a:ext cx="10361541" cy="3239715"/>
        </p:xfrm>
        <a:graphic>
          <a:graphicData uri="http://schemas.openxmlformats.org/drawingml/2006/table">
            <a:tbl>
              <a:tblPr firstRow="1" bandRow="1">
                <a:tableStyleId>{5C22544A-7EE6-4342-B048-85BDC9FD1C3A}</a:tableStyleId>
              </a:tblPr>
              <a:tblGrid>
                <a:gridCol w="3453847">
                  <a:extLst>
                    <a:ext uri="{9D8B030D-6E8A-4147-A177-3AD203B41FA5}">
                      <a16:colId xmlns:a16="http://schemas.microsoft.com/office/drawing/2014/main" val="228761020"/>
                    </a:ext>
                  </a:extLst>
                </a:gridCol>
                <a:gridCol w="3453847">
                  <a:extLst>
                    <a:ext uri="{9D8B030D-6E8A-4147-A177-3AD203B41FA5}">
                      <a16:colId xmlns:a16="http://schemas.microsoft.com/office/drawing/2014/main" val="3637471353"/>
                    </a:ext>
                  </a:extLst>
                </a:gridCol>
                <a:gridCol w="3453847">
                  <a:extLst>
                    <a:ext uri="{9D8B030D-6E8A-4147-A177-3AD203B41FA5}">
                      <a16:colId xmlns:a16="http://schemas.microsoft.com/office/drawing/2014/main" val="3431068111"/>
                    </a:ext>
                  </a:extLst>
                </a:gridCol>
              </a:tblGrid>
              <a:tr h="464206">
                <a:tc>
                  <a:txBody>
                    <a:bodyPr/>
                    <a:lstStyle/>
                    <a:p>
                      <a:pPr algn="ctr"/>
                      <a:r>
                        <a:rPr lang="en-US" dirty="0"/>
                        <a:t>EDUCATION ACTIVITY</a:t>
                      </a:r>
                    </a:p>
                  </a:txBody>
                  <a:tcPr/>
                </a:tc>
                <a:tc>
                  <a:txBody>
                    <a:bodyPr/>
                    <a:lstStyle/>
                    <a:p>
                      <a:pPr algn="ctr"/>
                      <a:r>
                        <a:rPr lang="en-US" dirty="0"/>
                        <a:t>WORK REQUIREMENT</a:t>
                      </a:r>
                    </a:p>
                  </a:txBody>
                  <a:tcPr/>
                </a:tc>
                <a:tc>
                  <a:txBody>
                    <a:bodyPr/>
                    <a:lstStyle/>
                    <a:p>
                      <a:pPr algn="ctr"/>
                      <a:r>
                        <a:rPr lang="en-US" dirty="0"/>
                        <a:t>24 MONTH LIMIT</a:t>
                      </a:r>
                    </a:p>
                  </a:txBody>
                  <a:tcPr/>
                </a:tc>
                <a:extLst>
                  <a:ext uri="{0D108BD9-81ED-4DB2-BD59-A6C34878D82A}">
                    <a16:rowId xmlns:a16="http://schemas.microsoft.com/office/drawing/2014/main" val="1673021194"/>
                  </a:ext>
                </a:extLst>
              </a:tr>
              <a:tr h="464206">
                <a:tc>
                  <a:txBody>
                    <a:bodyPr/>
                    <a:lstStyle/>
                    <a:p>
                      <a:r>
                        <a:rPr lang="en-US" dirty="0"/>
                        <a:t>HIGH SCHOOL TEEN PARENT</a:t>
                      </a:r>
                    </a:p>
                  </a:txBody>
                  <a:tcPr/>
                </a:tc>
                <a:tc>
                  <a:txBody>
                    <a:bodyPr/>
                    <a:lstStyle/>
                    <a:p>
                      <a:r>
                        <a:rPr lang="en-US" dirty="0"/>
                        <a:t>NO, UNDER 20 YR OLD</a:t>
                      </a:r>
                    </a:p>
                  </a:txBody>
                  <a:tcPr/>
                </a:tc>
                <a:tc>
                  <a:txBody>
                    <a:bodyPr/>
                    <a:lstStyle/>
                    <a:p>
                      <a:r>
                        <a:rPr lang="en-US" dirty="0"/>
                        <a:t>NO</a:t>
                      </a:r>
                    </a:p>
                  </a:txBody>
                  <a:tcPr/>
                </a:tc>
                <a:extLst>
                  <a:ext uri="{0D108BD9-81ED-4DB2-BD59-A6C34878D82A}">
                    <a16:rowId xmlns:a16="http://schemas.microsoft.com/office/drawing/2014/main" val="3156190948"/>
                  </a:ext>
                </a:extLst>
              </a:tr>
              <a:tr h="801232">
                <a:tc>
                  <a:txBody>
                    <a:bodyPr/>
                    <a:lstStyle/>
                    <a:p>
                      <a:r>
                        <a:rPr lang="en-US" dirty="0"/>
                        <a:t>GED/HSED OR HIGH SCHOOL EQUIVALENT</a:t>
                      </a:r>
                    </a:p>
                  </a:txBody>
                  <a:tcPr/>
                </a:tc>
                <a:tc>
                  <a:txBody>
                    <a:bodyPr/>
                    <a:lstStyle/>
                    <a:p>
                      <a:r>
                        <a:rPr lang="en-US" dirty="0"/>
                        <a:t>YES- IF </a:t>
                      </a:r>
                      <a:r>
                        <a:rPr lang="en-US" dirty="0" smtClean="0"/>
                        <a:t>20 OR OLDER</a:t>
                      </a:r>
                      <a:endParaRPr lang="en-US" dirty="0"/>
                    </a:p>
                  </a:txBody>
                  <a:tcPr/>
                </a:tc>
                <a:tc>
                  <a:txBody>
                    <a:bodyPr/>
                    <a:lstStyle/>
                    <a:p>
                      <a:r>
                        <a:rPr lang="en-US" dirty="0"/>
                        <a:t>YES IF </a:t>
                      </a:r>
                      <a:r>
                        <a:rPr lang="en-US" dirty="0" smtClean="0"/>
                        <a:t>20 OR OLDER</a:t>
                      </a:r>
                      <a:endParaRPr lang="en-US" dirty="0"/>
                    </a:p>
                  </a:txBody>
                  <a:tcPr/>
                </a:tc>
                <a:extLst>
                  <a:ext uri="{0D108BD9-81ED-4DB2-BD59-A6C34878D82A}">
                    <a16:rowId xmlns:a16="http://schemas.microsoft.com/office/drawing/2014/main" val="4276738021"/>
                  </a:ext>
                </a:extLst>
              </a:tr>
              <a:tr h="464206">
                <a:tc>
                  <a:txBody>
                    <a:bodyPr/>
                    <a:lstStyle/>
                    <a:p>
                      <a:r>
                        <a:rPr lang="en-US" dirty="0"/>
                        <a:t>ESL OR LITERACY</a:t>
                      </a:r>
                    </a:p>
                  </a:txBody>
                  <a:tcPr/>
                </a:tc>
                <a:tc>
                  <a:txBody>
                    <a:bodyPr/>
                    <a:lstStyle/>
                    <a:p>
                      <a:r>
                        <a:rPr lang="en-US" dirty="0"/>
                        <a:t>YES- ANY AGE</a:t>
                      </a:r>
                    </a:p>
                  </a:txBody>
                  <a:tcPr/>
                </a:tc>
                <a:tc>
                  <a:txBody>
                    <a:bodyPr/>
                    <a:lstStyle/>
                    <a:p>
                      <a:r>
                        <a:rPr lang="en-US" dirty="0"/>
                        <a:t>YES</a:t>
                      </a:r>
                    </a:p>
                  </a:txBody>
                  <a:tcPr/>
                </a:tc>
                <a:extLst>
                  <a:ext uri="{0D108BD9-81ED-4DB2-BD59-A6C34878D82A}">
                    <a16:rowId xmlns:a16="http://schemas.microsoft.com/office/drawing/2014/main" val="2111626851"/>
                  </a:ext>
                </a:extLst>
              </a:tr>
              <a:tr h="1045865">
                <a:tc>
                  <a:txBody>
                    <a:bodyPr/>
                    <a:lstStyle/>
                    <a:p>
                      <a:r>
                        <a:rPr lang="en-US" dirty="0"/>
                        <a:t>TECHNICAL COLLEGE OR COUSE LEADING TO EMPLOYMENT</a:t>
                      </a:r>
                    </a:p>
                  </a:txBody>
                  <a:tcPr/>
                </a:tc>
                <a:tc>
                  <a:txBody>
                    <a:bodyPr/>
                    <a:lstStyle/>
                    <a:p>
                      <a:r>
                        <a:rPr lang="en-US" dirty="0"/>
                        <a:t>YES- ANY AGE</a:t>
                      </a:r>
                    </a:p>
                  </a:txBody>
                  <a:tcPr/>
                </a:tc>
                <a:tc>
                  <a:txBody>
                    <a:bodyPr/>
                    <a:lstStyle/>
                    <a:p>
                      <a:r>
                        <a:rPr lang="en-US" dirty="0"/>
                        <a:t>YES</a:t>
                      </a:r>
                    </a:p>
                    <a:p>
                      <a:endParaRPr lang="en-US" dirty="0"/>
                    </a:p>
                  </a:txBody>
                  <a:tcPr/>
                </a:tc>
                <a:extLst>
                  <a:ext uri="{0D108BD9-81ED-4DB2-BD59-A6C34878D82A}">
                    <a16:rowId xmlns:a16="http://schemas.microsoft.com/office/drawing/2014/main" val="2066374800"/>
                  </a:ext>
                </a:extLst>
              </a:tr>
            </a:tbl>
          </a:graphicData>
        </a:graphic>
      </p:graphicFrame>
    </p:spTree>
    <p:extLst>
      <p:ext uri="{BB962C8B-B14F-4D97-AF65-F5344CB8AC3E}">
        <p14:creationId xmlns:p14="http://schemas.microsoft.com/office/powerpoint/2010/main" val="1175069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E8CE-CC47-4B06-89B0-8E37D38435D8}"/>
              </a:ext>
            </a:extLst>
          </p:cNvPr>
          <p:cNvSpPr>
            <a:spLocks noGrp="1"/>
          </p:cNvSpPr>
          <p:nvPr>
            <p:ph type="title"/>
          </p:nvPr>
        </p:nvSpPr>
        <p:spPr>
          <a:xfrm>
            <a:off x="1097280" y="685800"/>
            <a:ext cx="10058400" cy="1051560"/>
          </a:xfrm>
          <a:solidFill>
            <a:schemeClr val="accent1">
              <a:lumMod val="40000"/>
              <a:lumOff val="60000"/>
            </a:schemeClr>
          </a:solidFill>
          <a:ln w="57150">
            <a:solidFill>
              <a:schemeClr val="accent2"/>
            </a:solidFill>
          </a:ln>
        </p:spPr>
        <p:txBody>
          <a:bodyPr/>
          <a:lstStyle/>
          <a:p>
            <a:r>
              <a:rPr lang="en-US" b="1" i="1" dirty="0">
                <a:solidFill>
                  <a:schemeClr val="accent2">
                    <a:lumMod val="75000"/>
                  </a:schemeClr>
                </a:solidFill>
              </a:rPr>
              <a:t>EDUCATIONAL REMINDERS</a:t>
            </a:r>
          </a:p>
        </p:txBody>
      </p:sp>
      <p:sp>
        <p:nvSpPr>
          <p:cNvPr id="3" name="Content Placeholder 2">
            <a:extLst>
              <a:ext uri="{FF2B5EF4-FFF2-40B4-BE49-F238E27FC236}">
                <a16:creationId xmlns:a16="http://schemas.microsoft.com/office/drawing/2014/main" id="{DA83F75A-1EE1-42A3-9479-1D8E3C9C7962}"/>
              </a:ext>
            </a:extLst>
          </p:cNvPr>
          <p:cNvSpPr>
            <a:spLocks noGrp="1"/>
          </p:cNvSpPr>
          <p:nvPr>
            <p:ph sz="half" idx="1"/>
          </p:nvPr>
        </p:nvSpPr>
        <p:spPr/>
        <p:txBody>
          <a:bodyPr>
            <a:normAutofit/>
          </a:bodyPr>
          <a:lstStyle/>
          <a:p>
            <a:pPr>
              <a:buFont typeface="Wingdings" panose="05000000000000000000" pitchFamily="2" charset="2"/>
              <a:buChar char="Ø"/>
            </a:pPr>
            <a:r>
              <a:rPr lang="en-US" dirty="0"/>
              <a:t>MOST EDUCATION ACTIVIITES REQUIRE 20 </a:t>
            </a:r>
            <a:r>
              <a:rPr lang="en-US"/>
              <a:t>HOURS </a:t>
            </a:r>
            <a:r>
              <a:rPr lang="en-US" smtClean="0"/>
              <a:t>A MONTH OF </a:t>
            </a:r>
            <a:r>
              <a:rPr lang="en-US" dirty="0"/>
              <a:t>EMPLOYMENT </a:t>
            </a:r>
          </a:p>
          <a:p>
            <a:pPr>
              <a:buFont typeface="Wingdings" panose="05000000000000000000" pitchFamily="2" charset="2"/>
              <a:buChar char="Ø"/>
            </a:pPr>
            <a:r>
              <a:rPr lang="en-US" dirty="0"/>
              <a:t>UPDATE CSAW EDUCATIONAL TRACKER</a:t>
            </a:r>
          </a:p>
          <a:p>
            <a:pPr>
              <a:buFont typeface="Wingdings" panose="05000000000000000000" pitchFamily="2" charset="2"/>
              <a:buChar char="Ø"/>
            </a:pPr>
            <a:r>
              <a:rPr lang="en-US" dirty="0"/>
              <a:t>STUDY TIME IS NOT ALLOWED, ONLY IF IN W-2 EP</a:t>
            </a:r>
          </a:p>
          <a:p>
            <a:pPr>
              <a:buFont typeface="Wingdings" panose="05000000000000000000" pitchFamily="2" charset="2"/>
              <a:buChar char="Ø"/>
            </a:pPr>
            <a:r>
              <a:rPr lang="en-US" dirty="0"/>
              <a:t>STUDENT TEACHING AND UNPAID INTERNSHIPS REQUIRE ADDITIONAL 20 HOURS OF PAID </a:t>
            </a:r>
            <a:r>
              <a:rPr lang="en-US" dirty="0" smtClean="0"/>
              <a:t> EMPLOYMENT</a:t>
            </a:r>
            <a:endParaRPr lang="en-US" dirty="0"/>
          </a:p>
          <a:p>
            <a:pPr>
              <a:buFont typeface="Wingdings" panose="05000000000000000000" pitchFamily="2" charset="2"/>
              <a:buChar char="Ø"/>
            </a:pPr>
            <a:endParaRPr lang="en-US" dirty="0"/>
          </a:p>
          <a:p>
            <a:endParaRPr lang="en-US" dirty="0"/>
          </a:p>
        </p:txBody>
      </p:sp>
      <p:sp>
        <p:nvSpPr>
          <p:cNvPr id="4" name="Content Placeholder 3"/>
          <p:cNvSpPr>
            <a:spLocks noGrp="1"/>
          </p:cNvSpPr>
          <p:nvPr>
            <p:ph sz="half" idx="2"/>
          </p:nvPr>
        </p:nvSpPr>
        <p:spPr/>
        <p:txBody>
          <a:bodyPr>
            <a:normAutofit/>
          </a:bodyPr>
          <a:lstStyle/>
          <a:p>
            <a:pPr>
              <a:buFont typeface="Wingdings" panose="05000000000000000000" pitchFamily="2" charset="2"/>
              <a:buChar char="Ø"/>
            </a:pPr>
            <a:r>
              <a:rPr lang="en-US" dirty="0"/>
              <a:t>WORK STUDY CAN MEET THE WORK REQUIREMENT</a:t>
            </a:r>
          </a:p>
          <a:p>
            <a:pPr>
              <a:buFont typeface="Wingdings" panose="05000000000000000000" pitchFamily="2" charset="2"/>
              <a:buChar char="Ø"/>
            </a:pPr>
            <a:r>
              <a:rPr lang="en-US" dirty="0"/>
              <a:t>MUST VERIFY ENROLLMENT WITH CLASS SCHEDULE (except for High school)</a:t>
            </a:r>
          </a:p>
          <a:p>
            <a:pPr>
              <a:buFont typeface="Wingdings" panose="05000000000000000000" pitchFamily="2" charset="2"/>
              <a:buChar char="Ø"/>
            </a:pPr>
            <a:r>
              <a:rPr lang="en-US" dirty="0"/>
              <a:t>ONLINE </a:t>
            </a:r>
            <a:r>
              <a:rPr lang="en-US" dirty="0" smtClean="0"/>
              <a:t>SELF PACED CLASSES- </a:t>
            </a:r>
            <a:r>
              <a:rPr lang="en-US" dirty="0"/>
              <a:t>GET 1 HOUR PER CREDIT</a:t>
            </a:r>
          </a:p>
          <a:p>
            <a:pPr>
              <a:buFont typeface="Wingdings" panose="05000000000000000000" pitchFamily="2" charset="2"/>
              <a:buChar char="Ø"/>
            </a:pPr>
            <a:r>
              <a:rPr lang="en-US" dirty="0"/>
              <a:t>SCHOOL ENROLLMENT PAGE MUST BE COMPLETED IF THE CHILD CARE ACTVIITY STATUS CODE </a:t>
            </a:r>
            <a:r>
              <a:rPr lang="en-US" dirty="0" smtClean="0"/>
              <a:t>IN CWW </a:t>
            </a:r>
            <a:r>
              <a:rPr lang="en-US" dirty="0"/>
              <a:t>ARE  </a:t>
            </a:r>
            <a:r>
              <a:rPr lang="en-US" b="1" dirty="0"/>
              <a:t>EMTS </a:t>
            </a:r>
            <a:r>
              <a:rPr lang="en-US" dirty="0"/>
              <a:t>or  </a:t>
            </a:r>
            <a:r>
              <a:rPr lang="en-US" b="1" dirty="0"/>
              <a:t>EMGE</a:t>
            </a:r>
            <a:r>
              <a:rPr lang="en-US" dirty="0"/>
              <a:t> </a:t>
            </a:r>
          </a:p>
          <a:p>
            <a:endParaRPr lang="en-US" dirty="0"/>
          </a:p>
        </p:txBody>
      </p:sp>
    </p:spTree>
    <p:extLst>
      <p:ext uri="{BB962C8B-B14F-4D97-AF65-F5344CB8AC3E}">
        <p14:creationId xmlns:p14="http://schemas.microsoft.com/office/powerpoint/2010/main" val="2093613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72B00C-FA73-422A-843E-DE738B26AAF0}"/>
              </a:ext>
            </a:extLst>
          </p:cNvPr>
          <p:cNvSpPr>
            <a:spLocks noGrp="1"/>
          </p:cNvSpPr>
          <p:nvPr>
            <p:ph type="title"/>
          </p:nvPr>
        </p:nvSpPr>
        <p:spPr/>
        <p:txBody>
          <a:bodyPr/>
          <a:lstStyle/>
          <a:p>
            <a:pPr algn="ctr"/>
            <a:r>
              <a:rPr lang="en-US" b="1" i="1" dirty="0">
                <a:solidFill>
                  <a:schemeClr val="accent2">
                    <a:lumMod val="75000"/>
                  </a:schemeClr>
                </a:solidFill>
              </a:rPr>
              <a:t>PARTICIPATION IN PROGRAMS</a:t>
            </a:r>
          </a:p>
        </p:txBody>
      </p:sp>
      <p:sp>
        <p:nvSpPr>
          <p:cNvPr id="5" name="Text Placeholder 4">
            <a:extLst>
              <a:ext uri="{FF2B5EF4-FFF2-40B4-BE49-F238E27FC236}">
                <a16:creationId xmlns:a16="http://schemas.microsoft.com/office/drawing/2014/main" id="{38505966-6BAC-4D04-A6F1-7AE1872419CD}"/>
              </a:ext>
            </a:extLst>
          </p:cNvPr>
          <p:cNvSpPr>
            <a:spLocks noGrp="1"/>
          </p:cNvSpPr>
          <p:nvPr>
            <p:ph type="body" idx="1"/>
          </p:nvPr>
        </p:nvSpPr>
        <p:spPr>
          <a:xfrm>
            <a:off x="997527" y="1846052"/>
            <a:ext cx="5195455" cy="736282"/>
          </a:xfrm>
          <a:solidFill>
            <a:schemeClr val="accent1">
              <a:lumMod val="40000"/>
              <a:lumOff val="60000"/>
            </a:schemeClr>
          </a:solidFill>
          <a:ln w="38100">
            <a:solidFill>
              <a:schemeClr val="accent2">
                <a:lumMod val="50000"/>
              </a:schemeClr>
            </a:solidFill>
          </a:ln>
        </p:spPr>
        <p:txBody>
          <a:bodyPr>
            <a:normAutofit/>
          </a:bodyPr>
          <a:lstStyle/>
          <a:p>
            <a:r>
              <a:rPr lang="en-US" sz="3600" b="1" dirty="0" smtClean="0">
                <a:solidFill>
                  <a:schemeClr val="accent3">
                    <a:lumMod val="75000"/>
                  </a:schemeClr>
                </a:solidFill>
              </a:rPr>
              <a:t>     W-2</a:t>
            </a:r>
            <a:endParaRPr lang="en-US" sz="3600" b="1" dirty="0">
              <a:solidFill>
                <a:schemeClr val="accent3">
                  <a:lumMod val="75000"/>
                </a:schemeClr>
              </a:solidFill>
            </a:endParaRPr>
          </a:p>
        </p:txBody>
      </p:sp>
      <p:sp>
        <p:nvSpPr>
          <p:cNvPr id="6" name="Content Placeholder 5">
            <a:extLst>
              <a:ext uri="{FF2B5EF4-FFF2-40B4-BE49-F238E27FC236}">
                <a16:creationId xmlns:a16="http://schemas.microsoft.com/office/drawing/2014/main" id="{CA9B9263-2ED9-45F6-93CB-ADB0498CC241}"/>
              </a:ext>
            </a:extLst>
          </p:cNvPr>
          <p:cNvSpPr>
            <a:spLocks noGrp="1"/>
          </p:cNvSpPr>
          <p:nvPr>
            <p:ph sz="half" idx="2"/>
          </p:nvPr>
        </p:nvSpPr>
        <p:spPr>
          <a:xfrm>
            <a:off x="997528" y="2574022"/>
            <a:ext cx="5187142" cy="3378200"/>
          </a:xfrm>
          <a:ln w="28575">
            <a:solidFill>
              <a:schemeClr val="accent1">
                <a:lumMod val="50000"/>
              </a:schemeClr>
            </a:solidFill>
          </a:ln>
        </p:spPr>
        <p:txBody>
          <a:bodyPr>
            <a:normAutofit/>
          </a:bodyPr>
          <a:lstStyle/>
          <a:p>
            <a:pPr>
              <a:buFont typeface="Wingdings" panose="05000000000000000000" pitchFamily="2" charset="2"/>
              <a:buChar char="v"/>
            </a:pPr>
            <a:r>
              <a:rPr lang="en-US" dirty="0" smtClean="0"/>
              <a:t>All Activities in </a:t>
            </a:r>
            <a:r>
              <a:rPr lang="en-US" dirty="0"/>
              <a:t>EP</a:t>
            </a:r>
          </a:p>
          <a:p>
            <a:pPr>
              <a:buFont typeface="Wingdings" panose="05000000000000000000" pitchFamily="2" charset="2"/>
              <a:buChar char="v"/>
            </a:pPr>
            <a:r>
              <a:rPr lang="en-US" dirty="0" smtClean="0"/>
              <a:t>No Educational Time Limits </a:t>
            </a:r>
            <a:endParaRPr lang="en-US" dirty="0"/>
          </a:p>
          <a:p>
            <a:pPr>
              <a:buFont typeface="Wingdings" panose="05000000000000000000" pitchFamily="2" charset="2"/>
              <a:buChar char="v"/>
            </a:pPr>
            <a:r>
              <a:rPr lang="en-US" dirty="0" smtClean="0"/>
              <a:t>Study Time can be covered if in EP</a:t>
            </a:r>
            <a:endParaRPr lang="en-US" dirty="0"/>
          </a:p>
          <a:p>
            <a:pPr>
              <a:buFont typeface="Wingdings" panose="05000000000000000000" pitchFamily="2" charset="2"/>
              <a:buChar char="v"/>
            </a:pPr>
            <a:r>
              <a:rPr lang="en-US" dirty="0" smtClean="0"/>
              <a:t>Code Activity as  </a:t>
            </a:r>
            <a:r>
              <a:rPr lang="en-US" b="1" dirty="0"/>
              <a:t>WWEM</a:t>
            </a:r>
          </a:p>
          <a:p>
            <a:pPr>
              <a:buFont typeface="Wingdings" panose="05000000000000000000" pitchFamily="2" charset="2"/>
              <a:buChar char="v"/>
            </a:pPr>
            <a:r>
              <a:rPr lang="en-US" dirty="0"/>
              <a:t>CMF AND CMF+ </a:t>
            </a:r>
            <a:r>
              <a:rPr lang="en-US" dirty="0" smtClean="0"/>
              <a:t>are coded as </a:t>
            </a:r>
            <a:r>
              <a:rPr lang="en-US" b="1" dirty="0" smtClean="0"/>
              <a:t>EMPL</a:t>
            </a:r>
            <a:endParaRPr lang="en-US" b="1" dirty="0"/>
          </a:p>
          <a:p>
            <a:pPr>
              <a:buFont typeface="Wingdings" panose="05000000000000000000" pitchFamily="2" charset="2"/>
              <a:buChar char="v"/>
            </a:pPr>
            <a:r>
              <a:rPr lang="en-US" dirty="0" smtClean="0"/>
              <a:t>Enter authorization to date when EP ends except for  </a:t>
            </a:r>
            <a:r>
              <a:rPr lang="en-US" dirty="0"/>
              <a:t>CMF/CMF+ </a:t>
            </a:r>
          </a:p>
          <a:p>
            <a:endParaRPr lang="en-US" dirty="0"/>
          </a:p>
        </p:txBody>
      </p:sp>
      <p:sp>
        <p:nvSpPr>
          <p:cNvPr id="7" name="Text Placeholder 6">
            <a:extLst>
              <a:ext uri="{FF2B5EF4-FFF2-40B4-BE49-F238E27FC236}">
                <a16:creationId xmlns:a16="http://schemas.microsoft.com/office/drawing/2014/main" id="{3490F54B-A937-445A-A304-B91056EEF89D}"/>
              </a:ext>
            </a:extLst>
          </p:cNvPr>
          <p:cNvSpPr>
            <a:spLocks noGrp="1"/>
          </p:cNvSpPr>
          <p:nvPr>
            <p:ph type="body" sz="quarter" idx="3"/>
          </p:nvPr>
        </p:nvSpPr>
        <p:spPr>
          <a:xfrm>
            <a:off x="6434050" y="1846052"/>
            <a:ext cx="4912823" cy="736282"/>
          </a:xfrm>
          <a:solidFill>
            <a:schemeClr val="accent1">
              <a:lumMod val="40000"/>
              <a:lumOff val="60000"/>
            </a:schemeClr>
          </a:solidFill>
          <a:ln w="38100">
            <a:solidFill>
              <a:schemeClr val="accent2">
                <a:lumMod val="50000"/>
              </a:schemeClr>
            </a:solidFill>
          </a:ln>
        </p:spPr>
        <p:txBody>
          <a:bodyPr>
            <a:normAutofit/>
          </a:bodyPr>
          <a:lstStyle/>
          <a:p>
            <a:r>
              <a:rPr lang="en-US" sz="3600" b="1" dirty="0"/>
              <a:t> </a:t>
            </a:r>
            <a:r>
              <a:rPr lang="en-US" sz="3600" b="1" dirty="0" smtClean="0"/>
              <a:t>   </a:t>
            </a:r>
            <a:r>
              <a:rPr lang="en-US" sz="3600" b="1" dirty="0" smtClean="0">
                <a:solidFill>
                  <a:schemeClr val="accent3">
                    <a:lumMod val="75000"/>
                  </a:schemeClr>
                </a:solidFill>
              </a:rPr>
              <a:t>FSET</a:t>
            </a:r>
            <a:endParaRPr lang="en-US" sz="3600" b="1" dirty="0">
              <a:solidFill>
                <a:schemeClr val="accent3">
                  <a:lumMod val="75000"/>
                </a:schemeClr>
              </a:solidFill>
            </a:endParaRPr>
          </a:p>
        </p:txBody>
      </p:sp>
      <p:sp>
        <p:nvSpPr>
          <p:cNvPr id="8" name="Content Placeholder 7">
            <a:extLst>
              <a:ext uri="{FF2B5EF4-FFF2-40B4-BE49-F238E27FC236}">
                <a16:creationId xmlns:a16="http://schemas.microsoft.com/office/drawing/2014/main" id="{5614CE11-73F8-450A-887A-BD60FBC0E91F}"/>
              </a:ext>
            </a:extLst>
          </p:cNvPr>
          <p:cNvSpPr>
            <a:spLocks noGrp="1"/>
          </p:cNvSpPr>
          <p:nvPr>
            <p:ph sz="quarter" idx="4"/>
          </p:nvPr>
        </p:nvSpPr>
        <p:spPr>
          <a:xfrm>
            <a:off x="6434051" y="2582334"/>
            <a:ext cx="4921133" cy="3378200"/>
          </a:xfrm>
          <a:ln w="38100">
            <a:solidFill>
              <a:schemeClr val="accent2">
                <a:lumMod val="50000"/>
              </a:schemeClr>
            </a:solidFill>
          </a:ln>
        </p:spPr>
        <p:txBody>
          <a:bodyPr>
            <a:normAutofit lnSpcReduction="10000"/>
          </a:bodyPr>
          <a:lstStyle/>
          <a:p>
            <a:pPr>
              <a:buFont typeface="Wingdings" panose="05000000000000000000" pitchFamily="2" charset="2"/>
              <a:buChar char="v"/>
            </a:pPr>
            <a:r>
              <a:rPr lang="en-US" dirty="0" smtClean="0"/>
              <a:t>Job Search </a:t>
            </a:r>
            <a:endParaRPr lang="en-US" dirty="0"/>
          </a:p>
          <a:p>
            <a:pPr>
              <a:buFont typeface="Wingdings" panose="05000000000000000000" pitchFamily="2" charset="2"/>
              <a:buChar char="v"/>
            </a:pPr>
            <a:r>
              <a:rPr lang="en-US" dirty="0" smtClean="0"/>
              <a:t>Work Experience </a:t>
            </a:r>
            <a:endParaRPr lang="en-US" dirty="0"/>
          </a:p>
          <a:p>
            <a:pPr>
              <a:buFont typeface="Wingdings" panose="05000000000000000000" pitchFamily="2" charset="2"/>
              <a:buChar char="v"/>
            </a:pPr>
            <a:r>
              <a:rPr lang="en-US" dirty="0" smtClean="0"/>
              <a:t>Code Activity as </a:t>
            </a:r>
            <a:r>
              <a:rPr lang="en-US" b="1" dirty="0" smtClean="0"/>
              <a:t>FSJS</a:t>
            </a:r>
            <a:r>
              <a:rPr lang="en-US" dirty="0" smtClean="0"/>
              <a:t> </a:t>
            </a:r>
            <a:r>
              <a:rPr lang="en-US" dirty="0"/>
              <a:t>or </a:t>
            </a:r>
            <a:r>
              <a:rPr lang="en-US" b="1" dirty="0"/>
              <a:t>FSWE</a:t>
            </a:r>
          </a:p>
          <a:p>
            <a:pPr>
              <a:buFont typeface="Wingdings" panose="05000000000000000000" pitchFamily="2" charset="2"/>
              <a:buChar char="v"/>
            </a:pPr>
            <a:r>
              <a:rPr lang="en-US" dirty="0" smtClean="0"/>
              <a:t>Enter authorization through EP date </a:t>
            </a:r>
            <a:endParaRPr lang="en-US" dirty="0"/>
          </a:p>
          <a:p>
            <a:pPr marL="0" indent="0">
              <a:buNone/>
            </a:pPr>
            <a:endParaRPr lang="en-US" dirty="0"/>
          </a:p>
          <a:p>
            <a:pPr marL="0" indent="0">
              <a:buNone/>
            </a:pPr>
            <a:r>
              <a:rPr lang="en-US" dirty="0"/>
              <a:t>NOTE- ALL OTHER ACTIVITIES IN FSET EP OTHER THAN TWO LISTED ABOVE CAN NOT BE INCLUDED IN THE AUTHORIZATION</a:t>
            </a:r>
          </a:p>
          <a:p>
            <a:pPr marL="0" indent="0">
              <a:buNone/>
            </a:pPr>
            <a:endParaRPr lang="en-US" dirty="0"/>
          </a:p>
          <a:p>
            <a:endParaRPr lang="en-US" dirty="0"/>
          </a:p>
        </p:txBody>
      </p:sp>
    </p:spTree>
    <p:extLst>
      <p:ext uri="{BB962C8B-B14F-4D97-AF65-F5344CB8AC3E}">
        <p14:creationId xmlns:p14="http://schemas.microsoft.com/office/powerpoint/2010/main" val="597953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F8EF8-2305-4208-9212-518DA8BF81D5}"/>
              </a:ext>
            </a:extLst>
          </p:cNvPr>
          <p:cNvSpPr>
            <a:spLocks noGrp="1"/>
          </p:cNvSpPr>
          <p:nvPr>
            <p:ph type="title"/>
          </p:nvPr>
        </p:nvSpPr>
        <p:spPr>
          <a:xfrm>
            <a:off x="1097280" y="590204"/>
            <a:ext cx="10058400" cy="1147156"/>
          </a:xfrm>
          <a:solidFill>
            <a:schemeClr val="accent1">
              <a:lumMod val="20000"/>
              <a:lumOff val="80000"/>
            </a:schemeClr>
          </a:solidFill>
        </p:spPr>
        <p:txBody>
          <a:bodyPr/>
          <a:lstStyle/>
          <a:p>
            <a:pPr algn="ctr"/>
            <a:r>
              <a:rPr lang="en-US" b="1" dirty="0">
                <a:solidFill>
                  <a:schemeClr val="accent2">
                    <a:lumMod val="75000"/>
                  </a:schemeClr>
                </a:solidFill>
              </a:rPr>
              <a:t>BREAK PERIODS</a:t>
            </a:r>
          </a:p>
        </p:txBody>
      </p:sp>
      <p:sp>
        <p:nvSpPr>
          <p:cNvPr id="3" name="Text Placeholder 2">
            <a:extLst>
              <a:ext uri="{FF2B5EF4-FFF2-40B4-BE49-F238E27FC236}">
                <a16:creationId xmlns:a16="http://schemas.microsoft.com/office/drawing/2014/main" id="{1539B7F7-2162-4E2D-9D3E-3C2BDAFEA427}"/>
              </a:ext>
            </a:extLst>
          </p:cNvPr>
          <p:cNvSpPr>
            <a:spLocks noGrp="1"/>
          </p:cNvSpPr>
          <p:nvPr>
            <p:ph type="body" idx="1"/>
          </p:nvPr>
        </p:nvSpPr>
        <p:spPr>
          <a:xfrm>
            <a:off x="1097280" y="1846052"/>
            <a:ext cx="4937760" cy="548013"/>
          </a:xfrm>
        </p:spPr>
        <p:txBody>
          <a:bodyPr>
            <a:normAutofit fontScale="92500"/>
          </a:bodyPr>
          <a:lstStyle/>
          <a:p>
            <a:r>
              <a:rPr lang="en-US" sz="2800" b="1" dirty="0"/>
              <a:t>ACTIVITY SEARCH (acts)</a:t>
            </a:r>
          </a:p>
        </p:txBody>
      </p:sp>
      <p:sp>
        <p:nvSpPr>
          <p:cNvPr id="4" name="Content Placeholder 3">
            <a:extLst>
              <a:ext uri="{FF2B5EF4-FFF2-40B4-BE49-F238E27FC236}">
                <a16:creationId xmlns:a16="http://schemas.microsoft.com/office/drawing/2014/main" id="{BC2D7FC4-20AA-4A23-835F-5C5700FF2AE6}"/>
              </a:ext>
            </a:extLst>
          </p:cNvPr>
          <p:cNvSpPr>
            <a:spLocks noGrp="1"/>
          </p:cNvSpPr>
          <p:nvPr>
            <p:ph sz="half" idx="2"/>
          </p:nvPr>
        </p:nvSpPr>
        <p:spPr>
          <a:xfrm>
            <a:off x="1097280" y="2582334"/>
            <a:ext cx="4937760" cy="3416532"/>
          </a:xfrm>
        </p:spPr>
        <p:txBody>
          <a:bodyPr>
            <a:normAutofit fontScale="77500" lnSpcReduction="20000"/>
          </a:bodyPr>
          <a:lstStyle/>
          <a:p>
            <a:pPr>
              <a:buFont typeface="Wingdings" panose="05000000000000000000" pitchFamily="2" charset="2"/>
              <a:buChar char="§"/>
            </a:pPr>
            <a:r>
              <a:rPr lang="en-US" dirty="0"/>
              <a:t>Permanent loss of activity</a:t>
            </a:r>
          </a:p>
          <a:p>
            <a:pPr>
              <a:buFont typeface="Wingdings" panose="05000000000000000000" pitchFamily="2" charset="2"/>
              <a:buChar char="§"/>
            </a:pPr>
            <a:r>
              <a:rPr lang="en-US" dirty="0"/>
              <a:t>Not an approved activity at application or renewal</a:t>
            </a:r>
          </a:p>
          <a:p>
            <a:pPr>
              <a:buFont typeface="Wingdings" panose="05000000000000000000" pitchFamily="2" charset="2"/>
              <a:buChar char="§"/>
            </a:pPr>
            <a:r>
              <a:rPr lang="en-US" dirty="0"/>
              <a:t>Authorization can not </a:t>
            </a:r>
            <a:r>
              <a:rPr lang="en-US" dirty="0" smtClean="0"/>
              <a:t>span over the </a:t>
            </a:r>
            <a:r>
              <a:rPr lang="en-US" dirty="0"/>
              <a:t>renewal</a:t>
            </a:r>
          </a:p>
          <a:p>
            <a:pPr>
              <a:buFont typeface="Wingdings" panose="05000000000000000000" pitchFamily="2" charset="2"/>
              <a:buChar char="§"/>
            </a:pPr>
            <a:r>
              <a:rPr lang="en-US" dirty="0"/>
              <a:t>Begins month following loss</a:t>
            </a:r>
          </a:p>
          <a:p>
            <a:pPr>
              <a:buFont typeface="Wingdings" panose="05000000000000000000" pitchFamily="2" charset="2"/>
              <a:buChar char="§"/>
            </a:pPr>
            <a:r>
              <a:rPr lang="en-US" dirty="0"/>
              <a:t>Can </a:t>
            </a:r>
            <a:r>
              <a:rPr lang="en-US" dirty="0" smtClean="0"/>
              <a:t>Not </a:t>
            </a:r>
            <a:r>
              <a:rPr lang="en-US" dirty="0"/>
              <a:t>have an increase in hours</a:t>
            </a:r>
          </a:p>
          <a:p>
            <a:pPr>
              <a:buFont typeface="Wingdings" panose="05000000000000000000" pitchFamily="2" charset="2"/>
              <a:buChar char="§"/>
            </a:pPr>
            <a:r>
              <a:rPr lang="en-US" dirty="0"/>
              <a:t>If a child has no authorization prior to break, then child can not have an authorization</a:t>
            </a:r>
          </a:p>
          <a:p>
            <a:endParaRPr lang="en-US" dirty="0"/>
          </a:p>
          <a:p>
            <a:r>
              <a:rPr lang="en-US" sz="1900" b="1" dirty="0"/>
              <a:t>NOTE: Ask if PP wants a Break Period, Can remain eligible with no authorization</a:t>
            </a:r>
          </a:p>
          <a:p>
            <a:r>
              <a:rPr lang="en-US" sz="1500" dirty="0"/>
              <a:t>If 2 jobs and lose 1 job, still considered in activity</a:t>
            </a:r>
          </a:p>
          <a:p>
            <a:endParaRPr lang="en-US" dirty="0"/>
          </a:p>
        </p:txBody>
      </p:sp>
      <p:sp>
        <p:nvSpPr>
          <p:cNvPr id="5" name="Text Placeholder 4">
            <a:extLst>
              <a:ext uri="{FF2B5EF4-FFF2-40B4-BE49-F238E27FC236}">
                <a16:creationId xmlns:a16="http://schemas.microsoft.com/office/drawing/2014/main" id="{DF34B3EA-DF3C-416F-95E3-B1EB3F8CFCA9}"/>
              </a:ext>
            </a:extLst>
          </p:cNvPr>
          <p:cNvSpPr>
            <a:spLocks noGrp="1"/>
          </p:cNvSpPr>
          <p:nvPr>
            <p:ph type="body" sz="quarter" idx="3"/>
          </p:nvPr>
        </p:nvSpPr>
        <p:spPr/>
        <p:txBody>
          <a:bodyPr>
            <a:normAutofit fontScale="92500" lnSpcReduction="10000"/>
          </a:bodyPr>
          <a:lstStyle/>
          <a:p>
            <a:r>
              <a:rPr lang="en-US" sz="2800" b="1" dirty="0"/>
              <a:t>Temporary break (TBRK)</a:t>
            </a:r>
          </a:p>
        </p:txBody>
      </p:sp>
      <p:sp>
        <p:nvSpPr>
          <p:cNvPr id="6" name="Content Placeholder 5">
            <a:extLst>
              <a:ext uri="{FF2B5EF4-FFF2-40B4-BE49-F238E27FC236}">
                <a16:creationId xmlns:a16="http://schemas.microsoft.com/office/drawing/2014/main" id="{74E56B03-F317-406A-96BB-D3B6DFCB9B53}"/>
              </a:ext>
            </a:extLst>
          </p:cNvPr>
          <p:cNvSpPr>
            <a:spLocks noGrp="1"/>
          </p:cNvSpPr>
          <p:nvPr>
            <p:ph sz="quarter" idx="4"/>
          </p:nvPr>
        </p:nvSpPr>
        <p:spPr>
          <a:xfrm>
            <a:off x="6217920" y="2582334"/>
            <a:ext cx="4937760" cy="3416532"/>
          </a:xfrm>
        </p:spPr>
        <p:txBody>
          <a:bodyPr>
            <a:normAutofit lnSpcReduction="10000"/>
          </a:bodyPr>
          <a:lstStyle/>
          <a:p>
            <a:pPr>
              <a:buFont typeface="Wingdings" panose="05000000000000000000" pitchFamily="2" charset="2"/>
              <a:buChar char="§"/>
            </a:pPr>
            <a:r>
              <a:rPr lang="en-US" sz="1700" dirty="0"/>
              <a:t>A break in a parents approved activity and the parent expects to return to same activity</a:t>
            </a:r>
          </a:p>
          <a:p>
            <a:pPr>
              <a:buFont typeface="Wingdings" panose="05000000000000000000" pitchFamily="2" charset="2"/>
              <a:buChar char="§"/>
            </a:pPr>
            <a:r>
              <a:rPr lang="en-US" sz="1700" dirty="0"/>
              <a:t>Not an approved activity at application or renewal</a:t>
            </a:r>
          </a:p>
          <a:p>
            <a:pPr>
              <a:buFont typeface="Wingdings" panose="05000000000000000000" pitchFamily="2" charset="2"/>
              <a:buChar char="§"/>
            </a:pPr>
            <a:r>
              <a:rPr lang="en-US" sz="1700" dirty="0"/>
              <a:t>If in TBRK period at renewal, auth can </a:t>
            </a:r>
            <a:r>
              <a:rPr lang="en-US" sz="1700" dirty="0" smtClean="0"/>
              <a:t>span over the renewal </a:t>
            </a:r>
            <a:r>
              <a:rPr lang="en-US" sz="1700" dirty="0"/>
              <a:t>period</a:t>
            </a:r>
          </a:p>
          <a:p>
            <a:pPr>
              <a:buFont typeface="Wingdings" panose="05000000000000000000" pitchFamily="2" charset="2"/>
              <a:buChar char="§"/>
            </a:pPr>
            <a:r>
              <a:rPr lang="en-US" sz="1700" dirty="0"/>
              <a:t>Begins month following loss</a:t>
            </a:r>
          </a:p>
          <a:p>
            <a:pPr>
              <a:buFont typeface="Wingdings" panose="05000000000000000000" pitchFamily="2" charset="2"/>
              <a:buChar char="§"/>
            </a:pPr>
            <a:r>
              <a:rPr lang="en-US" sz="1700" dirty="0"/>
              <a:t>Parent has to report when they return</a:t>
            </a:r>
          </a:p>
          <a:p>
            <a:pPr>
              <a:buFont typeface="Wingdings" panose="05000000000000000000" pitchFamily="2" charset="2"/>
              <a:buChar char="§"/>
            </a:pPr>
            <a:r>
              <a:rPr lang="en-US" sz="1700" dirty="0"/>
              <a:t>Can not have an increase in hours</a:t>
            </a:r>
          </a:p>
          <a:p>
            <a:pPr>
              <a:buFont typeface="Wingdings" panose="05000000000000000000" pitchFamily="2" charset="2"/>
              <a:buChar char="§"/>
            </a:pPr>
            <a:r>
              <a:rPr lang="en-US" sz="1700" dirty="0"/>
              <a:t>If child had no authorization prior to break, then no authorization can be entered for that child</a:t>
            </a:r>
          </a:p>
        </p:txBody>
      </p:sp>
    </p:spTree>
    <p:extLst>
      <p:ext uri="{BB962C8B-B14F-4D97-AF65-F5344CB8AC3E}">
        <p14:creationId xmlns:p14="http://schemas.microsoft.com/office/powerpoint/2010/main" val="3591660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005084993"/>
              </p:ext>
            </p:extLst>
          </p:nvPr>
        </p:nvGraphicFramePr>
        <p:xfrm>
          <a:off x="518746" y="615463"/>
          <a:ext cx="11095892" cy="5591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9803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4EF2AB-DB13-4C6F-99AA-5C93A54569CF}"/>
              </a:ext>
            </a:extLst>
          </p:cNvPr>
          <p:cNvSpPr>
            <a:spLocks noGrp="1"/>
          </p:cNvSpPr>
          <p:nvPr>
            <p:ph type="title"/>
          </p:nvPr>
        </p:nvSpPr>
        <p:spPr>
          <a:xfrm>
            <a:off x="1097280" y="286603"/>
            <a:ext cx="10058400" cy="1193062"/>
          </a:xfrm>
        </p:spPr>
        <p:txBody>
          <a:bodyPr>
            <a:normAutofit fontScale="90000"/>
          </a:bodyPr>
          <a:lstStyle/>
          <a:p>
            <a:pPr algn="ctr"/>
            <a:r>
              <a:rPr lang="en-US" b="1" i="1" dirty="0">
                <a:solidFill>
                  <a:schemeClr val="accent2">
                    <a:lumMod val="75000"/>
                  </a:schemeClr>
                </a:solidFill>
              </a:rPr>
              <a:t>Child Care Activity Break Period </a:t>
            </a:r>
          </a:p>
        </p:txBody>
      </p:sp>
      <p:pic>
        <p:nvPicPr>
          <p:cNvPr id="2" name="Content Placeholder 1"/>
          <p:cNvPicPr>
            <a:picLocks noGrp="1" noChangeAspect="1"/>
          </p:cNvPicPr>
          <p:nvPr>
            <p:ph idx="1"/>
          </p:nvPr>
        </p:nvPicPr>
        <p:blipFill>
          <a:blip r:embed="rId2"/>
          <a:stretch>
            <a:fillRect/>
          </a:stretch>
        </p:blipFill>
        <p:spPr>
          <a:xfrm>
            <a:off x="2873747" y="2048608"/>
            <a:ext cx="6504832" cy="3820380"/>
          </a:xfrm>
          <a:prstGeom prst="rect">
            <a:avLst/>
          </a:prstGeom>
        </p:spPr>
      </p:pic>
    </p:spTree>
    <p:extLst>
      <p:ext uri="{BB962C8B-B14F-4D97-AF65-F5344CB8AC3E}">
        <p14:creationId xmlns:p14="http://schemas.microsoft.com/office/powerpoint/2010/main" val="1486833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6458"/>
            <a:ext cx="10058400" cy="1371600"/>
          </a:xfrm>
        </p:spPr>
        <p:txBody>
          <a:bodyPr>
            <a:normAutofit/>
          </a:bodyPr>
          <a:lstStyle/>
          <a:p>
            <a:r>
              <a:rPr lang="en-US" b="1" i="1" dirty="0">
                <a:solidFill>
                  <a:schemeClr val="accent3">
                    <a:lumMod val="75000"/>
                  </a:schemeClr>
                </a:solidFill>
              </a:rPr>
              <a:t>Child Care Activity Status </a:t>
            </a:r>
            <a:r>
              <a:rPr lang="en-US" dirty="0">
                <a:solidFill>
                  <a:schemeClr val="accent3">
                    <a:lumMod val="60000"/>
                    <a:lumOff val="40000"/>
                  </a:schemeClr>
                </a:solidFill>
              </a:rPr>
              <a:t/>
            </a:r>
            <a:br>
              <a:rPr lang="en-US" dirty="0">
                <a:solidFill>
                  <a:schemeClr val="accent3">
                    <a:lumMod val="60000"/>
                    <a:lumOff val="40000"/>
                  </a:schemeClr>
                </a:solidFill>
              </a:rPr>
            </a:br>
            <a:endParaRPr lang="en-US" dirty="0">
              <a:solidFill>
                <a:schemeClr val="accent3">
                  <a:lumMod val="60000"/>
                  <a:lumOff val="40000"/>
                </a:schemeClr>
              </a:solidFill>
            </a:endParaRPr>
          </a:p>
        </p:txBody>
      </p:sp>
      <p:sp>
        <p:nvSpPr>
          <p:cNvPr id="3" name="Content Placeholder 2"/>
          <p:cNvSpPr>
            <a:spLocks noGrp="1"/>
          </p:cNvSpPr>
          <p:nvPr>
            <p:ph idx="1"/>
          </p:nvPr>
        </p:nvSpPr>
        <p:spPr/>
        <p:txBody>
          <a:bodyPr/>
          <a:lstStyle/>
          <a:p>
            <a:r>
              <a:rPr lang="en-US" dirty="0" smtClean="0"/>
              <a:t>Each </a:t>
            </a:r>
            <a:r>
              <a:rPr lang="en-US" dirty="0"/>
              <a:t>parent in the assistance group </a:t>
            </a:r>
            <a:r>
              <a:rPr lang="en-US" b="1" dirty="0"/>
              <a:t>must </a:t>
            </a:r>
            <a:r>
              <a:rPr lang="en-US" dirty="0"/>
              <a:t>participate in an approved activity, unless one of the previously mentioned exceptions applies. </a:t>
            </a:r>
            <a:endParaRPr lang="en-US" dirty="0" smtClean="0"/>
          </a:p>
          <a:p>
            <a:r>
              <a:rPr lang="en-US" dirty="0" smtClean="0"/>
              <a:t>The </a:t>
            </a:r>
            <a:r>
              <a:rPr lang="en-US" dirty="0"/>
              <a:t>Child Care Activity Status page in CWW identifies all parents in the Wisconsin Shares case and their approved activity type.</a:t>
            </a:r>
          </a:p>
        </p:txBody>
      </p:sp>
      <p:pic>
        <p:nvPicPr>
          <p:cNvPr id="4" name="Picture 3"/>
          <p:cNvPicPr>
            <a:picLocks noChangeAspect="1"/>
          </p:cNvPicPr>
          <p:nvPr/>
        </p:nvPicPr>
        <p:blipFill>
          <a:blip r:embed="rId2"/>
          <a:stretch>
            <a:fillRect/>
          </a:stretch>
        </p:blipFill>
        <p:spPr>
          <a:xfrm>
            <a:off x="916734" y="3632662"/>
            <a:ext cx="10059272" cy="2305228"/>
          </a:xfrm>
          <a:prstGeom prst="rect">
            <a:avLst/>
          </a:prstGeom>
        </p:spPr>
      </p:pic>
    </p:spTree>
    <p:extLst>
      <p:ext uri="{BB962C8B-B14F-4D97-AF65-F5344CB8AC3E}">
        <p14:creationId xmlns:p14="http://schemas.microsoft.com/office/powerpoint/2010/main" val="704259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2F2AB-C7C0-4705-9984-869AE99C573D}"/>
              </a:ext>
            </a:extLst>
          </p:cNvPr>
          <p:cNvSpPr>
            <a:spLocks noGrp="1"/>
          </p:cNvSpPr>
          <p:nvPr>
            <p:ph type="title"/>
          </p:nvPr>
        </p:nvSpPr>
        <p:spPr/>
        <p:txBody>
          <a:bodyPr>
            <a:normAutofit fontScale="90000"/>
          </a:bodyPr>
          <a:lstStyle/>
          <a:p>
            <a:pPr algn="ctr"/>
            <a:r>
              <a:rPr lang="en-US" sz="6000" b="1" dirty="0"/>
              <a:t>ELGIBILITY</a:t>
            </a:r>
            <a:r>
              <a:rPr lang="en-US" b="1" dirty="0"/>
              <a:t> </a:t>
            </a:r>
            <a:r>
              <a:rPr lang="en-US" sz="6000" b="1" dirty="0"/>
              <a:t>REQUIREMENTS</a:t>
            </a:r>
          </a:p>
        </p:txBody>
      </p:sp>
      <p:sp>
        <p:nvSpPr>
          <p:cNvPr id="5" name="Text Placeholder 4">
            <a:extLst>
              <a:ext uri="{FF2B5EF4-FFF2-40B4-BE49-F238E27FC236}">
                <a16:creationId xmlns:a16="http://schemas.microsoft.com/office/drawing/2014/main" id="{FB169B24-6BA2-4ECD-8A9C-A023BB276F6B}"/>
              </a:ext>
            </a:extLst>
          </p:cNvPr>
          <p:cNvSpPr>
            <a:spLocks noGrp="1"/>
          </p:cNvSpPr>
          <p:nvPr>
            <p:ph type="body" idx="1"/>
          </p:nvPr>
        </p:nvSpPr>
        <p:spPr>
          <a:xfrm>
            <a:off x="1097280" y="1846052"/>
            <a:ext cx="4937760" cy="475117"/>
          </a:xfrm>
        </p:spPr>
        <p:txBody>
          <a:bodyPr>
            <a:normAutofit fontScale="92500" lnSpcReduction="10000"/>
          </a:bodyPr>
          <a:lstStyle/>
          <a:p>
            <a:r>
              <a:rPr lang="en-US" sz="3200" b="1" dirty="0">
                <a:solidFill>
                  <a:schemeClr val="accent3">
                    <a:lumMod val="75000"/>
                  </a:schemeClr>
                </a:solidFill>
              </a:rPr>
              <a:t>Establish RFA	</a:t>
            </a:r>
          </a:p>
        </p:txBody>
      </p:sp>
      <p:sp>
        <p:nvSpPr>
          <p:cNvPr id="3" name="Content Placeholder 2">
            <a:extLst>
              <a:ext uri="{FF2B5EF4-FFF2-40B4-BE49-F238E27FC236}">
                <a16:creationId xmlns:a16="http://schemas.microsoft.com/office/drawing/2014/main" id="{ABF38B5D-8530-433F-93F2-022859724BDC}"/>
              </a:ext>
            </a:extLst>
          </p:cNvPr>
          <p:cNvSpPr>
            <a:spLocks noGrp="1"/>
          </p:cNvSpPr>
          <p:nvPr>
            <p:ph sz="half" idx="2"/>
          </p:nvPr>
        </p:nvSpPr>
        <p:spPr>
          <a:xfrm>
            <a:off x="1097280" y="2161308"/>
            <a:ext cx="4937760" cy="3799225"/>
          </a:xfrm>
        </p:spPr>
        <p:txBody>
          <a:bodyPr>
            <a:normAutofit/>
          </a:bodyPr>
          <a:lstStyle/>
          <a:p>
            <a:pPr lvl="1">
              <a:buFont typeface="Wingdings" panose="05000000000000000000" pitchFamily="2" charset="2"/>
              <a:buChar char="Ø"/>
            </a:pPr>
            <a:endParaRPr lang="en-US" sz="4000" dirty="0" smtClean="0"/>
          </a:p>
          <a:p>
            <a:pPr lvl="1">
              <a:buFont typeface="Wingdings" panose="05000000000000000000" pitchFamily="2" charset="2"/>
              <a:buChar char="Ø"/>
            </a:pPr>
            <a:r>
              <a:rPr lang="en-US" sz="4000" dirty="0" smtClean="0"/>
              <a:t>In </a:t>
            </a:r>
            <a:r>
              <a:rPr lang="en-US" sz="4000" dirty="0"/>
              <a:t>Person</a:t>
            </a:r>
          </a:p>
          <a:p>
            <a:pPr lvl="1">
              <a:buFont typeface="Wingdings" panose="05000000000000000000" pitchFamily="2" charset="2"/>
              <a:buChar char="Ø"/>
            </a:pPr>
            <a:r>
              <a:rPr lang="en-US" sz="4000" dirty="0"/>
              <a:t>On-Line ACCESS</a:t>
            </a:r>
          </a:p>
          <a:p>
            <a:pPr lvl="1">
              <a:buFont typeface="Wingdings" panose="05000000000000000000" pitchFamily="2" charset="2"/>
              <a:buChar char="Ø"/>
            </a:pPr>
            <a:r>
              <a:rPr lang="en-US" sz="4000" dirty="0"/>
              <a:t>Telephone</a:t>
            </a:r>
          </a:p>
          <a:p>
            <a:pPr marL="201168" lvl="1" indent="0">
              <a:buNone/>
            </a:pPr>
            <a:endParaRPr lang="en-US" dirty="0"/>
          </a:p>
          <a:p>
            <a:pPr>
              <a:buFont typeface="Wingdings" panose="05000000000000000000" pitchFamily="2" charset="2"/>
              <a:buChar char="Ø"/>
            </a:pPr>
            <a:endParaRPr lang="en-US" dirty="0"/>
          </a:p>
        </p:txBody>
      </p:sp>
      <p:sp>
        <p:nvSpPr>
          <p:cNvPr id="6" name="Text Placeholder 5">
            <a:extLst>
              <a:ext uri="{FF2B5EF4-FFF2-40B4-BE49-F238E27FC236}">
                <a16:creationId xmlns:a16="http://schemas.microsoft.com/office/drawing/2014/main" id="{51992621-E602-4778-9273-9B517A4D0E46}"/>
              </a:ext>
            </a:extLst>
          </p:cNvPr>
          <p:cNvSpPr>
            <a:spLocks noGrp="1"/>
          </p:cNvSpPr>
          <p:nvPr>
            <p:ph type="body" sz="quarter" idx="3"/>
          </p:nvPr>
        </p:nvSpPr>
        <p:spPr>
          <a:xfrm>
            <a:off x="6629400" y="1846052"/>
            <a:ext cx="4526280" cy="736282"/>
          </a:xfrm>
        </p:spPr>
        <p:txBody>
          <a:bodyPr>
            <a:noAutofit/>
          </a:bodyPr>
          <a:lstStyle/>
          <a:p>
            <a:r>
              <a:rPr lang="en-US" sz="3200" b="1" dirty="0">
                <a:solidFill>
                  <a:schemeClr val="accent3">
                    <a:lumMod val="75000"/>
                  </a:schemeClr>
                </a:solidFill>
              </a:rPr>
              <a:t>Signature requirement</a:t>
            </a:r>
          </a:p>
        </p:txBody>
      </p:sp>
      <p:sp>
        <p:nvSpPr>
          <p:cNvPr id="4" name="Content Placeholder 3">
            <a:extLst>
              <a:ext uri="{FF2B5EF4-FFF2-40B4-BE49-F238E27FC236}">
                <a16:creationId xmlns:a16="http://schemas.microsoft.com/office/drawing/2014/main" id="{663DDB37-4522-4F5E-8BA7-7DB3EFFFD1F9}"/>
              </a:ext>
            </a:extLst>
          </p:cNvPr>
          <p:cNvSpPr>
            <a:spLocks noGrp="1"/>
          </p:cNvSpPr>
          <p:nvPr>
            <p:ph sz="quarter" idx="4"/>
          </p:nvPr>
        </p:nvSpPr>
        <p:spPr>
          <a:xfrm>
            <a:off x="6655776" y="2086495"/>
            <a:ext cx="4499903" cy="3632661"/>
          </a:xfrm>
        </p:spPr>
        <p:txBody>
          <a:bodyPr>
            <a:normAutofit/>
          </a:bodyPr>
          <a:lstStyle/>
          <a:p>
            <a:pPr>
              <a:buFont typeface="Wingdings" panose="05000000000000000000" pitchFamily="2" charset="2"/>
              <a:buChar char="Ø"/>
            </a:pPr>
            <a:endParaRPr lang="en-US" sz="4000" dirty="0" smtClean="0"/>
          </a:p>
          <a:p>
            <a:pPr>
              <a:buFont typeface="Wingdings" panose="05000000000000000000" pitchFamily="2" charset="2"/>
              <a:buChar char="Ø"/>
            </a:pPr>
            <a:r>
              <a:rPr lang="en-US" sz="4000" dirty="0" smtClean="0"/>
              <a:t>Application</a:t>
            </a:r>
          </a:p>
          <a:p>
            <a:pPr>
              <a:buFont typeface="Wingdings" panose="05000000000000000000" pitchFamily="2" charset="2"/>
              <a:buChar char="Ø"/>
            </a:pPr>
            <a:r>
              <a:rPr lang="en-US" sz="4000" dirty="0" smtClean="0"/>
              <a:t>Renewal</a:t>
            </a:r>
            <a:endParaRPr lang="en-US" sz="4000" dirty="0"/>
          </a:p>
          <a:p>
            <a:pPr>
              <a:buFont typeface="Wingdings" panose="05000000000000000000" pitchFamily="2" charset="2"/>
              <a:buChar char="Ø"/>
            </a:pPr>
            <a:r>
              <a:rPr lang="en-US" sz="4000" dirty="0"/>
              <a:t>Program Add</a:t>
            </a:r>
          </a:p>
          <a:p>
            <a:pPr marL="0" indent="0">
              <a:buNone/>
            </a:pPr>
            <a:endParaRPr lang="en-US" dirty="0"/>
          </a:p>
          <a:p>
            <a:pPr lvl="1"/>
            <a:endParaRPr lang="en-US" dirty="0"/>
          </a:p>
        </p:txBody>
      </p:sp>
      <p:sp>
        <p:nvSpPr>
          <p:cNvPr id="7" name="Snip Diagonal Corner Rectangle 6"/>
          <p:cNvSpPr/>
          <p:nvPr/>
        </p:nvSpPr>
        <p:spPr>
          <a:xfrm>
            <a:off x="1503485" y="5178668"/>
            <a:ext cx="8871439" cy="106387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Child Care </a:t>
            </a:r>
            <a:r>
              <a:rPr lang="en-US" sz="2800" b="1" smtClean="0">
                <a:solidFill>
                  <a:schemeClr val="tx1"/>
                </a:solidFill>
              </a:rPr>
              <a:t>applications have to </a:t>
            </a:r>
            <a:r>
              <a:rPr lang="en-US" sz="2800" b="1" dirty="0" smtClean="0">
                <a:solidFill>
                  <a:schemeClr val="tx1"/>
                </a:solidFill>
              </a:rPr>
              <a:t>be processed in the County of Residence</a:t>
            </a:r>
            <a:endParaRPr lang="en-US" sz="2800" b="1" dirty="0">
              <a:solidFill>
                <a:schemeClr val="tx1"/>
              </a:solidFill>
            </a:endParaRPr>
          </a:p>
        </p:txBody>
      </p:sp>
    </p:spTree>
    <p:extLst>
      <p:ext uri="{BB962C8B-B14F-4D97-AF65-F5344CB8AC3E}">
        <p14:creationId xmlns:p14="http://schemas.microsoft.com/office/powerpoint/2010/main" val="2991726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589" y="101601"/>
            <a:ext cx="10058400" cy="600363"/>
          </a:xfrm>
        </p:spPr>
        <p:txBody>
          <a:bodyPr>
            <a:noAutofit/>
          </a:bodyPr>
          <a:lstStyle/>
          <a:p>
            <a:pPr algn="ctr"/>
            <a:r>
              <a:rPr lang="en-US" sz="3600" dirty="0" smtClean="0"/>
              <a:t>When to update the Activity Status Page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5444438"/>
              </p:ext>
            </p:extLst>
          </p:nvPr>
        </p:nvGraphicFramePr>
        <p:xfrm>
          <a:off x="1708727" y="729674"/>
          <a:ext cx="9060873" cy="5634182"/>
        </p:xfrm>
        <a:graphic>
          <a:graphicData uri="http://schemas.openxmlformats.org/drawingml/2006/table">
            <a:tbl>
              <a:tblPr firstRow="1" firstCol="1" bandRow="1">
                <a:tableStyleId>{5C22544A-7EE6-4342-B048-85BDC9FD1C3A}</a:tableStyleId>
              </a:tblPr>
              <a:tblGrid>
                <a:gridCol w="1535543">
                  <a:extLst>
                    <a:ext uri="{9D8B030D-6E8A-4147-A177-3AD203B41FA5}">
                      <a16:colId xmlns:a16="http://schemas.microsoft.com/office/drawing/2014/main" val="1744905732"/>
                    </a:ext>
                  </a:extLst>
                </a:gridCol>
                <a:gridCol w="2519069">
                  <a:extLst>
                    <a:ext uri="{9D8B030D-6E8A-4147-A177-3AD203B41FA5}">
                      <a16:colId xmlns:a16="http://schemas.microsoft.com/office/drawing/2014/main" val="2821152076"/>
                    </a:ext>
                  </a:extLst>
                </a:gridCol>
                <a:gridCol w="1679380">
                  <a:extLst>
                    <a:ext uri="{9D8B030D-6E8A-4147-A177-3AD203B41FA5}">
                      <a16:colId xmlns:a16="http://schemas.microsoft.com/office/drawing/2014/main" val="1345789200"/>
                    </a:ext>
                  </a:extLst>
                </a:gridCol>
                <a:gridCol w="3326881">
                  <a:extLst>
                    <a:ext uri="{9D8B030D-6E8A-4147-A177-3AD203B41FA5}">
                      <a16:colId xmlns:a16="http://schemas.microsoft.com/office/drawing/2014/main" val="248488702"/>
                    </a:ext>
                  </a:extLst>
                </a:gridCol>
              </a:tblGrid>
              <a:tr h="664233">
                <a:tc>
                  <a:txBody>
                    <a:bodyPr/>
                    <a:lstStyle/>
                    <a:p>
                      <a:pPr marL="0" marR="0">
                        <a:spcBef>
                          <a:spcPts val="0"/>
                        </a:spcBef>
                        <a:spcAft>
                          <a:spcPts val="0"/>
                        </a:spcAft>
                      </a:pPr>
                      <a:r>
                        <a:rPr lang="en-US" sz="1200" dirty="0">
                          <a:solidFill>
                            <a:schemeClr val="tx1"/>
                          </a:solidFill>
                          <a:effectLst/>
                        </a:rPr>
                        <a:t> </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rPr>
                        <a:t>Update CC Activity</a:t>
                      </a:r>
                    </a:p>
                    <a:p>
                      <a:pPr marL="0" marR="0" algn="ctr">
                        <a:spcBef>
                          <a:spcPts val="0"/>
                        </a:spcBef>
                        <a:spcAft>
                          <a:spcPts val="0"/>
                        </a:spcAft>
                      </a:pPr>
                      <a:r>
                        <a:rPr lang="en-US" sz="1400" dirty="0">
                          <a:solidFill>
                            <a:schemeClr val="tx1"/>
                          </a:solidFill>
                          <a:effectLst/>
                        </a:rPr>
                        <a:t>Status page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400" dirty="0">
                          <a:solidFill>
                            <a:schemeClr val="tx1"/>
                          </a:solidFill>
                          <a:effectLst/>
                        </a:rPr>
                        <a:t>Update Employment page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spcBef>
                          <a:spcPts val="0"/>
                        </a:spcBef>
                        <a:spcAft>
                          <a:spcPts val="0"/>
                        </a:spcAft>
                      </a:pPr>
                      <a:r>
                        <a:rPr lang="en-US" sz="1400" dirty="0">
                          <a:solidFill>
                            <a:schemeClr val="tx1"/>
                          </a:solidFill>
                          <a:effectLst/>
                        </a:rPr>
                        <a:t> </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21391196"/>
                  </a:ext>
                </a:extLst>
              </a:tr>
              <a:tr h="1136893">
                <a:tc>
                  <a:txBody>
                    <a:bodyPr/>
                    <a:lstStyle/>
                    <a:p>
                      <a:pPr marL="0" marR="0" algn="ctr">
                        <a:spcBef>
                          <a:spcPts val="200"/>
                        </a:spcBef>
                        <a:spcAft>
                          <a:spcPts val="200"/>
                        </a:spcAft>
                      </a:pPr>
                      <a:r>
                        <a:rPr lang="en-US" sz="1400" dirty="0">
                          <a:solidFill>
                            <a:schemeClr val="tx1"/>
                          </a:solidFill>
                          <a:effectLst/>
                        </a:rPr>
                        <a:t> </a:t>
                      </a:r>
                    </a:p>
                    <a:p>
                      <a:pPr marL="0" marR="0" algn="ctr">
                        <a:spcBef>
                          <a:spcPts val="200"/>
                        </a:spcBef>
                        <a:spcAft>
                          <a:spcPts val="200"/>
                        </a:spcAft>
                      </a:pPr>
                      <a:r>
                        <a:rPr lang="en-US" sz="1400" dirty="0">
                          <a:solidFill>
                            <a:schemeClr val="tx1"/>
                          </a:solidFill>
                          <a:effectLst/>
                        </a:rPr>
                        <a:t>INTAKE</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spcBef>
                          <a:spcPts val="400"/>
                        </a:spcBef>
                        <a:spcAft>
                          <a:spcPts val="400"/>
                        </a:spcAft>
                      </a:pPr>
                      <a:r>
                        <a:rPr lang="en-US" sz="1100" dirty="0">
                          <a:solidFill>
                            <a:schemeClr val="tx1"/>
                          </a:solidFill>
                          <a:effectLst/>
                        </a:rPr>
                        <a:t> </a:t>
                      </a:r>
                    </a:p>
                    <a:p>
                      <a:pPr marL="0" marR="0">
                        <a:spcBef>
                          <a:spcPts val="400"/>
                        </a:spcBef>
                        <a:spcAft>
                          <a:spcPts val="400"/>
                        </a:spcAft>
                      </a:pPr>
                      <a:r>
                        <a:rPr lang="en-US" sz="1100" dirty="0">
                          <a:solidFill>
                            <a:schemeClr val="tx1"/>
                          </a:solidFill>
                          <a:effectLst/>
                        </a:rPr>
                        <a:t>YES- system automatically pends CC Activity Type page however still need to change to the current date</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spcBef>
                          <a:spcPts val="400"/>
                        </a:spcBef>
                        <a:spcAft>
                          <a:spcPts val="400"/>
                        </a:spcAft>
                      </a:pPr>
                      <a:r>
                        <a:rPr lang="en-US" sz="1100" dirty="0">
                          <a:solidFill>
                            <a:schemeClr val="tx1"/>
                          </a:solidFill>
                          <a:effectLst/>
                        </a:rPr>
                        <a:t> </a:t>
                      </a:r>
                    </a:p>
                    <a:p>
                      <a:pPr marL="0" marR="0">
                        <a:spcBef>
                          <a:spcPts val="400"/>
                        </a:spcBef>
                        <a:spcAft>
                          <a:spcPts val="400"/>
                        </a:spcAft>
                      </a:pPr>
                      <a:r>
                        <a:rPr lang="en-US" sz="1100" dirty="0">
                          <a:solidFill>
                            <a:schemeClr val="tx1"/>
                          </a:solidFill>
                          <a:effectLst/>
                        </a:rPr>
                        <a:t>YES- if CC Activity is employment</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spcBef>
                          <a:spcPts val="400"/>
                        </a:spcBef>
                        <a:spcAft>
                          <a:spcPts val="400"/>
                        </a:spcAft>
                      </a:pPr>
                      <a:r>
                        <a:rPr lang="en-US" sz="1100" dirty="0">
                          <a:solidFill>
                            <a:schemeClr val="tx1"/>
                          </a:solidFill>
                          <a:effectLst/>
                        </a:rPr>
                        <a:t>Both need to be verified. Enter a ? on both employment page and CC Activity page </a:t>
                      </a:r>
                    </a:p>
                    <a:p>
                      <a:pPr marL="0" marR="0">
                        <a:spcBef>
                          <a:spcPts val="400"/>
                        </a:spcBef>
                        <a:spcAft>
                          <a:spcPts val="400"/>
                        </a:spcAft>
                      </a:pPr>
                      <a:r>
                        <a:rPr lang="en-US" sz="1100" dirty="0">
                          <a:solidFill>
                            <a:schemeClr val="tx1"/>
                          </a:solidFill>
                          <a:effectLst/>
                        </a:rPr>
                        <a:t>Change the actual Activity Type after verification</a:t>
                      </a:r>
                    </a:p>
                    <a:p>
                      <a:pPr marL="0" marR="0">
                        <a:spcBef>
                          <a:spcPts val="400"/>
                        </a:spcBef>
                        <a:spcAft>
                          <a:spcPts val="400"/>
                        </a:spcAft>
                      </a:pPr>
                      <a:r>
                        <a:rPr lang="en-US" sz="1100" dirty="0">
                          <a:solidFill>
                            <a:schemeClr val="tx1"/>
                          </a:solidFill>
                          <a:effectLst/>
                        </a:rPr>
                        <a:t>If not verified, then NV income and mark No to Activity Type.    CC will fail</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807513560"/>
                  </a:ext>
                </a:extLst>
              </a:tr>
              <a:tr h="1157462">
                <a:tc>
                  <a:txBody>
                    <a:bodyPr/>
                    <a:lstStyle/>
                    <a:p>
                      <a:pPr marL="0" marR="0" algn="ctr">
                        <a:spcBef>
                          <a:spcPts val="1200"/>
                        </a:spcBef>
                        <a:spcAft>
                          <a:spcPts val="0"/>
                        </a:spcAft>
                      </a:pPr>
                      <a:r>
                        <a:rPr lang="en-US" sz="1400" dirty="0">
                          <a:solidFill>
                            <a:schemeClr val="tx1"/>
                          </a:solidFill>
                          <a:effectLst/>
                        </a:rPr>
                        <a:t>RENEWAL</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spcBef>
                          <a:spcPts val="400"/>
                        </a:spcBef>
                        <a:spcAft>
                          <a:spcPts val="400"/>
                        </a:spcAft>
                      </a:pPr>
                      <a:r>
                        <a:rPr lang="en-US" sz="1100" dirty="0">
                          <a:solidFill>
                            <a:schemeClr val="tx1"/>
                          </a:solidFill>
                          <a:effectLst/>
                        </a:rPr>
                        <a:t>YES- system automatically pends CC Activity Type page however still need to change to the current date</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spcBef>
                          <a:spcPts val="400"/>
                        </a:spcBef>
                        <a:spcAft>
                          <a:spcPts val="400"/>
                        </a:spcAft>
                      </a:pPr>
                      <a:r>
                        <a:rPr lang="en-US" sz="1100">
                          <a:solidFill>
                            <a:schemeClr val="tx1"/>
                          </a:solidFill>
                          <a:effectLst/>
                        </a:rPr>
                        <a:t> </a:t>
                      </a:r>
                    </a:p>
                    <a:p>
                      <a:pPr marL="0" marR="0">
                        <a:spcBef>
                          <a:spcPts val="400"/>
                        </a:spcBef>
                        <a:spcAft>
                          <a:spcPts val="400"/>
                        </a:spcAft>
                      </a:pPr>
                      <a:r>
                        <a:rPr lang="en-US" sz="1100">
                          <a:solidFill>
                            <a:schemeClr val="tx1"/>
                          </a:solidFill>
                          <a:effectLst/>
                        </a:rPr>
                        <a:t>YES- if CC Activity is employment</a:t>
                      </a:r>
                      <a:endParaRPr lang="en-US" sz="110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spcBef>
                          <a:spcPts val="400"/>
                        </a:spcBef>
                        <a:spcAft>
                          <a:spcPts val="400"/>
                        </a:spcAft>
                      </a:pPr>
                      <a:r>
                        <a:rPr lang="en-US" sz="1100" dirty="0">
                          <a:solidFill>
                            <a:schemeClr val="tx1"/>
                          </a:solidFill>
                          <a:effectLst/>
                        </a:rPr>
                        <a:t>Both need to be verified</a:t>
                      </a:r>
                    </a:p>
                    <a:p>
                      <a:pPr marL="0" marR="0">
                        <a:spcBef>
                          <a:spcPts val="400"/>
                        </a:spcBef>
                        <a:spcAft>
                          <a:spcPts val="400"/>
                        </a:spcAft>
                      </a:pPr>
                      <a:r>
                        <a:rPr lang="en-US" sz="1100" dirty="0">
                          <a:solidFill>
                            <a:schemeClr val="tx1"/>
                          </a:solidFill>
                          <a:effectLst/>
                        </a:rPr>
                        <a:t>Change the Activity Type after verification</a:t>
                      </a:r>
                    </a:p>
                    <a:p>
                      <a:pPr marL="0" marR="0">
                        <a:spcBef>
                          <a:spcPts val="400"/>
                        </a:spcBef>
                        <a:spcAft>
                          <a:spcPts val="400"/>
                        </a:spcAft>
                      </a:pPr>
                      <a:r>
                        <a:rPr lang="en-US" sz="1100" dirty="0">
                          <a:solidFill>
                            <a:schemeClr val="tx1"/>
                          </a:solidFill>
                          <a:effectLst/>
                        </a:rPr>
                        <a:t>If not verified, then NV income and mark NO to Activity Type.   CC will fail</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222686983"/>
                  </a:ext>
                </a:extLst>
              </a:tr>
              <a:tr h="342556">
                <a:tc gridSpan="4">
                  <a:txBody>
                    <a:bodyPr/>
                    <a:lstStyle/>
                    <a:p>
                      <a:pPr marL="0" marR="0" algn="ctr">
                        <a:spcBef>
                          <a:spcPts val="0"/>
                        </a:spcBef>
                        <a:spcAft>
                          <a:spcPts val="0"/>
                        </a:spcAft>
                      </a:pPr>
                      <a:r>
                        <a:rPr lang="en-US" sz="1400" dirty="0">
                          <a:solidFill>
                            <a:schemeClr val="tx1"/>
                          </a:solidFill>
                          <a:effectLst/>
                        </a:rPr>
                        <a:t>CHANGE IN </a:t>
                      </a:r>
                      <a:r>
                        <a:rPr lang="en-US" sz="1400" dirty="0" smtClean="0">
                          <a:solidFill>
                            <a:schemeClr val="tx1"/>
                          </a:solidFill>
                          <a:effectLst/>
                        </a:rPr>
                        <a:t>EMPLOYMENT</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71653485"/>
                  </a:ext>
                </a:extLst>
              </a:tr>
              <a:tr h="975262">
                <a:tc>
                  <a:txBody>
                    <a:bodyPr/>
                    <a:lstStyle/>
                    <a:p>
                      <a:pPr marL="0" marR="0" algn="ctr">
                        <a:spcBef>
                          <a:spcPts val="400"/>
                        </a:spcBef>
                        <a:spcAft>
                          <a:spcPts val="400"/>
                        </a:spcAft>
                      </a:pPr>
                      <a:r>
                        <a:rPr lang="en-US" sz="1400" dirty="0">
                          <a:solidFill>
                            <a:schemeClr val="tx1"/>
                          </a:solidFill>
                          <a:effectLst/>
                        </a:rPr>
                        <a:t>Report a New Job and Still working original Job</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spcBef>
                          <a:spcPts val="400"/>
                        </a:spcBef>
                        <a:spcAft>
                          <a:spcPts val="400"/>
                        </a:spcAft>
                      </a:pPr>
                      <a:r>
                        <a:rPr lang="en-US" sz="1100" dirty="0">
                          <a:solidFill>
                            <a:schemeClr val="tx1"/>
                          </a:solidFill>
                          <a:effectLst/>
                        </a:rPr>
                        <a:t>NO.  Activity is already EMPL</a:t>
                      </a:r>
                    </a:p>
                    <a:p>
                      <a:pPr marL="0" marR="0">
                        <a:spcBef>
                          <a:spcPts val="400"/>
                        </a:spcBef>
                        <a:spcAft>
                          <a:spcPts val="400"/>
                        </a:spcAft>
                      </a:pPr>
                      <a:r>
                        <a:rPr lang="en-US" sz="1100" dirty="0">
                          <a:solidFill>
                            <a:schemeClr val="tx1"/>
                          </a:solidFill>
                          <a:effectLst/>
                        </a:rPr>
                        <a:t>If new job is not verified, then no action is taken on Activity Page since they are still in other Approved Activity</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spcBef>
                          <a:spcPts val="400"/>
                        </a:spcBef>
                        <a:spcAft>
                          <a:spcPts val="400"/>
                        </a:spcAft>
                      </a:pPr>
                      <a:r>
                        <a:rPr lang="en-US" sz="1100" dirty="0">
                          <a:solidFill>
                            <a:schemeClr val="tx1"/>
                          </a:solidFill>
                          <a:effectLst/>
                        </a:rPr>
                        <a:t> </a:t>
                      </a:r>
                    </a:p>
                    <a:p>
                      <a:pPr marL="0" marR="0">
                        <a:spcBef>
                          <a:spcPts val="400"/>
                        </a:spcBef>
                        <a:spcAft>
                          <a:spcPts val="400"/>
                        </a:spcAft>
                      </a:pPr>
                      <a:r>
                        <a:rPr lang="en-US" sz="1100" dirty="0">
                          <a:solidFill>
                            <a:schemeClr val="tx1"/>
                          </a:solidFill>
                          <a:effectLst/>
                        </a:rPr>
                        <a:t>YES</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spcBef>
                          <a:spcPts val="400"/>
                        </a:spcBef>
                        <a:spcAft>
                          <a:spcPts val="400"/>
                        </a:spcAft>
                      </a:pPr>
                      <a:r>
                        <a:rPr lang="en-US" sz="1100" dirty="0">
                          <a:solidFill>
                            <a:schemeClr val="tx1"/>
                          </a:solidFill>
                          <a:effectLst/>
                        </a:rPr>
                        <a:t> </a:t>
                      </a:r>
                    </a:p>
                    <a:p>
                      <a:pPr marL="0" marR="0">
                        <a:spcBef>
                          <a:spcPts val="400"/>
                        </a:spcBef>
                        <a:spcAft>
                          <a:spcPts val="400"/>
                        </a:spcAft>
                      </a:pPr>
                      <a:r>
                        <a:rPr lang="en-US" sz="1100" dirty="0">
                          <a:solidFill>
                            <a:schemeClr val="tx1"/>
                          </a:solidFill>
                          <a:effectLst/>
                        </a:rPr>
                        <a:t>No increase in hours can be authorized until new job is verified</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895313405"/>
                  </a:ext>
                </a:extLst>
              </a:tr>
              <a:tr h="1357776">
                <a:tc>
                  <a:txBody>
                    <a:bodyPr/>
                    <a:lstStyle/>
                    <a:p>
                      <a:pPr marL="0" marR="0" algn="ctr">
                        <a:spcBef>
                          <a:spcPts val="400"/>
                        </a:spcBef>
                        <a:spcAft>
                          <a:spcPts val="400"/>
                        </a:spcAft>
                      </a:pPr>
                      <a:r>
                        <a:rPr lang="en-US" sz="1400" dirty="0">
                          <a:solidFill>
                            <a:schemeClr val="tx1"/>
                          </a:solidFill>
                          <a:effectLst/>
                        </a:rPr>
                        <a:t>Report one Job Ended and a New Job Started</a:t>
                      </a:r>
                      <a:endParaRPr lang="en-US" sz="14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spcBef>
                          <a:spcPts val="400"/>
                        </a:spcBef>
                        <a:spcAft>
                          <a:spcPts val="400"/>
                        </a:spcAft>
                      </a:pPr>
                      <a:r>
                        <a:rPr lang="en-US" sz="1100" dirty="0">
                          <a:solidFill>
                            <a:schemeClr val="tx1"/>
                          </a:solidFill>
                          <a:effectLst/>
                        </a:rPr>
                        <a:t>DEPENDS- only if the new job is not verified</a:t>
                      </a:r>
                    </a:p>
                    <a:p>
                      <a:pPr marL="0" marR="0">
                        <a:spcBef>
                          <a:spcPts val="400"/>
                        </a:spcBef>
                        <a:spcAft>
                          <a:spcPts val="400"/>
                        </a:spcAft>
                      </a:pPr>
                      <a:r>
                        <a:rPr lang="en-US" sz="1100" dirty="0">
                          <a:solidFill>
                            <a:schemeClr val="tx1"/>
                          </a:solidFill>
                          <a:effectLst/>
                        </a:rPr>
                        <a:t>Leave Activity Type alone unless the new job is not verified, then change EMPL to ? to pend for Activity</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spcBef>
                          <a:spcPts val="400"/>
                        </a:spcBef>
                        <a:spcAft>
                          <a:spcPts val="400"/>
                        </a:spcAft>
                      </a:pPr>
                      <a:r>
                        <a:rPr lang="en-US" sz="1100" dirty="0">
                          <a:solidFill>
                            <a:schemeClr val="tx1"/>
                          </a:solidFill>
                          <a:effectLst/>
                        </a:rPr>
                        <a:t> </a:t>
                      </a:r>
                    </a:p>
                    <a:p>
                      <a:pPr marL="0" marR="0">
                        <a:spcBef>
                          <a:spcPts val="400"/>
                        </a:spcBef>
                        <a:spcAft>
                          <a:spcPts val="400"/>
                        </a:spcAft>
                      </a:pPr>
                      <a:r>
                        <a:rPr lang="en-US" sz="1100" dirty="0">
                          <a:solidFill>
                            <a:schemeClr val="tx1"/>
                          </a:solidFill>
                          <a:effectLst/>
                        </a:rPr>
                        <a:t>YES</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spcBef>
                          <a:spcPts val="400"/>
                        </a:spcBef>
                        <a:spcAft>
                          <a:spcPts val="400"/>
                        </a:spcAft>
                      </a:pPr>
                      <a:r>
                        <a:rPr lang="en-US" sz="1100" dirty="0">
                          <a:solidFill>
                            <a:schemeClr val="tx1"/>
                          </a:solidFill>
                          <a:effectLst/>
                        </a:rPr>
                        <a:t>If the new job is not verified, </a:t>
                      </a:r>
                      <a:r>
                        <a:rPr lang="en-US" sz="1100" u="sng" dirty="0">
                          <a:solidFill>
                            <a:schemeClr val="tx1"/>
                          </a:solidFill>
                          <a:effectLst/>
                        </a:rPr>
                        <a:t>now the CC activity is questionable</a:t>
                      </a:r>
                      <a:r>
                        <a:rPr lang="en-US" sz="1100" dirty="0">
                          <a:solidFill>
                            <a:schemeClr val="tx1"/>
                          </a:solidFill>
                          <a:effectLst/>
                        </a:rPr>
                        <a:t> since we do not know if they started the new job or not</a:t>
                      </a:r>
                    </a:p>
                    <a:p>
                      <a:pPr marL="0" marR="0">
                        <a:spcBef>
                          <a:spcPts val="400"/>
                        </a:spcBef>
                        <a:spcAft>
                          <a:spcPts val="400"/>
                        </a:spcAft>
                      </a:pPr>
                      <a:r>
                        <a:rPr lang="en-US" sz="1100" dirty="0">
                          <a:solidFill>
                            <a:schemeClr val="tx1"/>
                          </a:solidFill>
                          <a:effectLst/>
                        </a:rPr>
                        <a:t>If the new job is not verified, then NV income and Pend CC Activity. Send VCL </a:t>
                      </a:r>
                      <a:r>
                        <a:rPr lang="en-US" sz="1100" u="sng" dirty="0">
                          <a:solidFill>
                            <a:schemeClr val="tx1"/>
                          </a:solidFill>
                          <a:effectLst/>
                        </a:rPr>
                        <a:t>with added text</a:t>
                      </a:r>
                      <a:r>
                        <a:rPr lang="en-US" sz="1100" dirty="0">
                          <a:solidFill>
                            <a:schemeClr val="tx1"/>
                          </a:solidFill>
                          <a:effectLst/>
                        </a:rPr>
                        <a:t> to contact agency if they still need child care to look for an approved activity.  see CC Manual  1.3.9.2.1</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68569" marR="6856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63556910"/>
                  </a:ext>
                </a:extLst>
              </a:tr>
            </a:tbl>
          </a:graphicData>
        </a:graphic>
      </p:graphicFrame>
    </p:spTree>
    <p:extLst>
      <p:ext uri="{BB962C8B-B14F-4D97-AF65-F5344CB8AC3E}">
        <p14:creationId xmlns:p14="http://schemas.microsoft.com/office/powerpoint/2010/main" val="16935169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64927569"/>
              </p:ext>
            </p:extLst>
          </p:nvPr>
        </p:nvGraphicFramePr>
        <p:xfrm>
          <a:off x="1609343" y="526472"/>
          <a:ext cx="9125713" cy="6025557"/>
        </p:xfrm>
        <a:graphic>
          <a:graphicData uri="http://schemas.openxmlformats.org/drawingml/2006/table">
            <a:tbl>
              <a:tblPr firstRow="1" firstCol="1" bandRow="1">
                <a:tableStyleId>{5C22544A-7EE6-4342-B048-85BDC9FD1C3A}</a:tableStyleId>
              </a:tblPr>
              <a:tblGrid>
                <a:gridCol w="1546531">
                  <a:extLst>
                    <a:ext uri="{9D8B030D-6E8A-4147-A177-3AD203B41FA5}">
                      <a16:colId xmlns:a16="http://schemas.microsoft.com/office/drawing/2014/main" val="1221780734"/>
                    </a:ext>
                  </a:extLst>
                </a:gridCol>
                <a:gridCol w="2537097">
                  <a:extLst>
                    <a:ext uri="{9D8B030D-6E8A-4147-A177-3AD203B41FA5}">
                      <a16:colId xmlns:a16="http://schemas.microsoft.com/office/drawing/2014/main" val="627981897"/>
                    </a:ext>
                  </a:extLst>
                </a:gridCol>
                <a:gridCol w="1691395">
                  <a:extLst>
                    <a:ext uri="{9D8B030D-6E8A-4147-A177-3AD203B41FA5}">
                      <a16:colId xmlns:a16="http://schemas.microsoft.com/office/drawing/2014/main" val="1982468583"/>
                    </a:ext>
                  </a:extLst>
                </a:gridCol>
                <a:gridCol w="3350690">
                  <a:extLst>
                    <a:ext uri="{9D8B030D-6E8A-4147-A177-3AD203B41FA5}">
                      <a16:colId xmlns:a16="http://schemas.microsoft.com/office/drawing/2014/main" val="2999245108"/>
                    </a:ext>
                  </a:extLst>
                </a:gridCol>
              </a:tblGrid>
              <a:tr h="387928">
                <a:tc gridSpan="4">
                  <a:txBody>
                    <a:bodyPr/>
                    <a:lstStyle/>
                    <a:p>
                      <a:pPr marL="0" marR="0" algn="ctr">
                        <a:spcBef>
                          <a:spcPts val="0"/>
                        </a:spcBef>
                        <a:spcAft>
                          <a:spcPts val="0"/>
                        </a:spcAft>
                      </a:pPr>
                      <a:r>
                        <a:rPr lang="en-US" sz="1800" dirty="0">
                          <a:solidFill>
                            <a:schemeClr val="tx1"/>
                          </a:solidFill>
                          <a:effectLst/>
                        </a:rPr>
                        <a:t>CHANGE IN TYPE OF APPROVED </a:t>
                      </a:r>
                      <a:r>
                        <a:rPr lang="en-US" sz="1800" dirty="0" smtClean="0">
                          <a:solidFill>
                            <a:schemeClr val="tx1"/>
                          </a:solidFill>
                          <a:effectLst/>
                        </a:rPr>
                        <a:t>ACTIVITY</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2508556"/>
                  </a:ext>
                </a:extLst>
              </a:tr>
              <a:tr h="1158218">
                <a:tc>
                  <a:txBody>
                    <a:bodyPr/>
                    <a:lstStyle/>
                    <a:p>
                      <a:pPr marL="0" marR="0" algn="ctr">
                        <a:spcBef>
                          <a:spcPts val="400"/>
                        </a:spcBef>
                        <a:spcAft>
                          <a:spcPts val="0"/>
                        </a:spcAft>
                      </a:pPr>
                      <a:r>
                        <a:rPr lang="en-US" sz="1200" dirty="0">
                          <a:solidFill>
                            <a:schemeClr val="tx1"/>
                          </a:solidFill>
                          <a:effectLst/>
                        </a:rPr>
                        <a:t>Change in Type of Activity</a:t>
                      </a:r>
                    </a:p>
                    <a:p>
                      <a:pPr marL="0" marR="0" algn="ctr">
                        <a:spcBef>
                          <a:spcPts val="0"/>
                        </a:spcBef>
                        <a:spcAft>
                          <a:spcPts val="0"/>
                        </a:spcAft>
                      </a:pPr>
                      <a:r>
                        <a:rPr lang="en-US" sz="1200" dirty="0">
                          <a:solidFill>
                            <a:schemeClr val="tx1"/>
                          </a:solidFill>
                          <a:effectLst/>
                        </a:rPr>
                        <a:t>Such as</a:t>
                      </a:r>
                    </a:p>
                    <a:p>
                      <a:pPr marL="0" marR="0" algn="ctr">
                        <a:spcBef>
                          <a:spcPts val="0"/>
                        </a:spcBef>
                        <a:spcAft>
                          <a:spcPts val="0"/>
                        </a:spcAft>
                      </a:pPr>
                      <a:r>
                        <a:rPr lang="en-US" sz="1200" dirty="0">
                          <a:solidFill>
                            <a:schemeClr val="tx1"/>
                          </a:solidFill>
                          <a:effectLst/>
                        </a:rPr>
                        <a:t>EMPL to FSET</a:t>
                      </a:r>
                    </a:p>
                    <a:p>
                      <a:pPr marL="0" marR="0" algn="ctr">
                        <a:spcBef>
                          <a:spcPts val="0"/>
                        </a:spcBef>
                        <a:spcAft>
                          <a:spcPts val="0"/>
                        </a:spcAft>
                      </a:pPr>
                      <a:r>
                        <a:rPr lang="en-US" sz="1200" dirty="0">
                          <a:solidFill>
                            <a:schemeClr val="tx1"/>
                          </a:solidFill>
                          <a:effectLst/>
                        </a:rPr>
                        <a:t>FSET to EMPL</a:t>
                      </a:r>
                    </a:p>
                    <a:p>
                      <a:pPr marL="0" marR="0" algn="ctr">
                        <a:spcBef>
                          <a:spcPts val="0"/>
                        </a:spcBef>
                        <a:spcAft>
                          <a:spcPts val="0"/>
                        </a:spcAft>
                      </a:pPr>
                      <a:r>
                        <a:rPr lang="en-US" sz="1200" dirty="0">
                          <a:solidFill>
                            <a:schemeClr val="tx1"/>
                          </a:solidFill>
                          <a:effectLst/>
                        </a:rPr>
                        <a:t>W2 to EMPL</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spcBef>
                          <a:spcPts val="400"/>
                        </a:spcBef>
                        <a:spcAft>
                          <a:spcPts val="400"/>
                        </a:spcAft>
                      </a:pPr>
                      <a:r>
                        <a:rPr lang="en-US" sz="1100" dirty="0">
                          <a:solidFill>
                            <a:schemeClr val="tx1"/>
                          </a:solidFill>
                          <a:effectLst/>
                        </a:rPr>
                        <a:t>YES- Enter a ? if the New Activity is not yet verified or enter the New Activity Type if it has been verified</a:t>
                      </a:r>
                    </a:p>
                    <a:p>
                      <a:pPr marL="0" marR="0">
                        <a:spcBef>
                          <a:spcPts val="400"/>
                        </a:spcBef>
                        <a:spcAft>
                          <a:spcPts val="400"/>
                        </a:spcAft>
                      </a:pPr>
                      <a:r>
                        <a:rPr lang="en-US" sz="1100" dirty="0">
                          <a:solidFill>
                            <a:schemeClr val="tx1"/>
                          </a:solidFill>
                          <a:effectLst/>
                        </a:rPr>
                        <a:t>You may need to re-pend the CC Activity again if verification of the New Activity is not received</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spcBef>
                          <a:spcPts val="400"/>
                        </a:spcBef>
                        <a:spcAft>
                          <a:spcPts val="400"/>
                        </a:spcAft>
                      </a:pPr>
                      <a:r>
                        <a:rPr lang="en-US" sz="1100" dirty="0">
                          <a:solidFill>
                            <a:schemeClr val="tx1"/>
                          </a:solidFill>
                          <a:effectLst/>
                        </a:rPr>
                        <a:t> </a:t>
                      </a:r>
                    </a:p>
                    <a:p>
                      <a:pPr marL="0" marR="0">
                        <a:spcBef>
                          <a:spcPts val="400"/>
                        </a:spcBef>
                        <a:spcAft>
                          <a:spcPts val="400"/>
                        </a:spcAft>
                      </a:pPr>
                      <a:r>
                        <a:rPr lang="en-US" sz="1100" dirty="0">
                          <a:solidFill>
                            <a:schemeClr val="tx1"/>
                          </a:solidFill>
                          <a:effectLst/>
                        </a:rPr>
                        <a:t>YES- if the  New Activity is  employment</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spcBef>
                          <a:spcPts val="400"/>
                        </a:spcBef>
                        <a:spcAft>
                          <a:spcPts val="400"/>
                        </a:spcAft>
                      </a:pPr>
                      <a:r>
                        <a:rPr lang="en-US" sz="1100" dirty="0">
                          <a:solidFill>
                            <a:schemeClr val="tx1"/>
                          </a:solidFill>
                          <a:effectLst/>
                        </a:rPr>
                        <a:t>If the new Activity is not verified,</a:t>
                      </a:r>
                      <a:r>
                        <a:rPr lang="en-US" sz="1100" u="sng" dirty="0">
                          <a:solidFill>
                            <a:schemeClr val="tx1"/>
                          </a:solidFill>
                          <a:effectLst/>
                        </a:rPr>
                        <a:t> now the CC Activity is questionable</a:t>
                      </a:r>
                      <a:r>
                        <a:rPr lang="en-US" sz="1100" dirty="0">
                          <a:solidFill>
                            <a:schemeClr val="tx1"/>
                          </a:solidFill>
                          <a:effectLst/>
                        </a:rPr>
                        <a:t> since we do not know if they started the New Activity or not </a:t>
                      </a:r>
                    </a:p>
                    <a:p>
                      <a:pPr marL="0" marR="0">
                        <a:spcBef>
                          <a:spcPts val="400"/>
                        </a:spcBef>
                        <a:spcAft>
                          <a:spcPts val="400"/>
                        </a:spcAft>
                      </a:pPr>
                      <a:r>
                        <a:rPr lang="en-US" sz="1100" dirty="0">
                          <a:solidFill>
                            <a:schemeClr val="tx1"/>
                          </a:solidFill>
                          <a:effectLst/>
                        </a:rPr>
                        <a:t>Re-Pend CC Activity. Send VCL </a:t>
                      </a:r>
                      <a:r>
                        <a:rPr lang="en-US" sz="1100" u="sng" dirty="0">
                          <a:solidFill>
                            <a:schemeClr val="tx1"/>
                          </a:solidFill>
                          <a:effectLst/>
                        </a:rPr>
                        <a:t>with added text</a:t>
                      </a:r>
                      <a:r>
                        <a:rPr lang="en-US" sz="1100" dirty="0">
                          <a:solidFill>
                            <a:schemeClr val="tx1"/>
                          </a:solidFill>
                          <a:effectLst/>
                        </a:rPr>
                        <a:t> to contact Agency if they still need child care to look for an approved activity. see CC Manual  1.3.9.2.1</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10812257"/>
                  </a:ext>
                </a:extLst>
              </a:tr>
              <a:tr h="1001702">
                <a:tc>
                  <a:txBody>
                    <a:bodyPr/>
                    <a:lstStyle/>
                    <a:p>
                      <a:pPr marL="0" marR="0" algn="ctr">
                        <a:spcBef>
                          <a:spcPts val="400"/>
                        </a:spcBef>
                        <a:spcAft>
                          <a:spcPts val="400"/>
                        </a:spcAft>
                      </a:pPr>
                      <a:r>
                        <a:rPr lang="en-US" sz="1200" dirty="0">
                          <a:solidFill>
                            <a:schemeClr val="tx1"/>
                          </a:solidFill>
                          <a:effectLst/>
                        </a:rPr>
                        <a:t>Change to ACTS/TBRK from another Activity Type</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spcBef>
                          <a:spcPts val="400"/>
                        </a:spcBef>
                        <a:spcAft>
                          <a:spcPts val="400"/>
                        </a:spcAft>
                      </a:pPr>
                      <a:r>
                        <a:rPr lang="en-US" sz="1100" dirty="0">
                          <a:solidFill>
                            <a:schemeClr val="tx1"/>
                          </a:solidFill>
                          <a:effectLst/>
                        </a:rPr>
                        <a:t> </a:t>
                      </a:r>
                    </a:p>
                    <a:p>
                      <a:pPr marL="0" marR="0">
                        <a:spcBef>
                          <a:spcPts val="400"/>
                        </a:spcBef>
                        <a:spcAft>
                          <a:spcPts val="400"/>
                        </a:spcAft>
                      </a:pPr>
                      <a:r>
                        <a:rPr lang="en-US" sz="1100" dirty="0">
                          <a:solidFill>
                            <a:schemeClr val="tx1"/>
                          </a:solidFill>
                          <a:effectLst/>
                        </a:rPr>
                        <a:t>YES – Update New Activity Type to ACTS or TBRK for the month following the change</a:t>
                      </a:r>
                    </a:p>
                    <a:p>
                      <a:pPr marL="0" marR="0">
                        <a:spcBef>
                          <a:spcPts val="400"/>
                        </a:spcBef>
                        <a:spcAft>
                          <a:spcPts val="400"/>
                        </a:spcAft>
                      </a:pPr>
                      <a:r>
                        <a:rPr lang="en-US" sz="1100" dirty="0">
                          <a:solidFill>
                            <a:schemeClr val="tx1"/>
                          </a:solidFill>
                          <a:effectLst/>
                        </a:rPr>
                        <a:t> </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spcBef>
                          <a:spcPts val="400"/>
                        </a:spcBef>
                        <a:spcAft>
                          <a:spcPts val="400"/>
                        </a:spcAft>
                      </a:pPr>
                      <a:r>
                        <a:rPr lang="en-US" sz="1100" dirty="0">
                          <a:solidFill>
                            <a:schemeClr val="tx1"/>
                          </a:solidFill>
                          <a:effectLst/>
                        </a:rPr>
                        <a:t> </a:t>
                      </a:r>
                    </a:p>
                    <a:p>
                      <a:pPr marL="0" marR="0">
                        <a:spcBef>
                          <a:spcPts val="400"/>
                        </a:spcBef>
                        <a:spcAft>
                          <a:spcPts val="400"/>
                        </a:spcAft>
                      </a:pPr>
                      <a:r>
                        <a:rPr lang="en-US" sz="1100" dirty="0">
                          <a:solidFill>
                            <a:schemeClr val="tx1"/>
                          </a:solidFill>
                          <a:effectLst/>
                        </a:rPr>
                        <a:t>YES- if the Activity was  employment</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spcBef>
                          <a:spcPts val="400"/>
                        </a:spcBef>
                        <a:spcAft>
                          <a:spcPts val="400"/>
                        </a:spcAft>
                      </a:pPr>
                      <a:r>
                        <a:rPr lang="en-US" sz="1100" dirty="0">
                          <a:solidFill>
                            <a:schemeClr val="tx1"/>
                          </a:solidFill>
                          <a:effectLst/>
                        </a:rPr>
                        <a:t>Do not require the parent to verify the TBRK unless it is questionable that the parent will return</a:t>
                      </a:r>
                    </a:p>
                    <a:p>
                      <a:pPr marL="0" marR="0">
                        <a:spcBef>
                          <a:spcPts val="400"/>
                        </a:spcBef>
                        <a:spcAft>
                          <a:spcPts val="400"/>
                        </a:spcAft>
                      </a:pPr>
                      <a:r>
                        <a:rPr lang="en-US" sz="1100" dirty="0">
                          <a:solidFill>
                            <a:schemeClr val="tx1"/>
                          </a:solidFill>
                          <a:effectLst/>
                        </a:rPr>
                        <a:t>Can not start a new TBRK or ACTS the month following a Renewal</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526637300"/>
                  </a:ext>
                </a:extLst>
              </a:tr>
              <a:tr h="1602722">
                <a:tc>
                  <a:txBody>
                    <a:bodyPr/>
                    <a:lstStyle/>
                    <a:p>
                      <a:pPr marL="0" marR="0" algn="ctr">
                        <a:spcBef>
                          <a:spcPts val="1200"/>
                        </a:spcBef>
                        <a:spcAft>
                          <a:spcPts val="0"/>
                        </a:spcAft>
                      </a:pPr>
                      <a:r>
                        <a:rPr lang="en-US" sz="1200" dirty="0">
                          <a:solidFill>
                            <a:schemeClr val="tx1"/>
                          </a:solidFill>
                          <a:effectLst/>
                        </a:rPr>
                        <a:t>Change From ACTS/TBRK to a New Activity Type</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spcBef>
                          <a:spcPts val="400"/>
                        </a:spcBef>
                        <a:spcAft>
                          <a:spcPts val="400"/>
                        </a:spcAft>
                      </a:pPr>
                      <a:r>
                        <a:rPr lang="en-US" sz="1100" dirty="0">
                          <a:solidFill>
                            <a:schemeClr val="tx1"/>
                          </a:solidFill>
                          <a:effectLst/>
                        </a:rPr>
                        <a:t> </a:t>
                      </a:r>
                    </a:p>
                    <a:p>
                      <a:pPr marL="0" marR="0">
                        <a:spcBef>
                          <a:spcPts val="400"/>
                        </a:spcBef>
                        <a:spcAft>
                          <a:spcPts val="400"/>
                        </a:spcAft>
                      </a:pPr>
                      <a:r>
                        <a:rPr lang="en-US" sz="1100" dirty="0">
                          <a:solidFill>
                            <a:schemeClr val="tx1"/>
                          </a:solidFill>
                          <a:effectLst/>
                        </a:rPr>
                        <a:t>DEPENDS- Only if the New Activity has been verified</a:t>
                      </a:r>
                    </a:p>
                    <a:p>
                      <a:pPr marL="0" marR="0">
                        <a:spcBef>
                          <a:spcPts val="400"/>
                        </a:spcBef>
                        <a:spcAft>
                          <a:spcPts val="400"/>
                        </a:spcAft>
                      </a:pPr>
                      <a:r>
                        <a:rPr lang="en-US" sz="1100" dirty="0">
                          <a:solidFill>
                            <a:schemeClr val="tx1"/>
                          </a:solidFill>
                          <a:effectLst/>
                        </a:rPr>
                        <a:t>Leave Activity Type alone unless the new activity is verified, then update to new verified Activity </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spcBef>
                          <a:spcPts val="400"/>
                        </a:spcBef>
                        <a:spcAft>
                          <a:spcPts val="400"/>
                        </a:spcAft>
                      </a:pPr>
                      <a:r>
                        <a:rPr lang="en-US" sz="1100" dirty="0">
                          <a:solidFill>
                            <a:schemeClr val="tx1"/>
                          </a:solidFill>
                          <a:effectLst/>
                        </a:rPr>
                        <a:t> </a:t>
                      </a:r>
                    </a:p>
                    <a:p>
                      <a:pPr marL="0" marR="0">
                        <a:spcBef>
                          <a:spcPts val="400"/>
                        </a:spcBef>
                        <a:spcAft>
                          <a:spcPts val="400"/>
                        </a:spcAft>
                      </a:pPr>
                      <a:r>
                        <a:rPr lang="en-US" sz="1100" dirty="0">
                          <a:solidFill>
                            <a:schemeClr val="tx1"/>
                          </a:solidFill>
                          <a:effectLst/>
                        </a:rPr>
                        <a:t>YES- if the New Activity is employment</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spcBef>
                          <a:spcPts val="400"/>
                        </a:spcBef>
                        <a:spcAft>
                          <a:spcPts val="400"/>
                        </a:spcAft>
                      </a:pPr>
                      <a:r>
                        <a:rPr lang="en-US" sz="1100" dirty="0">
                          <a:solidFill>
                            <a:schemeClr val="tx1"/>
                          </a:solidFill>
                          <a:effectLst/>
                        </a:rPr>
                        <a:t>The New Activity has to be verified for a new child care authorization</a:t>
                      </a:r>
                    </a:p>
                    <a:p>
                      <a:pPr marL="0" marR="0">
                        <a:spcBef>
                          <a:spcPts val="400"/>
                        </a:spcBef>
                        <a:spcAft>
                          <a:spcPts val="400"/>
                        </a:spcAft>
                      </a:pPr>
                      <a:r>
                        <a:rPr lang="en-US" sz="1100" dirty="0">
                          <a:solidFill>
                            <a:schemeClr val="tx1"/>
                          </a:solidFill>
                          <a:effectLst/>
                        </a:rPr>
                        <a:t>If the New Activity is not verified and if time remains in the Break Period they can continue with ACTS/TBRK for the remainder of the three months </a:t>
                      </a:r>
                    </a:p>
                    <a:p>
                      <a:pPr marL="0" marR="0">
                        <a:spcBef>
                          <a:spcPts val="400"/>
                        </a:spcBef>
                        <a:spcAft>
                          <a:spcPts val="400"/>
                        </a:spcAft>
                      </a:pPr>
                      <a:r>
                        <a:rPr lang="en-US" sz="1100" dirty="0">
                          <a:solidFill>
                            <a:schemeClr val="tx1"/>
                          </a:solidFill>
                          <a:effectLst/>
                        </a:rPr>
                        <a:t> If the New Activity is not verified and ACTS/TBRK has been exhausted, eligibility ends automatically for lack of Approved Activity</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057512721"/>
                  </a:ext>
                </a:extLst>
              </a:tr>
              <a:tr h="485261">
                <a:tc gridSpan="4">
                  <a:txBody>
                    <a:bodyPr/>
                    <a:lstStyle/>
                    <a:p>
                      <a:pPr marL="0" marR="0">
                        <a:spcBef>
                          <a:spcPts val="200"/>
                        </a:spcBef>
                        <a:spcAft>
                          <a:spcPts val="200"/>
                        </a:spcAft>
                      </a:pPr>
                      <a:r>
                        <a:rPr lang="en-US" sz="1100" dirty="0">
                          <a:solidFill>
                            <a:schemeClr val="tx1"/>
                          </a:solidFill>
                          <a:effectLst/>
                        </a:rPr>
                        <a:t>Parents are required to report changes in their approved activity within 10 calendar days. If the parent has not started a new approved activity at the end of the ACTS/TBRK period, eligibility in CWW and authorizations in CSAW will be ended systematically.</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3929711"/>
                  </a:ext>
                </a:extLst>
              </a:tr>
              <a:tr h="305625">
                <a:tc gridSpan="4">
                  <a:txBody>
                    <a:bodyPr/>
                    <a:lstStyle/>
                    <a:p>
                      <a:pPr marL="0" marR="0" algn="ctr">
                        <a:spcBef>
                          <a:spcPts val="0"/>
                        </a:spcBef>
                        <a:spcAft>
                          <a:spcPts val="0"/>
                        </a:spcAft>
                      </a:pPr>
                      <a:r>
                        <a:rPr lang="en-US" sz="1800" dirty="0">
                          <a:solidFill>
                            <a:schemeClr val="tx1"/>
                          </a:solidFill>
                          <a:effectLst/>
                        </a:rPr>
                        <a:t>PERSON </a:t>
                      </a:r>
                      <a:r>
                        <a:rPr lang="en-US" sz="1800" dirty="0" smtClean="0">
                          <a:solidFill>
                            <a:schemeClr val="tx1"/>
                          </a:solidFill>
                          <a:effectLst/>
                        </a:rPr>
                        <a:t>ADD</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387475"/>
                  </a:ext>
                </a:extLst>
              </a:tr>
              <a:tr h="1026744">
                <a:tc>
                  <a:txBody>
                    <a:bodyPr/>
                    <a:lstStyle/>
                    <a:p>
                      <a:pPr marL="0" marR="0">
                        <a:spcBef>
                          <a:spcPts val="400"/>
                        </a:spcBef>
                        <a:spcAft>
                          <a:spcPts val="400"/>
                        </a:spcAft>
                      </a:pPr>
                      <a:r>
                        <a:rPr lang="en-US" sz="1200" dirty="0">
                          <a:solidFill>
                            <a:schemeClr val="tx1"/>
                          </a:solidFill>
                          <a:effectLst/>
                        </a:rPr>
                        <a:t>Absent Parent is added to case</a:t>
                      </a:r>
                      <a:endParaRPr lang="en-US" sz="12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spcBef>
                          <a:spcPts val="400"/>
                        </a:spcBef>
                        <a:spcAft>
                          <a:spcPts val="400"/>
                        </a:spcAft>
                      </a:pPr>
                      <a:r>
                        <a:rPr lang="en-US" sz="1100" dirty="0">
                          <a:solidFill>
                            <a:schemeClr val="tx1"/>
                          </a:solidFill>
                          <a:effectLst/>
                        </a:rPr>
                        <a:t>YES- Enter a  ? on Approved Activity screen since CC Activity must be verified at Person Add </a:t>
                      </a:r>
                    </a:p>
                    <a:p>
                      <a:pPr marL="0" marR="0">
                        <a:spcBef>
                          <a:spcPts val="400"/>
                        </a:spcBef>
                        <a:spcAft>
                          <a:spcPts val="400"/>
                        </a:spcAft>
                      </a:pPr>
                      <a:r>
                        <a:rPr lang="en-US" sz="1100" dirty="0">
                          <a:solidFill>
                            <a:schemeClr val="tx1"/>
                          </a:solidFill>
                          <a:effectLst/>
                        </a:rPr>
                        <a:t>All non- financial and financial criteria must be verified at Person Add</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spcBef>
                          <a:spcPts val="400"/>
                        </a:spcBef>
                        <a:spcAft>
                          <a:spcPts val="400"/>
                        </a:spcAft>
                      </a:pPr>
                      <a:r>
                        <a:rPr lang="en-US" sz="1100" dirty="0">
                          <a:solidFill>
                            <a:schemeClr val="tx1"/>
                          </a:solidFill>
                          <a:effectLst/>
                        </a:rPr>
                        <a:t> </a:t>
                      </a:r>
                    </a:p>
                    <a:p>
                      <a:pPr marL="0" marR="0">
                        <a:spcBef>
                          <a:spcPts val="400"/>
                        </a:spcBef>
                        <a:spcAft>
                          <a:spcPts val="400"/>
                        </a:spcAft>
                      </a:pPr>
                      <a:r>
                        <a:rPr lang="en-US" sz="1100" dirty="0">
                          <a:solidFill>
                            <a:schemeClr val="tx1"/>
                          </a:solidFill>
                          <a:effectLst/>
                        </a:rPr>
                        <a:t>YES- if Absent Parent Approved Activity is employment</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spcBef>
                          <a:spcPts val="400"/>
                        </a:spcBef>
                        <a:spcAft>
                          <a:spcPts val="400"/>
                        </a:spcAft>
                      </a:pPr>
                      <a:r>
                        <a:rPr lang="en-US" sz="1100" dirty="0">
                          <a:solidFill>
                            <a:schemeClr val="tx1"/>
                          </a:solidFill>
                          <a:effectLst/>
                        </a:rPr>
                        <a:t> </a:t>
                      </a:r>
                      <a:r>
                        <a:rPr lang="en-US" sz="1100" dirty="0" smtClean="0">
                          <a:solidFill>
                            <a:schemeClr val="tx1"/>
                          </a:solidFill>
                          <a:effectLst/>
                        </a:rPr>
                        <a:t>If </a:t>
                      </a:r>
                      <a:r>
                        <a:rPr lang="en-US" sz="1100" dirty="0">
                          <a:solidFill>
                            <a:schemeClr val="tx1"/>
                          </a:solidFill>
                          <a:effectLst/>
                        </a:rPr>
                        <a:t>employment income is not verified, then NV employment income, mark No to Activity Type</a:t>
                      </a:r>
                    </a:p>
                    <a:p>
                      <a:pPr marL="0" marR="0">
                        <a:spcBef>
                          <a:spcPts val="400"/>
                        </a:spcBef>
                        <a:spcAft>
                          <a:spcPts val="400"/>
                        </a:spcAft>
                      </a:pPr>
                      <a:r>
                        <a:rPr lang="en-US" sz="1100" dirty="0">
                          <a:solidFill>
                            <a:schemeClr val="tx1"/>
                          </a:solidFill>
                          <a:effectLst/>
                        </a:rPr>
                        <a:t>Child Care will fail for lack of approved activity</a:t>
                      </a:r>
                      <a:endParaRPr lang="en-US" sz="1100" dirty="0">
                        <a:solidFill>
                          <a:schemeClr val="tx1"/>
                        </a:solidFill>
                        <a:effectLst/>
                        <a:latin typeface="Times New Roman" panose="02020603050405020304" pitchFamily="18" charset="0"/>
                        <a:ea typeface="Times New Roman" panose="02020603050405020304" pitchFamily="18" charset="0"/>
                      </a:endParaRPr>
                    </a:p>
                  </a:txBody>
                  <a:tcPr marL="58332" marR="583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293603192"/>
                  </a:ext>
                </a:extLst>
              </a:tr>
            </a:tbl>
          </a:graphicData>
        </a:graphic>
      </p:graphicFrame>
    </p:spTree>
    <p:extLst>
      <p:ext uri="{BB962C8B-B14F-4D97-AF65-F5344CB8AC3E}">
        <p14:creationId xmlns:p14="http://schemas.microsoft.com/office/powerpoint/2010/main" val="2956720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47CA1-DECD-4F0E-AC75-8980228B1ECA}"/>
              </a:ext>
            </a:extLst>
          </p:cNvPr>
          <p:cNvSpPr>
            <a:spLocks noGrp="1"/>
          </p:cNvSpPr>
          <p:nvPr>
            <p:ph type="title"/>
          </p:nvPr>
        </p:nvSpPr>
        <p:spPr>
          <a:xfrm>
            <a:off x="149468" y="1916723"/>
            <a:ext cx="3859823" cy="2470639"/>
          </a:xfrm>
          <a:solidFill>
            <a:schemeClr val="accent1">
              <a:lumMod val="60000"/>
              <a:lumOff val="40000"/>
            </a:schemeClr>
          </a:solidFill>
        </p:spPr>
        <p:txBody>
          <a:bodyPr>
            <a:normAutofit/>
          </a:bodyPr>
          <a:lstStyle/>
          <a:p>
            <a:r>
              <a:rPr lang="en-US" sz="4400" b="1" i="1" dirty="0">
                <a:solidFill>
                  <a:schemeClr val="tx1"/>
                </a:solidFill>
              </a:rPr>
              <a:t>FINANCIAL </a:t>
            </a:r>
            <a:r>
              <a:rPr lang="en-US" sz="4400" b="1" i="1" dirty="0" smtClean="0">
                <a:solidFill>
                  <a:schemeClr val="tx1"/>
                </a:solidFill>
              </a:rPr>
              <a:t>ELGIBILITY</a:t>
            </a:r>
            <a:br>
              <a:rPr lang="en-US" sz="4400" b="1" i="1" dirty="0" smtClean="0">
                <a:solidFill>
                  <a:schemeClr val="tx1"/>
                </a:solidFill>
              </a:rPr>
            </a:br>
            <a:endParaRPr lang="en-US" sz="4400" b="1" i="1" dirty="0">
              <a:solidFill>
                <a:schemeClr val="tx1"/>
              </a:solidFill>
            </a:endParaRPr>
          </a:p>
        </p:txBody>
      </p:sp>
      <p:sp>
        <p:nvSpPr>
          <p:cNvPr id="3" name="Content Placeholder 2">
            <a:extLst>
              <a:ext uri="{FF2B5EF4-FFF2-40B4-BE49-F238E27FC236}">
                <a16:creationId xmlns:a16="http://schemas.microsoft.com/office/drawing/2014/main" id="{BBFCEB38-0D04-4874-9AD7-15AA9B06A8D5}"/>
              </a:ext>
            </a:extLst>
          </p:cNvPr>
          <p:cNvSpPr>
            <a:spLocks noGrp="1"/>
          </p:cNvSpPr>
          <p:nvPr>
            <p:ph idx="1"/>
          </p:nvPr>
        </p:nvSpPr>
        <p:spPr>
          <a:xfrm>
            <a:off x="4264269" y="149469"/>
            <a:ext cx="7376746" cy="6594231"/>
          </a:xfrm>
        </p:spPr>
        <p:txBody>
          <a:bodyPr>
            <a:normAutofit fontScale="92500"/>
          </a:bodyPr>
          <a:lstStyle/>
          <a:p>
            <a:pPr>
              <a:buFont typeface="Wingdings" panose="05000000000000000000" pitchFamily="2" charset="2"/>
              <a:buChar char="Ø"/>
            </a:pPr>
            <a:endParaRPr lang="en-US" dirty="0" smtClean="0"/>
          </a:p>
          <a:p>
            <a:pPr>
              <a:buFont typeface="Wingdings" panose="05000000000000000000" pitchFamily="2" charset="2"/>
              <a:buChar char="Ø"/>
            </a:pPr>
            <a:r>
              <a:rPr lang="en-US" sz="2400" dirty="0" smtClean="0"/>
              <a:t>Income </a:t>
            </a:r>
            <a:r>
              <a:rPr lang="en-US" sz="2400" dirty="0"/>
              <a:t>Test 185% FPL at Application</a:t>
            </a:r>
          </a:p>
          <a:p>
            <a:pPr>
              <a:buFont typeface="Wingdings" panose="05000000000000000000" pitchFamily="2" charset="2"/>
              <a:buChar char="Ø"/>
            </a:pPr>
            <a:r>
              <a:rPr lang="en-US" sz="2400" dirty="0"/>
              <a:t>Except Foster Care, Kinship Care- court order with KC payment,  and Subsidized Guardianship are tested at 200%FPL of the natural parents</a:t>
            </a:r>
          </a:p>
          <a:p>
            <a:pPr>
              <a:buFont typeface="Wingdings" panose="05000000000000000000" pitchFamily="2" charset="2"/>
              <a:buChar char="Ø"/>
            </a:pPr>
            <a:r>
              <a:rPr lang="en-US" sz="2400" dirty="0"/>
              <a:t>All earned income must be verified</a:t>
            </a:r>
          </a:p>
          <a:p>
            <a:pPr>
              <a:buFont typeface="Wingdings" panose="05000000000000000000" pitchFamily="2" charset="2"/>
              <a:buChar char="Ø"/>
            </a:pPr>
            <a:r>
              <a:rPr lang="en-US" sz="2400" dirty="0"/>
              <a:t>Unearned income that is in the budget must be verified</a:t>
            </a:r>
          </a:p>
          <a:p>
            <a:pPr>
              <a:buFont typeface="Wingdings" panose="05000000000000000000" pitchFamily="2" charset="2"/>
              <a:buChar char="Ø"/>
            </a:pPr>
            <a:r>
              <a:rPr lang="en-US" sz="2400" dirty="0"/>
              <a:t>Child Support of $1250.00 or higher is </a:t>
            </a:r>
            <a:r>
              <a:rPr lang="en-US" sz="2400" dirty="0" smtClean="0"/>
              <a:t>counted</a:t>
            </a:r>
          </a:p>
          <a:p>
            <a:pPr>
              <a:buFont typeface="Wingdings" panose="05000000000000000000" pitchFamily="2" charset="2"/>
              <a:buChar char="Ø"/>
            </a:pPr>
            <a:r>
              <a:rPr lang="en-US" sz="2400" dirty="0" smtClean="0"/>
              <a:t>Educational </a:t>
            </a:r>
            <a:r>
              <a:rPr lang="en-US" sz="2400" dirty="0"/>
              <a:t>Aid – only private scholarships and grants not used for tuition/books</a:t>
            </a:r>
          </a:p>
          <a:p>
            <a:pPr>
              <a:buFont typeface="Wingdings" panose="05000000000000000000" pitchFamily="2" charset="2"/>
              <a:buChar char="Ø"/>
            </a:pPr>
            <a:r>
              <a:rPr lang="en-US" sz="2400" dirty="0"/>
              <a:t>All Federal and State Financial aid is not counted (including Loans and Grants)</a:t>
            </a:r>
          </a:p>
          <a:p>
            <a:pPr>
              <a:buFont typeface="Wingdings" panose="05000000000000000000" pitchFamily="2" charset="2"/>
              <a:buChar char="Ø"/>
            </a:pPr>
            <a:r>
              <a:rPr lang="en-US" sz="2400" dirty="0"/>
              <a:t>Asset test-applied at application and renewal  ----Less than $25,000 liquid assets</a:t>
            </a:r>
          </a:p>
          <a:p>
            <a:pPr>
              <a:buFont typeface="Wingdings" panose="05000000000000000000" pitchFamily="2" charset="2"/>
              <a:buChar char="Ø"/>
            </a:pPr>
            <a:r>
              <a:rPr lang="en-US" sz="2400" dirty="0"/>
              <a:t>Ongoing eligibility remains until income exceeds 85%SMI</a:t>
            </a:r>
          </a:p>
          <a:p>
            <a:pPr>
              <a:buFont typeface="Wingdings" panose="05000000000000000000" pitchFamily="2" charset="2"/>
              <a:buChar char="Ø"/>
            </a:pPr>
            <a:endParaRPr lang="en-US" dirty="0"/>
          </a:p>
        </p:txBody>
      </p:sp>
      <p:sp>
        <p:nvSpPr>
          <p:cNvPr id="5" name="Content Placeholder 4"/>
          <p:cNvSpPr>
            <a:spLocks noGrp="1"/>
          </p:cNvSpPr>
          <p:nvPr>
            <p:ph type="body" sz="half" idx="2"/>
          </p:nvPr>
        </p:nvSpPr>
        <p:spPr/>
        <p:txBody>
          <a:bodyPr>
            <a:normAutofit/>
          </a:bodyPr>
          <a:lstStyle/>
          <a:p>
            <a:endParaRPr lang="en-US" dirty="0"/>
          </a:p>
          <a:p>
            <a:endParaRPr lang="en-US" dirty="0"/>
          </a:p>
        </p:txBody>
      </p:sp>
    </p:spTree>
    <p:extLst>
      <p:ext uri="{BB962C8B-B14F-4D97-AF65-F5344CB8AC3E}">
        <p14:creationId xmlns:p14="http://schemas.microsoft.com/office/powerpoint/2010/main" val="9015733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7280" y="758952"/>
            <a:ext cx="10058400" cy="2923586"/>
          </a:xfrm>
        </p:spPr>
        <p:txBody>
          <a:bodyPr>
            <a:normAutofit/>
          </a:bodyPr>
          <a:lstStyle/>
          <a:p>
            <a:r>
              <a:rPr lang="en-US" b="1" i="1" dirty="0" smtClean="0"/>
              <a:t>VERIFICTION REQUIREMENTS</a:t>
            </a:r>
            <a:endParaRPr lang="en-US" b="1" i="1" dirty="0"/>
          </a:p>
        </p:txBody>
      </p:sp>
    </p:spTree>
    <p:extLst>
      <p:ext uri="{BB962C8B-B14F-4D97-AF65-F5344CB8AC3E}">
        <p14:creationId xmlns:p14="http://schemas.microsoft.com/office/powerpoint/2010/main" val="36560199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F298-1037-4AAF-A7F6-4868C32035DD}"/>
              </a:ext>
            </a:extLst>
          </p:cNvPr>
          <p:cNvSpPr>
            <a:spLocks noGrp="1"/>
          </p:cNvSpPr>
          <p:nvPr>
            <p:ph type="title"/>
          </p:nvPr>
        </p:nvSpPr>
        <p:spPr>
          <a:xfrm>
            <a:off x="501162" y="286604"/>
            <a:ext cx="10972800" cy="1051746"/>
          </a:xfrm>
        </p:spPr>
        <p:txBody>
          <a:bodyPr>
            <a:normAutofit/>
          </a:bodyPr>
          <a:lstStyle/>
          <a:p>
            <a:pPr algn="ctr"/>
            <a:r>
              <a:rPr lang="en-US" sz="5400" b="1" i="1" dirty="0">
                <a:solidFill>
                  <a:schemeClr val="accent2">
                    <a:lumMod val="75000"/>
                  </a:schemeClr>
                </a:solidFill>
              </a:rPr>
              <a:t>Verification Requirements</a:t>
            </a:r>
          </a:p>
        </p:txBody>
      </p:sp>
      <p:sp>
        <p:nvSpPr>
          <p:cNvPr id="3" name="Content Placeholder 2">
            <a:extLst>
              <a:ext uri="{FF2B5EF4-FFF2-40B4-BE49-F238E27FC236}">
                <a16:creationId xmlns:a16="http://schemas.microsoft.com/office/drawing/2014/main" id="{04EC5CA0-8F5C-48D1-9DA4-1CB0B5A70A7A}"/>
              </a:ext>
            </a:extLst>
          </p:cNvPr>
          <p:cNvSpPr>
            <a:spLocks noGrp="1"/>
          </p:cNvSpPr>
          <p:nvPr>
            <p:ph sz="half" idx="1"/>
          </p:nvPr>
        </p:nvSpPr>
        <p:spPr>
          <a:xfrm>
            <a:off x="1097278" y="1740877"/>
            <a:ext cx="4937760" cy="4484077"/>
          </a:xfrm>
        </p:spPr>
        <p:txBody>
          <a:bodyPr>
            <a:normAutofit/>
          </a:bodyPr>
          <a:lstStyle/>
          <a:p>
            <a:pPr marL="0" indent="0">
              <a:buNone/>
            </a:pPr>
            <a:r>
              <a:rPr lang="en-US" dirty="0"/>
              <a:t>An </a:t>
            </a:r>
            <a:r>
              <a:rPr lang="en-US" dirty="0" smtClean="0"/>
              <a:t>application/renewal has </a:t>
            </a:r>
            <a:r>
              <a:rPr lang="en-US" dirty="0"/>
              <a:t>7 business days from date of VCL</a:t>
            </a:r>
          </a:p>
          <a:p>
            <a:pPr marL="0" indent="0">
              <a:buNone/>
            </a:pPr>
            <a:r>
              <a:rPr lang="en-US" dirty="0"/>
              <a:t>If verification is not received, then NV, run eligibility and deny child care so a denial notice is generated</a:t>
            </a:r>
          </a:p>
          <a:p>
            <a:pPr marL="0" indent="0">
              <a:buNone/>
            </a:pPr>
            <a:r>
              <a:rPr lang="en-US" dirty="0"/>
              <a:t>If applicant requests more time, the you can extend the due date</a:t>
            </a:r>
          </a:p>
          <a:p>
            <a:pPr marL="0" indent="0">
              <a:buNone/>
            </a:pPr>
            <a:r>
              <a:rPr lang="en-US" dirty="0"/>
              <a:t>Child care application is good for 30 days, if verification comes in, flip CC request back to Yes and update and confirm child care open</a:t>
            </a:r>
          </a:p>
          <a:p>
            <a:endParaRPr lang="en-US" dirty="0"/>
          </a:p>
        </p:txBody>
      </p:sp>
      <p:sp>
        <p:nvSpPr>
          <p:cNvPr id="4" name="Content Placeholder 3"/>
          <p:cNvSpPr>
            <a:spLocks noGrp="1"/>
          </p:cNvSpPr>
          <p:nvPr>
            <p:ph sz="half" idx="2"/>
          </p:nvPr>
        </p:nvSpPr>
        <p:spPr>
          <a:xfrm>
            <a:off x="6217920" y="1723292"/>
            <a:ext cx="4937760" cy="4554415"/>
          </a:xfrm>
        </p:spPr>
        <p:txBody>
          <a:bodyPr>
            <a:normAutofit/>
          </a:bodyPr>
          <a:lstStyle/>
          <a:p>
            <a:pPr marL="0" indent="0">
              <a:buNone/>
            </a:pPr>
            <a:r>
              <a:rPr lang="en-US" dirty="0" smtClean="0"/>
              <a:t>On-Going </a:t>
            </a:r>
            <a:r>
              <a:rPr lang="en-US" dirty="0"/>
              <a:t>cases have </a:t>
            </a:r>
            <a:r>
              <a:rPr lang="en-US" dirty="0" smtClean="0"/>
              <a:t>7 business days </a:t>
            </a:r>
            <a:r>
              <a:rPr lang="en-US" dirty="0"/>
              <a:t>to </a:t>
            </a:r>
            <a:r>
              <a:rPr lang="en-US" dirty="0" smtClean="0"/>
              <a:t>verify</a:t>
            </a:r>
          </a:p>
          <a:p>
            <a:pPr marL="0" indent="0">
              <a:buNone/>
            </a:pPr>
            <a:endParaRPr lang="en-US" sz="800" dirty="0"/>
          </a:p>
          <a:p>
            <a:pPr marL="0" indent="0">
              <a:buNone/>
            </a:pPr>
            <a:r>
              <a:rPr lang="en-US" dirty="0" smtClean="0"/>
              <a:t>On-Going </a:t>
            </a:r>
            <a:r>
              <a:rPr lang="en-US" dirty="0"/>
              <a:t>cases, if eligibility ends due to non-financial reasons after Adverse Action the worker must </a:t>
            </a:r>
            <a:r>
              <a:rPr lang="en-US" dirty="0" smtClean="0"/>
              <a:t>Run </a:t>
            </a:r>
            <a:r>
              <a:rPr lang="en-US" dirty="0"/>
              <a:t>with </a:t>
            </a:r>
            <a:r>
              <a:rPr lang="en-US" dirty="0" smtClean="0"/>
              <a:t>Dates </a:t>
            </a:r>
            <a:r>
              <a:rPr lang="en-US" dirty="0"/>
              <a:t>to confirm child care closed the following </a:t>
            </a:r>
            <a:r>
              <a:rPr lang="en-US" dirty="0" smtClean="0"/>
              <a:t>month</a:t>
            </a:r>
          </a:p>
          <a:p>
            <a:pPr marL="0" indent="0">
              <a:buNone/>
            </a:pPr>
            <a:endParaRPr lang="en-US" sz="800" dirty="0"/>
          </a:p>
          <a:p>
            <a:pPr marL="0" indent="0">
              <a:buNone/>
            </a:pPr>
            <a:r>
              <a:rPr lang="en-US" sz="2400" b="1" dirty="0"/>
              <a:t>On going cases – income not verified will not fail the case for lack of verification</a:t>
            </a:r>
          </a:p>
          <a:p>
            <a:endParaRPr lang="en-US" dirty="0"/>
          </a:p>
        </p:txBody>
      </p:sp>
      <p:sp>
        <p:nvSpPr>
          <p:cNvPr id="5" name="Wave 4"/>
          <p:cNvSpPr/>
          <p:nvPr/>
        </p:nvSpPr>
        <p:spPr>
          <a:xfrm>
            <a:off x="922712" y="1413164"/>
            <a:ext cx="10243519" cy="10790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Sort 8"/>
          <p:cNvSpPr/>
          <p:nvPr/>
        </p:nvSpPr>
        <p:spPr>
          <a:xfrm>
            <a:off x="10805746" y="4158762"/>
            <a:ext cx="386862" cy="756138"/>
          </a:xfrm>
          <a:prstGeom prst="flowChartSo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900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0204" y="482599"/>
            <a:ext cx="10723418" cy="1288012"/>
          </a:xfrm>
          <a:solidFill>
            <a:schemeClr val="accent1">
              <a:lumMod val="20000"/>
              <a:lumOff val="80000"/>
            </a:schemeClr>
          </a:solidFill>
          <a:ln>
            <a:solidFill>
              <a:schemeClr val="accent1">
                <a:lumMod val="20000"/>
                <a:lumOff val="80000"/>
              </a:schemeClr>
            </a:solidFill>
          </a:ln>
        </p:spPr>
        <p:txBody>
          <a:bodyPr>
            <a:normAutofit fontScale="90000"/>
          </a:bodyPr>
          <a:lstStyle/>
          <a:p>
            <a:r>
              <a:rPr lang="en-US" b="1" i="1" dirty="0" smtClean="0"/>
              <a:t>Non-Financial Forms of</a:t>
            </a:r>
            <a:br>
              <a:rPr lang="en-US" b="1" i="1" dirty="0" smtClean="0"/>
            </a:br>
            <a:r>
              <a:rPr lang="en-US" b="1" i="1" dirty="0" smtClean="0"/>
              <a:t> Verification                                   </a:t>
            </a:r>
            <a:r>
              <a:rPr lang="en-US" sz="1800" b="1" i="1" dirty="0" smtClean="0"/>
              <a:t>see CC Manual 1.5.10</a:t>
            </a:r>
            <a:endParaRPr lang="en-US" sz="1800" b="1" i="1" dirty="0"/>
          </a:p>
        </p:txBody>
      </p:sp>
      <p:sp>
        <p:nvSpPr>
          <p:cNvPr id="5" name="Content Placeholder 4"/>
          <p:cNvSpPr>
            <a:spLocks noGrp="1"/>
          </p:cNvSpPr>
          <p:nvPr>
            <p:ph sz="half" idx="1"/>
          </p:nvPr>
        </p:nvSpPr>
        <p:spPr>
          <a:xfrm>
            <a:off x="573579" y="1845734"/>
            <a:ext cx="5461460" cy="4463626"/>
          </a:xfrm>
        </p:spPr>
        <p:txBody>
          <a:bodyPr>
            <a:normAutofit fontScale="92500" lnSpcReduction="20000"/>
          </a:bodyPr>
          <a:lstStyle/>
          <a:p>
            <a:r>
              <a:rPr lang="en-US" b="1" dirty="0"/>
              <a:t>Identity of all parents </a:t>
            </a:r>
            <a:r>
              <a:rPr lang="en-US" b="1" dirty="0" smtClean="0"/>
              <a:t>in the AG: </a:t>
            </a:r>
          </a:p>
          <a:p>
            <a:pPr lvl="1">
              <a:spcBef>
                <a:spcPts val="0"/>
              </a:spcBef>
              <a:spcAft>
                <a:spcPts val="0"/>
              </a:spcAft>
            </a:pPr>
            <a:r>
              <a:rPr lang="en-US" dirty="0" smtClean="0"/>
              <a:t> Driver’s </a:t>
            </a:r>
            <a:r>
              <a:rPr lang="en-US" dirty="0"/>
              <a:t>license; State ID; SSA data exchange; </a:t>
            </a:r>
            <a:r>
              <a:rPr lang="en-US" dirty="0" smtClean="0"/>
              <a:t>DMV    query, Consular ID</a:t>
            </a:r>
          </a:p>
          <a:p>
            <a:pPr marL="201168" lvl="1" indent="0">
              <a:spcBef>
                <a:spcPts val="0"/>
              </a:spcBef>
              <a:spcAft>
                <a:spcPts val="0"/>
              </a:spcAft>
              <a:buNone/>
            </a:pPr>
            <a:endParaRPr lang="en-US" b="1" dirty="0"/>
          </a:p>
          <a:p>
            <a:pPr marL="201168" lvl="1" indent="0">
              <a:spcBef>
                <a:spcPts val="0"/>
              </a:spcBef>
              <a:spcAft>
                <a:spcPts val="0"/>
              </a:spcAft>
              <a:buNone/>
            </a:pPr>
            <a:r>
              <a:rPr lang="en-US" b="1" dirty="0" smtClean="0"/>
              <a:t>SSN for children for whom assistance is requested: </a:t>
            </a:r>
          </a:p>
          <a:p>
            <a:pPr lvl="1"/>
            <a:r>
              <a:rPr lang="en-US" dirty="0" smtClean="0"/>
              <a:t>SOLQ</a:t>
            </a:r>
            <a:r>
              <a:rPr lang="en-US" dirty="0"/>
              <a:t>, SSN app, SSN </a:t>
            </a:r>
            <a:r>
              <a:rPr lang="en-US" dirty="0" smtClean="0"/>
              <a:t>card</a:t>
            </a:r>
          </a:p>
          <a:p>
            <a:pPr lvl="1"/>
            <a:endParaRPr lang="en-US" dirty="0" smtClean="0"/>
          </a:p>
          <a:p>
            <a:pPr marL="201168" lvl="1" indent="0">
              <a:buNone/>
            </a:pPr>
            <a:r>
              <a:rPr lang="en-US" b="1" dirty="0" smtClean="0"/>
              <a:t>Date </a:t>
            </a:r>
            <a:r>
              <a:rPr lang="en-US" b="1" dirty="0"/>
              <a:t>of Birth of </a:t>
            </a:r>
            <a:r>
              <a:rPr lang="en-US" b="1" dirty="0" smtClean="0"/>
              <a:t>each person in the AG:     </a:t>
            </a:r>
            <a:r>
              <a:rPr lang="en-US" dirty="0" smtClean="0"/>
              <a:t>Certified </a:t>
            </a:r>
            <a:r>
              <a:rPr lang="en-US" dirty="0"/>
              <a:t>copy of Birth Certificate; Driver’s License; U.S. Passport; CWW Birth Query; SSA data </a:t>
            </a:r>
            <a:r>
              <a:rPr lang="en-US" dirty="0" smtClean="0"/>
              <a:t>exchange</a:t>
            </a:r>
          </a:p>
          <a:p>
            <a:pPr marL="201168" lvl="1" indent="0">
              <a:buNone/>
            </a:pPr>
            <a:endParaRPr lang="en-US" dirty="0"/>
          </a:p>
          <a:p>
            <a:pPr marL="201168" lvl="1" indent="0">
              <a:buNone/>
            </a:pPr>
            <a:r>
              <a:rPr lang="en-US" b="1" dirty="0"/>
              <a:t>Wisconsin Residency(home address): </a:t>
            </a:r>
            <a:endParaRPr lang="en-US" b="1" dirty="0" smtClean="0"/>
          </a:p>
          <a:p>
            <a:pPr lvl="1"/>
            <a:r>
              <a:rPr lang="en-US" dirty="0" smtClean="0"/>
              <a:t>Lease</a:t>
            </a:r>
            <a:r>
              <a:rPr lang="en-US" dirty="0"/>
              <a:t>; Utility bill; Paystub; </a:t>
            </a:r>
            <a:endParaRPr lang="en-US" dirty="0" smtClean="0"/>
          </a:p>
          <a:p>
            <a:pPr marL="201168" lvl="1" indent="0">
              <a:buNone/>
            </a:pPr>
            <a:r>
              <a:rPr lang="en-US" dirty="0" smtClean="0"/>
              <a:t>The </a:t>
            </a:r>
            <a:r>
              <a:rPr lang="en-US" dirty="0"/>
              <a:t>following individuals are exempt from providing verification for home Address: </a:t>
            </a:r>
            <a:endParaRPr lang="en-US" dirty="0" smtClean="0"/>
          </a:p>
          <a:p>
            <a:pPr lvl="3">
              <a:buFont typeface="Wingdings" panose="05000000000000000000" pitchFamily="2" charset="2"/>
              <a:buChar char="§"/>
            </a:pPr>
            <a:r>
              <a:rPr lang="en-US" sz="1700" dirty="0" smtClean="0"/>
              <a:t>Homeless </a:t>
            </a:r>
            <a:r>
              <a:rPr lang="en-US" sz="1700" dirty="0"/>
              <a:t>Families, </a:t>
            </a:r>
            <a:endParaRPr lang="en-US" sz="1700" dirty="0" smtClean="0"/>
          </a:p>
          <a:p>
            <a:pPr lvl="3">
              <a:buFont typeface="Wingdings" panose="05000000000000000000" pitchFamily="2" charset="2"/>
              <a:buChar char="§"/>
            </a:pPr>
            <a:r>
              <a:rPr lang="en-US" sz="1700" dirty="0" smtClean="0"/>
              <a:t>Families living in </a:t>
            </a:r>
            <a:r>
              <a:rPr lang="en-US" sz="1700" dirty="0"/>
              <a:t>“doubled up” housing; </a:t>
            </a:r>
            <a:r>
              <a:rPr lang="en-US" sz="1700" dirty="0" smtClean="0"/>
              <a:t>and</a:t>
            </a:r>
          </a:p>
          <a:p>
            <a:pPr lvl="3">
              <a:buFont typeface="Wingdings" panose="05000000000000000000" pitchFamily="2" charset="2"/>
              <a:buChar char="§"/>
            </a:pPr>
            <a:r>
              <a:rPr lang="en-US" sz="1700" dirty="0" smtClean="0"/>
              <a:t>Safe </a:t>
            </a:r>
            <a:r>
              <a:rPr lang="en-US" sz="1700" dirty="0"/>
              <a:t>at Home participant</a:t>
            </a:r>
          </a:p>
          <a:p>
            <a:pPr marL="201168" lvl="1" indent="0">
              <a:buNone/>
            </a:pPr>
            <a:endParaRPr lang="en-US" dirty="0"/>
          </a:p>
          <a:p>
            <a:pPr marL="201168" lvl="1" indent="0">
              <a:buNone/>
            </a:pPr>
            <a:endParaRPr lang="en-US" dirty="0"/>
          </a:p>
          <a:p>
            <a:endParaRPr lang="en-US" dirty="0"/>
          </a:p>
        </p:txBody>
      </p:sp>
      <p:sp>
        <p:nvSpPr>
          <p:cNvPr id="6" name="Content Placeholder 5"/>
          <p:cNvSpPr>
            <a:spLocks noGrp="1"/>
          </p:cNvSpPr>
          <p:nvPr>
            <p:ph sz="half" idx="2"/>
          </p:nvPr>
        </p:nvSpPr>
        <p:spPr>
          <a:xfrm>
            <a:off x="6301048" y="1845735"/>
            <a:ext cx="5303520" cy="4496876"/>
          </a:xfrm>
        </p:spPr>
        <p:txBody>
          <a:bodyPr>
            <a:normAutofit fontScale="92500" lnSpcReduction="20000"/>
          </a:bodyPr>
          <a:lstStyle/>
          <a:p>
            <a:pPr>
              <a:spcBef>
                <a:spcPts val="0"/>
              </a:spcBef>
              <a:spcAft>
                <a:spcPts val="0"/>
              </a:spcAft>
            </a:pPr>
            <a:r>
              <a:rPr lang="en-US" b="1" dirty="0"/>
              <a:t>U.S. </a:t>
            </a:r>
            <a:r>
              <a:rPr lang="en-US" b="1" dirty="0" smtClean="0"/>
              <a:t>Citizenship/Immigration </a:t>
            </a:r>
            <a:r>
              <a:rPr lang="en-US" b="1" dirty="0"/>
              <a:t>status of children for whom assistance is </a:t>
            </a:r>
            <a:r>
              <a:rPr lang="en-US" b="1" dirty="0" smtClean="0"/>
              <a:t>requested</a:t>
            </a:r>
            <a:r>
              <a:rPr lang="en-US" b="1" dirty="0"/>
              <a:t>:</a:t>
            </a:r>
            <a:endParaRPr lang="en-US" b="1" dirty="0" smtClean="0"/>
          </a:p>
          <a:p>
            <a:pPr lvl="1">
              <a:spcBef>
                <a:spcPts val="0"/>
              </a:spcBef>
              <a:spcAft>
                <a:spcPts val="0"/>
              </a:spcAft>
            </a:pPr>
            <a:r>
              <a:rPr lang="en-US" dirty="0" smtClean="0"/>
              <a:t>Birth </a:t>
            </a:r>
            <a:r>
              <a:rPr lang="en-US" dirty="0"/>
              <a:t>Certificate; U.S. Passport; SSA data exchange; CWW Birth </a:t>
            </a:r>
            <a:r>
              <a:rPr lang="en-US" dirty="0" smtClean="0"/>
              <a:t>Query; SAVE</a:t>
            </a:r>
          </a:p>
          <a:p>
            <a:pPr marL="201168" lvl="1" indent="0">
              <a:spcBef>
                <a:spcPts val="0"/>
              </a:spcBef>
              <a:spcAft>
                <a:spcPts val="0"/>
              </a:spcAft>
              <a:buNone/>
            </a:pPr>
            <a:endParaRPr lang="en-US" dirty="0" smtClean="0"/>
          </a:p>
          <a:p>
            <a:pPr marL="201168" lvl="1" indent="0">
              <a:spcBef>
                <a:spcPts val="0"/>
              </a:spcBef>
              <a:spcAft>
                <a:spcPts val="0"/>
              </a:spcAft>
              <a:buNone/>
            </a:pPr>
            <a:r>
              <a:rPr lang="en-US" sz="1900" b="1" dirty="0"/>
              <a:t>Marital status: </a:t>
            </a:r>
            <a:endParaRPr lang="en-US" sz="1900" b="1" dirty="0" smtClean="0"/>
          </a:p>
          <a:p>
            <a:pPr lvl="1">
              <a:spcBef>
                <a:spcPts val="0"/>
              </a:spcBef>
              <a:spcAft>
                <a:spcPts val="0"/>
              </a:spcAft>
            </a:pPr>
            <a:r>
              <a:rPr lang="en-US" dirty="0" smtClean="0"/>
              <a:t>Self-declaration </a:t>
            </a:r>
          </a:p>
          <a:p>
            <a:pPr lvl="1">
              <a:spcBef>
                <a:spcPts val="0"/>
              </a:spcBef>
              <a:spcAft>
                <a:spcPts val="0"/>
              </a:spcAft>
            </a:pPr>
            <a:endParaRPr lang="en-US" dirty="0"/>
          </a:p>
          <a:p>
            <a:pPr marL="201168" lvl="1" indent="0">
              <a:spcBef>
                <a:spcPts val="0"/>
              </a:spcBef>
              <a:spcAft>
                <a:spcPts val="0"/>
              </a:spcAft>
              <a:buNone/>
            </a:pPr>
            <a:r>
              <a:rPr lang="en-US" sz="1900" b="1" dirty="0" smtClean="0"/>
              <a:t>Placement </a:t>
            </a:r>
            <a:r>
              <a:rPr lang="en-US" sz="1900" b="1" dirty="0"/>
              <a:t>of children: </a:t>
            </a:r>
          </a:p>
          <a:p>
            <a:pPr marL="201168" lvl="1" indent="0">
              <a:spcBef>
                <a:spcPts val="0"/>
              </a:spcBef>
              <a:spcAft>
                <a:spcPts val="0"/>
              </a:spcAft>
              <a:buNone/>
            </a:pPr>
            <a:endParaRPr lang="en-US" dirty="0"/>
          </a:p>
          <a:p>
            <a:pPr>
              <a:spcBef>
                <a:spcPts val="0"/>
              </a:spcBef>
              <a:spcAft>
                <a:spcPts val="0"/>
              </a:spcAft>
            </a:pPr>
            <a:r>
              <a:rPr lang="en-US" b="1" i="1" dirty="0"/>
              <a:t>Shared Placement: </a:t>
            </a:r>
            <a:endParaRPr lang="en-US" b="1" i="1" dirty="0" smtClean="0"/>
          </a:p>
          <a:p>
            <a:pPr>
              <a:spcBef>
                <a:spcPts val="0"/>
              </a:spcBef>
              <a:spcAft>
                <a:spcPts val="0"/>
              </a:spcAft>
            </a:pPr>
            <a:r>
              <a:rPr lang="en-US" dirty="0" smtClean="0"/>
              <a:t>Self-declaration </a:t>
            </a:r>
            <a:r>
              <a:rPr lang="en-US" dirty="0"/>
              <a:t>unless questionable; Legal documents stating child placement as submitted by the </a:t>
            </a:r>
            <a:r>
              <a:rPr lang="en-US" dirty="0" smtClean="0"/>
              <a:t>parent</a:t>
            </a:r>
          </a:p>
          <a:p>
            <a:pPr>
              <a:spcBef>
                <a:spcPts val="0"/>
              </a:spcBef>
              <a:spcAft>
                <a:spcPts val="0"/>
              </a:spcAft>
            </a:pPr>
            <a:endParaRPr lang="en-US" dirty="0"/>
          </a:p>
          <a:p>
            <a:pPr>
              <a:spcBef>
                <a:spcPts val="0"/>
              </a:spcBef>
              <a:spcAft>
                <a:spcPts val="0"/>
              </a:spcAft>
            </a:pPr>
            <a:endParaRPr lang="en-US" i="1" dirty="0"/>
          </a:p>
          <a:p>
            <a:pPr>
              <a:spcBef>
                <a:spcPts val="0"/>
              </a:spcBef>
              <a:spcAft>
                <a:spcPts val="0"/>
              </a:spcAft>
            </a:pPr>
            <a:r>
              <a:rPr lang="en-US" b="1" i="1" dirty="0"/>
              <a:t>Out-of-Home Care Placements: </a:t>
            </a:r>
            <a:endParaRPr lang="en-US" b="1" i="1" dirty="0" smtClean="0"/>
          </a:p>
          <a:p>
            <a:pPr>
              <a:spcBef>
                <a:spcPts val="0"/>
              </a:spcBef>
              <a:spcAft>
                <a:spcPts val="0"/>
              </a:spcAft>
            </a:pPr>
            <a:r>
              <a:rPr lang="en-US" dirty="0" smtClean="0"/>
              <a:t>Foster </a:t>
            </a:r>
            <a:r>
              <a:rPr lang="en-US" dirty="0"/>
              <a:t>Care/Subsidized Guardians/Kinship Care relatives- CPS Letter, </a:t>
            </a:r>
            <a:r>
              <a:rPr lang="en-US" dirty="0" smtClean="0"/>
              <a:t>Court Order</a:t>
            </a:r>
            <a:endParaRPr lang="en-US" dirty="0"/>
          </a:p>
        </p:txBody>
      </p:sp>
    </p:spTree>
    <p:extLst>
      <p:ext uri="{BB962C8B-B14F-4D97-AF65-F5344CB8AC3E}">
        <p14:creationId xmlns:p14="http://schemas.microsoft.com/office/powerpoint/2010/main" val="1289324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31767"/>
            <a:ext cx="10058400" cy="1271848"/>
          </a:xfrm>
        </p:spPr>
        <p:txBody>
          <a:bodyPr>
            <a:normAutofit/>
          </a:bodyPr>
          <a:lstStyle/>
          <a:p>
            <a:pPr algn="ctr"/>
            <a:r>
              <a:rPr lang="en-US" sz="4400" b="1" i="1" dirty="0">
                <a:solidFill>
                  <a:schemeClr val="accent3">
                    <a:lumMod val="75000"/>
                  </a:schemeClr>
                </a:solidFill>
              </a:rPr>
              <a:t>General </a:t>
            </a:r>
            <a:r>
              <a:rPr lang="en-US" sz="4400" b="1" i="1" dirty="0" smtClean="0">
                <a:solidFill>
                  <a:schemeClr val="accent3">
                    <a:lumMod val="75000"/>
                  </a:schemeClr>
                </a:solidFill>
              </a:rPr>
              <a:t>Case Information </a:t>
            </a:r>
            <a:r>
              <a:rPr lang="en-US" sz="4400" b="1" i="1" dirty="0">
                <a:solidFill>
                  <a:schemeClr val="accent3">
                    <a:lumMod val="75000"/>
                  </a:schemeClr>
                </a:solidFill>
              </a:rPr>
              <a:t>Page</a:t>
            </a:r>
            <a:r>
              <a:rPr lang="en-US" sz="4000" b="1" i="1" dirty="0">
                <a:solidFill>
                  <a:schemeClr val="accent1">
                    <a:lumMod val="75000"/>
                  </a:schemeClr>
                </a:solidFill>
              </a:rPr>
              <a:t/>
            </a:r>
            <a:br>
              <a:rPr lang="en-US" sz="4000" b="1" i="1" dirty="0">
                <a:solidFill>
                  <a:schemeClr val="accent1">
                    <a:lumMod val="75000"/>
                  </a:schemeClr>
                </a:solidFill>
              </a:rPr>
            </a:br>
            <a:endParaRPr lang="en-US" sz="4000" dirty="0">
              <a:solidFill>
                <a:schemeClr val="accent1">
                  <a:lumMod val="75000"/>
                </a:schemeClr>
              </a:solidFill>
            </a:endParaRPr>
          </a:p>
        </p:txBody>
      </p:sp>
      <p:sp>
        <p:nvSpPr>
          <p:cNvPr id="3" name="Content Placeholder 2"/>
          <p:cNvSpPr>
            <a:spLocks noGrp="1"/>
          </p:cNvSpPr>
          <p:nvPr>
            <p:ph idx="1"/>
          </p:nvPr>
        </p:nvSpPr>
        <p:spPr/>
        <p:txBody>
          <a:bodyPr>
            <a:normAutofit/>
          </a:bodyPr>
          <a:lstStyle/>
          <a:p>
            <a:pPr algn="ctr"/>
            <a:r>
              <a:rPr lang="en-US" sz="3200" b="1" dirty="0" smtClean="0"/>
              <a:t>Address Must be Verified</a:t>
            </a:r>
            <a:endParaRPr lang="en-US" sz="3200" b="1" dirty="0"/>
          </a:p>
        </p:txBody>
      </p:sp>
      <p:pic>
        <p:nvPicPr>
          <p:cNvPr id="5" name="Picture 4"/>
          <p:cNvPicPr>
            <a:picLocks noChangeAspect="1"/>
          </p:cNvPicPr>
          <p:nvPr/>
        </p:nvPicPr>
        <p:blipFill>
          <a:blip r:embed="rId2"/>
          <a:stretch>
            <a:fillRect/>
          </a:stretch>
        </p:blipFill>
        <p:spPr>
          <a:xfrm>
            <a:off x="2436690" y="2628059"/>
            <a:ext cx="7468247" cy="3414056"/>
          </a:xfrm>
          <a:prstGeom prst="rect">
            <a:avLst/>
          </a:prstGeom>
        </p:spPr>
      </p:pic>
      <p:sp>
        <p:nvSpPr>
          <p:cNvPr id="4" name="5-Point Star 3"/>
          <p:cNvSpPr/>
          <p:nvPr/>
        </p:nvSpPr>
        <p:spPr>
          <a:xfrm>
            <a:off x="2975956" y="1862050"/>
            <a:ext cx="382386" cy="2660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9002683" y="1911926"/>
            <a:ext cx="465513" cy="25769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2344189" y="2078182"/>
            <a:ext cx="498764" cy="3408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9709265" y="2011680"/>
            <a:ext cx="448887" cy="4156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4513811" y="2593571"/>
            <a:ext cx="274320" cy="36576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761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5010-D2BC-4B11-8F59-CF033F751AD4}"/>
              </a:ext>
            </a:extLst>
          </p:cNvPr>
          <p:cNvSpPr>
            <a:spLocks noGrp="1"/>
          </p:cNvSpPr>
          <p:nvPr>
            <p:ph type="title"/>
          </p:nvPr>
        </p:nvSpPr>
        <p:spPr>
          <a:xfrm>
            <a:off x="1097280" y="556952"/>
            <a:ext cx="10058400" cy="1005841"/>
          </a:xfrm>
          <a:solidFill>
            <a:schemeClr val="accent1">
              <a:lumMod val="20000"/>
              <a:lumOff val="80000"/>
            </a:schemeClr>
          </a:solidFill>
        </p:spPr>
        <p:txBody>
          <a:bodyPr>
            <a:normAutofit/>
          </a:bodyPr>
          <a:lstStyle/>
          <a:p>
            <a:pPr algn="ctr"/>
            <a:r>
              <a:rPr lang="en-US" b="1" dirty="0"/>
              <a:t>Employment </a:t>
            </a:r>
            <a:r>
              <a:rPr lang="en-US" b="1" dirty="0" smtClean="0"/>
              <a:t>Must </a:t>
            </a:r>
            <a:r>
              <a:rPr lang="en-US" b="1" dirty="0"/>
              <a:t>be </a:t>
            </a:r>
            <a:r>
              <a:rPr lang="en-US" b="1" dirty="0" smtClean="0"/>
              <a:t>Verified</a:t>
            </a:r>
            <a:endParaRPr lang="en-US" b="1" dirty="0"/>
          </a:p>
        </p:txBody>
      </p:sp>
      <p:sp>
        <p:nvSpPr>
          <p:cNvPr id="3" name="Content Placeholder 2">
            <a:extLst>
              <a:ext uri="{FF2B5EF4-FFF2-40B4-BE49-F238E27FC236}">
                <a16:creationId xmlns:a16="http://schemas.microsoft.com/office/drawing/2014/main" id="{7FA831A5-BF17-42BC-9CE3-F5790A8579C8}"/>
              </a:ext>
            </a:extLst>
          </p:cNvPr>
          <p:cNvSpPr>
            <a:spLocks noGrp="1"/>
          </p:cNvSpPr>
          <p:nvPr>
            <p:ph idx="1"/>
          </p:nvPr>
        </p:nvSpPr>
        <p:spPr>
          <a:xfrm>
            <a:off x="1097280" y="1845733"/>
            <a:ext cx="10058400" cy="4364147"/>
          </a:xfrm>
        </p:spPr>
        <p:txBody>
          <a:bodyPr>
            <a:normAutofit fontScale="92500" lnSpcReduction="10000"/>
          </a:bodyPr>
          <a:lstStyle/>
          <a:p>
            <a:pPr>
              <a:buFont typeface="Wingdings" panose="05000000000000000000" pitchFamily="2" charset="2"/>
              <a:buChar char="Ø"/>
            </a:pPr>
            <a:r>
              <a:rPr lang="en-US" sz="3200" dirty="0" smtClean="0"/>
              <a:t>Use last 30 days of pay stubs </a:t>
            </a:r>
            <a:endParaRPr lang="en-US" sz="3200" dirty="0"/>
          </a:p>
          <a:p>
            <a:pPr>
              <a:buFont typeface="Wingdings" panose="05000000000000000000" pitchFamily="2" charset="2"/>
              <a:buChar char="Ø"/>
            </a:pPr>
            <a:r>
              <a:rPr lang="en-US" sz="3200" dirty="0" smtClean="0"/>
              <a:t>Employment Verification Financial Earnings (EVFE</a:t>
            </a:r>
            <a:r>
              <a:rPr lang="en-US" sz="3200" dirty="0"/>
              <a:t>)</a:t>
            </a:r>
          </a:p>
          <a:p>
            <a:pPr>
              <a:buFont typeface="Wingdings" panose="05000000000000000000" pitchFamily="2" charset="2"/>
              <a:buChar char="Ø"/>
            </a:pPr>
            <a:r>
              <a:rPr lang="en-US" sz="3200" dirty="0" smtClean="0"/>
              <a:t>Letter from employer</a:t>
            </a:r>
            <a:endParaRPr lang="en-US" sz="3200" dirty="0"/>
          </a:p>
          <a:p>
            <a:pPr>
              <a:buFont typeface="Wingdings" panose="05000000000000000000" pitchFamily="2" charset="2"/>
              <a:buChar char="Ø"/>
            </a:pPr>
            <a:r>
              <a:rPr lang="en-US" sz="3200" dirty="0" smtClean="0"/>
              <a:t>FDSH (if parent agrees)</a:t>
            </a:r>
            <a:endParaRPr lang="en-US" sz="3200" dirty="0"/>
          </a:p>
          <a:p>
            <a:pPr>
              <a:buFont typeface="Wingdings" panose="05000000000000000000" pitchFamily="2" charset="2"/>
              <a:buChar char="Ø"/>
            </a:pPr>
            <a:r>
              <a:rPr lang="en-US" sz="3200" dirty="0" smtClean="0"/>
              <a:t>Work Number </a:t>
            </a:r>
            <a:endParaRPr lang="en-US" sz="3200" dirty="0"/>
          </a:p>
          <a:p>
            <a:pPr>
              <a:buFont typeface="Wingdings" panose="05000000000000000000" pitchFamily="2" charset="2"/>
              <a:buChar char="Ø"/>
            </a:pPr>
            <a:r>
              <a:rPr lang="en-US" sz="3200" dirty="0" smtClean="0"/>
              <a:t>Collateral Contact   </a:t>
            </a:r>
            <a:endParaRPr lang="en-US" sz="3200" dirty="0"/>
          </a:p>
          <a:p>
            <a:pPr marL="0" indent="0">
              <a:buNone/>
            </a:pPr>
            <a:r>
              <a:rPr lang="en-US" sz="3200" dirty="0" smtClean="0"/>
              <a:t>		Work </a:t>
            </a:r>
            <a:r>
              <a:rPr lang="en-US" sz="3200" dirty="0"/>
              <a:t>schedule is self </a:t>
            </a:r>
            <a:r>
              <a:rPr lang="en-US" sz="3200" dirty="0" smtClean="0"/>
              <a:t>declared</a:t>
            </a:r>
          </a:p>
          <a:p>
            <a:pPr marL="0" indent="0">
              <a:buNone/>
            </a:pPr>
            <a:r>
              <a:rPr lang="en-US" sz="3200" dirty="0" smtClean="0"/>
              <a:t>		Make sure schedule and paystubs match</a:t>
            </a:r>
            <a:endParaRPr lang="en-US" sz="3200" dirty="0"/>
          </a:p>
          <a:p>
            <a:pPr>
              <a:buFont typeface="Wingdings" panose="05000000000000000000" pitchFamily="2" charset="2"/>
              <a:buChar char="Ø"/>
            </a:pPr>
            <a:endParaRPr lang="en-US" sz="3200" dirty="0"/>
          </a:p>
        </p:txBody>
      </p:sp>
    </p:spTree>
    <p:extLst>
      <p:ext uri="{BB962C8B-B14F-4D97-AF65-F5344CB8AC3E}">
        <p14:creationId xmlns:p14="http://schemas.microsoft.com/office/powerpoint/2010/main" val="3341158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B497-0E9B-4E1B-A98C-2CEA3FE768EE}"/>
              </a:ext>
            </a:extLst>
          </p:cNvPr>
          <p:cNvSpPr>
            <a:spLocks noGrp="1"/>
          </p:cNvSpPr>
          <p:nvPr>
            <p:ph type="title"/>
          </p:nvPr>
        </p:nvSpPr>
        <p:spPr>
          <a:xfrm>
            <a:off x="1097280" y="286603"/>
            <a:ext cx="10058400" cy="1190505"/>
          </a:xfrm>
        </p:spPr>
        <p:txBody>
          <a:bodyPr/>
          <a:lstStyle/>
          <a:p>
            <a:r>
              <a:rPr lang="en-US" b="1" i="1" dirty="0">
                <a:solidFill>
                  <a:schemeClr val="accent1">
                    <a:lumMod val="75000"/>
                  </a:schemeClr>
                </a:solidFill>
              </a:rPr>
              <a:t>SELF EMPLOYMENT</a:t>
            </a:r>
          </a:p>
        </p:txBody>
      </p:sp>
      <p:sp>
        <p:nvSpPr>
          <p:cNvPr id="3" name="Content Placeholder 2">
            <a:extLst>
              <a:ext uri="{FF2B5EF4-FFF2-40B4-BE49-F238E27FC236}">
                <a16:creationId xmlns:a16="http://schemas.microsoft.com/office/drawing/2014/main" id="{533AE432-DD6D-40D4-97F8-81C2BB64574C}"/>
              </a:ext>
            </a:extLst>
          </p:cNvPr>
          <p:cNvSpPr>
            <a:spLocks noGrp="1"/>
          </p:cNvSpPr>
          <p:nvPr>
            <p:ph idx="1"/>
          </p:nvPr>
        </p:nvSpPr>
        <p:spPr>
          <a:xfrm>
            <a:off x="1097280" y="1718267"/>
            <a:ext cx="10058400" cy="4471517"/>
          </a:xfrm>
          <a:ln w="57150">
            <a:solidFill>
              <a:schemeClr val="accent2">
                <a:lumMod val="60000"/>
                <a:lumOff val="40000"/>
              </a:schemeClr>
            </a:solidFill>
          </a:ln>
        </p:spPr>
        <p:txBody>
          <a:bodyPr>
            <a:normAutofit fontScale="92500" lnSpcReduction="10000"/>
          </a:bodyPr>
          <a:lstStyle/>
          <a:p>
            <a:pPr marL="201168" lvl="1" indent="0">
              <a:buNone/>
            </a:pPr>
            <a:endParaRPr lang="en-US" sz="2400" dirty="0"/>
          </a:p>
          <a:p>
            <a:pPr marL="201168" lvl="1" indent="0">
              <a:buNone/>
            </a:pPr>
            <a:r>
              <a:rPr lang="en-US" sz="2400" b="1" dirty="0" smtClean="0"/>
              <a:t>Must File Taxes  </a:t>
            </a:r>
            <a:endParaRPr lang="en-US" sz="2400" b="1" dirty="0"/>
          </a:p>
          <a:p>
            <a:pPr marL="201168" lvl="1" indent="0">
              <a:buNone/>
            </a:pPr>
            <a:r>
              <a:rPr lang="en-US" sz="2400" dirty="0"/>
              <a:t>	</a:t>
            </a:r>
            <a:r>
              <a:rPr lang="en-US" sz="2400" dirty="0" smtClean="0"/>
              <a:t>Need whole Tax Return- All Forms- Personal and Business for the most 	recent	tax year at application and the annual eligibility renewal</a:t>
            </a:r>
            <a:endParaRPr lang="en-US" sz="2400" dirty="0"/>
          </a:p>
          <a:p>
            <a:pPr marL="201168" lvl="1" indent="0">
              <a:buNone/>
            </a:pPr>
            <a:r>
              <a:rPr lang="en-US" sz="2400" b="1" dirty="0" smtClean="0"/>
              <a:t>New Business use SEIRFS</a:t>
            </a:r>
          </a:p>
          <a:p>
            <a:pPr lvl="3">
              <a:buFont typeface="Wingdings" panose="05000000000000000000" pitchFamily="2" charset="2"/>
              <a:buChar char="§"/>
            </a:pPr>
            <a:r>
              <a:rPr lang="en-US" dirty="0" smtClean="0"/>
              <a:t>There </a:t>
            </a:r>
            <a:r>
              <a:rPr lang="en-US" dirty="0"/>
              <a:t>has been a significant change since the previous year’s tax filing; </a:t>
            </a:r>
            <a:r>
              <a:rPr lang="en-US" dirty="0" smtClean="0"/>
              <a:t>or</a:t>
            </a:r>
          </a:p>
          <a:p>
            <a:pPr lvl="3">
              <a:buFont typeface="Wingdings" panose="05000000000000000000" pitchFamily="2" charset="2"/>
              <a:buChar char="§"/>
            </a:pPr>
            <a:r>
              <a:rPr lang="en-US" dirty="0" smtClean="0"/>
              <a:t>Taxes </a:t>
            </a:r>
            <a:r>
              <a:rPr lang="en-US" dirty="0"/>
              <a:t>have not yet been filed because the business was not in operation during the previous year; or</a:t>
            </a:r>
          </a:p>
          <a:p>
            <a:pPr lvl="3">
              <a:buFont typeface="Wingdings" panose="05000000000000000000" pitchFamily="2" charset="2"/>
              <a:buChar char="§"/>
            </a:pPr>
            <a:r>
              <a:rPr lang="en-US" dirty="0"/>
              <a:t>It is prior to the tax filing deadline.</a:t>
            </a:r>
          </a:p>
          <a:p>
            <a:r>
              <a:rPr lang="en-US" dirty="0"/>
              <a:t> </a:t>
            </a:r>
            <a:r>
              <a:rPr lang="en-US" dirty="0" smtClean="0"/>
              <a:t>In </a:t>
            </a:r>
            <a:r>
              <a:rPr lang="en-US" dirty="0"/>
              <a:t>these situations, parents must provide SEIRFs for each month the business was in operation if the business is new, or each month since the significant change if taxes were previously filed, up to the month of the Wisconsin Shares application or annual eligibility renewal.</a:t>
            </a:r>
          </a:p>
          <a:p>
            <a:r>
              <a:rPr lang="en-US" dirty="0"/>
              <a:t> </a:t>
            </a:r>
            <a:r>
              <a:rPr lang="en-US" dirty="0" smtClean="0"/>
              <a:t>Agency </a:t>
            </a:r>
            <a:r>
              <a:rPr lang="en-US" dirty="0"/>
              <a:t>workers may request verification that the tax forms have actually been submitted to the IRS if the documents are questionable</a:t>
            </a:r>
          </a:p>
          <a:p>
            <a:endParaRPr lang="en-US" dirty="0"/>
          </a:p>
        </p:txBody>
      </p:sp>
    </p:spTree>
    <p:extLst>
      <p:ext uri="{BB962C8B-B14F-4D97-AF65-F5344CB8AC3E}">
        <p14:creationId xmlns:p14="http://schemas.microsoft.com/office/powerpoint/2010/main" val="16832877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4"/>
            <a:ext cx="10058400" cy="1216882"/>
          </a:xfrm>
        </p:spPr>
        <p:txBody>
          <a:bodyPr>
            <a:noAutofit/>
          </a:bodyPr>
          <a:lstStyle/>
          <a:p>
            <a:r>
              <a:rPr lang="en-US" sz="3200" dirty="0" smtClean="0"/>
              <a:t>Verification codes that does one action for Wisconsin Shares and a different action for other programs</a:t>
            </a:r>
            <a:endParaRPr lang="en-US" sz="3200" dirty="0"/>
          </a:p>
        </p:txBody>
      </p:sp>
      <p:sp>
        <p:nvSpPr>
          <p:cNvPr id="5" name="Content Placeholder 4"/>
          <p:cNvSpPr>
            <a:spLocks noGrp="1"/>
          </p:cNvSpPr>
          <p:nvPr>
            <p:ph idx="1"/>
          </p:nvPr>
        </p:nvSpPr>
        <p:spPr>
          <a:xfrm>
            <a:off x="1097280" y="1845733"/>
            <a:ext cx="10058400" cy="4537481"/>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Example- Case open for CC and FS and reports a change in address, use PN to pend address for childcare and pass FS.</a:t>
            </a:r>
          </a:p>
          <a:p>
            <a:r>
              <a:rPr lang="en-US" dirty="0" smtClean="0"/>
              <a:t>Example- Application for CC and FS/BC. Use WN if they did not verify income for Childcare but the due date for FS/BC is different, so you still want to pend the other programs.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40938676"/>
              </p:ext>
            </p:extLst>
          </p:nvPr>
        </p:nvGraphicFramePr>
        <p:xfrm>
          <a:off x="2470638" y="2031024"/>
          <a:ext cx="7016262" cy="2572212"/>
        </p:xfrm>
        <a:graphic>
          <a:graphicData uri="http://schemas.openxmlformats.org/drawingml/2006/table">
            <a:tbl>
              <a:tblPr firstRow="1" bandRow="1">
                <a:tableStyleId>{5C22544A-7EE6-4342-B048-85BDC9FD1C3A}</a:tableStyleId>
              </a:tblPr>
              <a:tblGrid>
                <a:gridCol w="1825654">
                  <a:extLst>
                    <a:ext uri="{9D8B030D-6E8A-4147-A177-3AD203B41FA5}">
                      <a16:colId xmlns:a16="http://schemas.microsoft.com/office/drawing/2014/main" val="733291792"/>
                    </a:ext>
                  </a:extLst>
                </a:gridCol>
                <a:gridCol w="2544123">
                  <a:extLst>
                    <a:ext uri="{9D8B030D-6E8A-4147-A177-3AD203B41FA5}">
                      <a16:colId xmlns:a16="http://schemas.microsoft.com/office/drawing/2014/main" val="4140844337"/>
                    </a:ext>
                  </a:extLst>
                </a:gridCol>
                <a:gridCol w="2646485">
                  <a:extLst>
                    <a:ext uri="{9D8B030D-6E8A-4147-A177-3AD203B41FA5}">
                      <a16:colId xmlns:a16="http://schemas.microsoft.com/office/drawing/2014/main" val="2449777055"/>
                    </a:ext>
                  </a:extLst>
                </a:gridCol>
              </a:tblGrid>
              <a:tr h="652218">
                <a:tc>
                  <a:txBody>
                    <a:bodyPr/>
                    <a:lstStyle/>
                    <a:p>
                      <a:endParaRPr lang="en-US" dirty="0"/>
                    </a:p>
                  </a:txBody>
                  <a:tcPr/>
                </a:tc>
                <a:tc>
                  <a:txBody>
                    <a:bodyPr/>
                    <a:lstStyle/>
                    <a:p>
                      <a:r>
                        <a:rPr lang="en-US" sz="2000" dirty="0" smtClean="0">
                          <a:solidFill>
                            <a:schemeClr val="tx1"/>
                          </a:solidFill>
                        </a:rPr>
                        <a:t>Wisconsin</a:t>
                      </a:r>
                      <a:r>
                        <a:rPr lang="en-US" sz="2000" baseline="0" dirty="0" smtClean="0">
                          <a:solidFill>
                            <a:schemeClr val="tx1"/>
                          </a:solidFill>
                        </a:rPr>
                        <a:t> Shares</a:t>
                      </a:r>
                    </a:p>
                    <a:p>
                      <a:r>
                        <a:rPr lang="en-US" sz="2000" baseline="0" dirty="0" smtClean="0">
                          <a:solidFill>
                            <a:schemeClr val="tx1"/>
                          </a:solidFill>
                        </a:rPr>
                        <a:t>Child Care</a:t>
                      </a:r>
                      <a:endParaRPr lang="en-US" sz="2000" dirty="0">
                        <a:solidFill>
                          <a:schemeClr val="tx1"/>
                        </a:solidFill>
                      </a:endParaRPr>
                    </a:p>
                  </a:txBody>
                  <a:tcPr/>
                </a:tc>
                <a:tc>
                  <a:txBody>
                    <a:bodyPr/>
                    <a:lstStyle/>
                    <a:p>
                      <a:r>
                        <a:rPr lang="en-US" sz="2000" dirty="0" smtClean="0">
                          <a:solidFill>
                            <a:schemeClr val="tx1"/>
                          </a:solidFill>
                        </a:rPr>
                        <a:t>Other Programs</a:t>
                      </a:r>
                      <a:endParaRPr lang="en-US" sz="2000" dirty="0">
                        <a:solidFill>
                          <a:schemeClr val="tx1"/>
                        </a:solidFill>
                      </a:endParaRPr>
                    </a:p>
                  </a:txBody>
                  <a:tcPr/>
                </a:tc>
                <a:extLst>
                  <a:ext uri="{0D108BD9-81ED-4DB2-BD59-A6C34878D82A}">
                    <a16:rowId xmlns:a16="http://schemas.microsoft.com/office/drawing/2014/main" val="315464355"/>
                  </a:ext>
                </a:extLst>
              </a:tr>
              <a:tr h="623724">
                <a:tc>
                  <a:txBody>
                    <a:bodyPr/>
                    <a:lstStyle/>
                    <a:p>
                      <a:pPr algn="ctr"/>
                      <a:r>
                        <a:rPr lang="en-US" sz="2800" b="1" dirty="0" smtClean="0"/>
                        <a:t>FN</a:t>
                      </a:r>
                      <a:endParaRPr lang="en-US" sz="2800" b="1" dirty="0"/>
                    </a:p>
                  </a:txBody>
                  <a:tcPr/>
                </a:tc>
                <a:tc>
                  <a:txBody>
                    <a:bodyPr/>
                    <a:lstStyle/>
                    <a:p>
                      <a:pPr algn="ctr"/>
                      <a:r>
                        <a:rPr lang="en-US" sz="2800" b="1" dirty="0" smtClean="0"/>
                        <a:t>FAIL</a:t>
                      </a:r>
                      <a:endParaRPr lang="en-US" sz="2800" b="1" dirty="0"/>
                    </a:p>
                  </a:txBody>
                  <a:tcPr/>
                </a:tc>
                <a:tc>
                  <a:txBody>
                    <a:bodyPr/>
                    <a:lstStyle/>
                    <a:p>
                      <a:pPr algn="ctr"/>
                      <a:r>
                        <a:rPr lang="en-US" sz="2800" b="1" dirty="0" smtClean="0"/>
                        <a:t>PASS</a:t>
                      </a:r>
                      <a:endParaRPr lang="en-US" sz="2800" b="1" dirty="0"/>
                    </a:p>
                  </a:txBody>
                  <a:tcPr/>
                </a:tc>
                <a:extLst>
                  <a:ext uri="{0D108BD9-81ED-4DB2-BD59-A6C34878D82A}">
                    <a16:rowId xmlns:a16="http://schemas.microsoft.com/office/drawing/2014/main" val="780234315"/>
                  </a:ext>
                </a:extLst>
              </a:tr>
              <a:tr h="623724">
                <a:tc>
                  <a:txBody>
                    <a:bodyPr/>
                    <a:lstStyle/>
                    <a:p>
                      <a:pPr algn="ctr"/>
                      <a:r>
                        <a:rPr lang="en-US" sz="2800" b="1" dirty="0" smtClean="0"/>
                        <a:t>PN</a:t>
                      </a:r>
                      <a:endParaRPr lang="en-US" sz="2800" b="1" dirty="0"/>
                    </a:p>
                  </a:txBody>
                  <a:tcPr/>
                </a:tc>
                <a:tc>
                  <a:txBody>
                    <a:bodyPr/>
                    <a:lstStyle/>
                    <a:p>
                      <a:pPr algn="ctr"/>
                      <a:r>
                        <a:rPr lang="en-US" sz="2800" b="1" dirty="0" smtClean="0"/>
                        <a:t>PEND</a:t>
                      </a:r>
                      <a:endParaRPr lang="en-US" sz="2800" b="1" dirty="0"/>
                    </a:p>
                  </a:txBody>
                  <a:tcPr/>
                </a:tc>
                <a:tc>
                  <a:txBody>
                    <a:bodyPr/>
                    <a:lstStyle/>
                    <a:p>
                      <a:pPr algn="ctr"/>
                      <a:r>
                        <a:rPr lang="en-US" sz="2800" b="1" dirty="0" smtClean="0"/>
                        <a:t>PASS</a:t>
                      </a:r>
                      <a:endParaRPr lang="en-US" sz="2800" b="1" dirty="0"/>
                    </a:p>
                  </a:txBody>
                  <a:tcPr/>
                </a:tc>
                <a:extLst>
                  <a:ext uri="{0D108BD9-81ED-4DB2-BD59-A6C34878D82A}">
                    <a16:rowId xmlns:a16="http://schemas.microsoft.com/office/drawing/2014/main" val="2026404307"/>
                  </a:ext>
                </a:extLst>
              </a:tr>
              <a:tr h="623724">
                <a:tc>
                  <a:txBody>
                    <a:bodyPr/>
                    <a:lstStyle/>
                    <a:p>
                      <a:pPr algn="ctr"/>
                      <a:r>
                        <a:rPr lang="en-US" sz="2800" b="1" dirty="0" smtClean="0"/>
                        <a:t>WN</a:t>
                      </a:r>
                      <a:endParaRPr lang="en-US" sz="2800" b="1" dirty="0"/>
                    </a:p>
                  </a:txBody>
                  <a:tcPr/>
                </a:tc>
                <a:tc>
                  <a:txBody>
                    <a:bodyPr/>
                    <a:lstStyle/>
                    <a:p>
                      <a:pPr algn="ctr"/>
                      <a:r>
                        <a:rPr lang="en-US" sz="2800" b="1" dirty="0" smtClean="0"/>
                        <a:t>FAIL</a:t>
                      </a:r>
                      <a:endParaRPr lang="en-US" sz="2800" b="1" dirty="0"/>
                    </a:p>
                  </a:txBody>
                  <a:tcPr/>
                </a:tc>
                <a:tc>
                  <a:txBody>
                    <a:bodyPr/>
                    <a:lstStyle/>
                    <a:p>
                      <a:pPr algn="ctr"/>
                      <a:r>
                        <a:rPr lang="en-US" sz="2800" b="1" dirty="0" smtClean="0"/>
                        <a:t>PEND</a:t>
                      </a:r>
                      <a:endParaRPr lang="en-US" sz="2800" b="1" dirty="0"/>
                    </a:p>
                  </a:txBody>
                  <a:tcPr/>
                </a:tc>
                <a:extLst>
                  <a:ext uri="{0D108BD9-81ED-4DB2-BD59-A6C34878D82A}">
                    <a16:rowId xmlns:a16="http://schemas.microsoft.com/office/drawing/2014/main" val="2393546183"/>
                  </a:ext>
                </a:extLst>
              </a:tr>
            </a:tbl>
          </a:graphicData>
        </a:graphic>
      </p:graphicFrame>
    </p:spTree>
    <p:extLst>
      <p:ext uri="{BB962C8B-B14F-4D97-AF65-F5344CB8AC3E}">
        <p14:creationId xmlns:p14="http://schemas.microsoft.com/office/powerpoint/2010/main" val="3418989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286603"/>
            <a:ext cx="10058400" cy="1243259"/>
          </a:xfrm>
        </p:spPr>
        <p:txBody>
          <a:bodyPr/>
          <a:lstStyle/>
          <a:p>
            <a:pPr algn="ctr"/>
            <a:r>
              <a:rPr lang="en-US" b="1" i="1" dirty="0" smtClean="0">
                <a:solidFill>
                  <a:schemeClr val="accent3">
                    <a:lumMod val="75000"/>
                  </a:schemeClr>
                </a:solidFill>
              </a:rPr>
              <a:t>Application Process Continued</a:t>
            </a:r>
            <a:endParaRPr lang="en-US" b="1" i="1" dirty="0">
              <a:solidFill>
                <a:schemeClr val="accent3">
                  <a:lumMod val="75000"/>
                </a:schemeClr>
              </a:solidFill>
            </a:endParaRPr>
          </a:p>
        </p:txBody>
      </p:sp>
      <p:sp>
        <p:nvSpPr>
          <p:cNvPr id="8" name="Content Placeholder 7">
            <a:extLst>
              <a:ext uri="{FF2B5EF4-FFF2-40B4-BE49-F238E27FC236}">
                <a16:creationId xmlns:a16="http://schemas.microsoft.com/office/drawing/2014/main" id="{89D47823-2A13-4D13-8097-E9835F002709}"/>
              </a:ext>
            </a:extLst>
          </p:cNvPr>
          <p:cNvSpPr>
            <a:spLocks noGrp="1"/>
          </p:cNvSpPr>
          <p:nvPr>
            <p:ph sz="half" idx="1"/>
          </p:nvPr>
        </p:nvSpPr>
        <p:spPr>
          <a:ln w="19050">
            <a:solidFill>
              <a:schemeClr val="accent1">
                <a:lumMod val="75000"/>
              </a:schemeClr>
            </a:solidFill>
          </a:ln>
        </p:spPr>
        <p:txBody>
          <a:bodyPr>
            <a:normAutofit/>
          </a:bodyPr>
          <a:lstStyle/>
          <a:p>
            <a:pPr algn="just"/>
            <a:r>
              <a:rPr lang="en-US" dirty="0" smtClean="0"/>
              <a:t>Interview must be done in 5 business days</a:t>
            </a:r>
            <a:endParaRPr lang="en-US" dirty="0"/>
          </a:p>
          <a:p>
            <a:pPr algn="just"/>
            <a:r>
              <a:rPr lang="en-US" b="1" dirty="0" smtClean="0"/>
              <a:t>Case summary must be generated after the interview is completed</a:t>
            </a:r>
            <a:endParaRPr lang="en-US" b="1" dirty="0"/>
          </a:p>
          <a:p>
            <a:pPr algn="just"/>
            <a:r>
              <a:rPr lang="en-US" dirty="0" smtClean="0"/>
              <a:t>Verification Timeframes</a:t>
            </a:r>
            <a:endParaRPr lang="en-US" dirty="0"/>
          </a:p>
          <a:p>
            <a:pPr lvl="3" algn="just">
              <a:buFont typeface="Wingdings" panose="05000000000000000000" pitchFamily="2" charset="2"/>
              <a:buChar char="§"/>
            </a:pPr>
            <a:r>
              <a:rPr lang="en-US" sz="2000" dirty="0"/>
              <a:t> 7 </a:t>
            </a:r>
            <a:r>
              <a:rPr lang="en-US" sz="2000" dirty="0" smtClean="0"/>
              <a:t>Business Days </a:t>
            </a:r>
          </a:p>
          <a:p>
            <a:pPr lvl="3" algn="just">
              <a:buFont typeface="Wingdings" panose="05000000000000000000" pitchFamily="2" charset="2"/>
              <a:buChar char="§"/>
            </a:pPr>
            <a:r>
              <a:rPr lang="en-US" sz="2000" dirty="0" smtClean="0"/>
              <a:t>30 Days for Foster Care </a:t>
            </a:r>
          </a:p>
          <a:p>
            <a:pPr marL="566928" lvl="3" indent="0" algn="just">
              <a:buNone/>
            </a:pPr>
            <a:endParaRPr lang="en-US" sz="2000" dirty="0"/>
          </a:p>
          <a:p>
            <a:pPr marL="566928" lvl="3" indent="0">
              <a:buNone/>
            </a:pPr>
            <a:r>
              <a:rPr lang="en-US" sz="2000" dirty="0" smtClean="0"/>
              <a:t>Can not accept late verification for an application- after 30 days</a:t>
            </a:r>
            <a:endParaRPr lang="en-US" sz="2000" dirty="0"/>
          </a:p>
          <a:p>
            <a:pPr lvl="2"/>
            <a:endParaRPr lang="en-US" dirty="0"/>
          </a:p>
        </p:txBody>
      </p:sp>
      <p:sp>
        <p:nvSpPr>
          <p:cNvPr id="3" name="Content Placeholder 2"/>
          <p:cNvSpPr>
            <a:spLocks noGrp="1"/>
          </p:cNvSpPr>
          <p:nvPr>
            <p:ph sz="half" idx="2"/>
          </p:nvPr>
        </p:nvSpPr>
        <p:spPr>
          <a:ln w="19050">
            <a:solidFill>
              <a:schemeClr val="accent2">
                <a:lumMod val="75000"/>
              </a:schemeClr>
            </a:solidFill>
          </a:ln>
        </p:spPr>
        <p:txBody>
          <a:bodyPr>
            <a:normAutofit/>
          </a:bodyPr>
          <a:lstStyle/>
          <a:p>
            <a:pPr algn="just"/>
            <a:r>
              <a:rPr lang="en-US" b="1" dirty="0"/>
              <a:t>DO NOT AUTOMATICALLY EXTEND DUE DATES TO MATCH FS/BC</a:t>
            </a:r>
          </a:p>
          <a:p>
            <a:pPr algn="just"/>
            <a:r>
              <a:rPr lang="en-US" dirty="0"/>
              <a:t>Only Extend if customer requests extra time</a:t>
            </a:r>
          </a:p>
          <a:p>
            <a:pPr lvl="2" algn="just">
              <a:buFont typeface="Wingdings" panose="05000000000000000000" pitchFamily="2" charset="2"/>
              <a:buChar char="§"/>
            </a:pPr>
            <a:r>
              <a:rPr lang="en-US" sz="2000" dirty="0"/>
              <a:t>CC Due Date 12/08/20</a:t>
            </a:r>
          </a:p>
          <a:p>
            <a:pPr lvl="2" algn="just">
              <a:buFont typeface="Wingdings" panose="05000000000000000000" pitchFamily="2" charset="2"/>
              <a:buChar char="§"/>
            </a:pPr>
            <a:r>
              <a:rPr lang="en-US" sz="2000" dirty="0"/>
              <a:t>FS Due Date 12/09/20</a:t>
            </a:r>
          </a:p>
          <a:p>
            <a:pPr lvl="2" algn="just">
              <a:buFont typeface="Wingdings" panose="05000000000000000000" pitchFamily="2" charset="2"/>
              <a:buChar char="§"/>
            </a:pPr>
            <a:r>
              <a:rPr lang="en-US" sz="2000" dirty="0"/>
              <a:t>BC Due Date 12/10/20</a:t>
            </a:r>
          </a:p>
          <a:p>
            <a:pPr lvl="2" algn="just">
              <a:buFont typeface="Wingdings" panose="05000000000000000000" pitchFamily="2" charset="2"/>
              <a:buChar char="§"/>
            </a:pPr>
            <a:endParaRPr lang="en-US" sz="2000" dirty="0"/>
          </a:p>
          <a:p>
            <a:pPr marL="384048" lvl="2" indent="0" algn="just">
              <a:buNone/>
            </a:pPr>
            <a:endParaRPr lang="en-US" sz="2000" dirty="0"/>
          </a:p>
          <a:p>
            <a:endParaRPr lang="en-US" dirty="0"/>
          </a:p>
        </p:txBody>
      </p:sp>
      <p:sp>
        <p:nvSpPr>
          <p:cNvPr id="4" name="Rounded Rectangle 3"/>
          <p:cNvSpPr/>
          <p:nvPr/>
        </p:nvSpPr>
        <p:spPr>
          <a:xfrm>
            <a:off x="1635369" y="5237018"/>
            <a:ext cx="9104676" cy="1453928"/>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384048" lvl="2" indent="0" algn="just">
              <a:buNone/>
            </a:pPr>
            <a:r>
              <a:rPr lang="en-US" sz="2400" b="1" dirty="0"/>
              <a:t>If an </a:t>
            </a:r>
            <a:r>
              <a:rPr lang="en-US" sz="2400" b="1" dirty="0" smtClean="0"/>
              <a:t>application </a:t>
            </a:r>
            <a:r>
              <a:rPr lang="en-US" sz="2400" b="1" dirty="0"/>
              <a:t>is denied for lack of verification after 7 business days, but verification is received within 30 days of filing date, case can be </a:t>
            </a:r>
            <a:r>
              <a:rPr lang="en-US" sz="2400" b="1" dirty="0" smtClean="0"/>
              <a:t>opened and the RFA date is honored.</a:t>
            </a:r>
            <a:endParaRPr lang="en-US" sz="2400" b="1" dirty="0"/>
          </a:p>
        </p:txBody>
      </p:sp>
    </p:spTree>
    <p:extLst>
      <p:ext uri="{BB962C8B-B14F-4D97-AF65-F5344CB8AC3E}">
        <p14:creationId xmlns:p14="http://schemas.microsoft.com/office/powerpoint/2010/main" val="3086239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7280" y="758952"/>
            <a:ext cx="10058400" cy="3364640"/>
          </a:xfrm>
        </p:spPr>
        <p:txBody>
          <a:bodyPr/>
          <a:lstStyle/>
          <a:p>
            <a:pPr algn="ctr"/>
            <a:r>
              <a:rPr lang="en-US" b="1" i="1" dirty="0" smtClean="0">
                <a:solidFill>
                  <a:schemeClr val="accent2">
                    <a:lumMod val="50000"/>
                  </a:schemeClr>
                </a:solidFill>
              </a:rPr>
              <a:t>On-Going Case Management</a:t>
            </a:r>
            <a:endParaRPr lang="en-US" b="1" i="1" dirty="0">
              <a:solidFill>
                <a:schemeClr val="accent2">
                  <a:lumMod val="50000"/>
                </a:schemeClr>
              </a:solidFill>
            </a:endParaRPr>
          </a:p>
        </p:txBody>
      </p:sp>
    </p:spTree>
    <p:extLst>
      <p:ext uri="{BB962C8B-B14F-4D97-AF65-F5344CB8AC3E}">
        <p14:creationId xmlns:p14="http://schemas.microsoft.com/office/powerpoint/2010/main" val="18068191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406F8-5868-4CF9-9156-7A64939F5E96}"/>
              </a:ext>
            </a:extLst>
          </p:cNvPr>
          <p:cNvSpPr>
            <a:spLocks noGrp="1"/>
          </p:cNvSpPr>
          <p:nvPr>
            <p:ph type="title"/>
          </p:nvPr>
        </p:nvSpPr>
        <p:spPr>
          <a:xfrm>
            <a:off x="1097280" y="286604"/>
            <a:ext cx="10058400" cy="1118248"/>
          </a:xfrm>
        </p:spPr>
        <p:txBody>
          <a:bodyPr>
            <a:normAutofit/>
          </a:bodyPr>
          <a:lstStyle/>
          <a:p>
            <a:r>
              <a:rPr lang="en-US" sz="5400" b="1" i="1" dirty="0">
                <a:solidFill>
                  <a:schemeClr val="accent3">
                    <a:lumMod val="75000"/>
                  </a:schemeClr>
                </a:solidFill>
              </a:rPr>
              <a:t>Running With Dates</a:t>
            </a:r>
            <a:r>
              <a:rPr lang="en-US" b="1" i="1" dirty="0">
                <a:solidFill>
                  <a:schemeClr val="accent3">
                    <a:lumMod val="75000"/>
                  </a:schemeClr>
                </a:solidFill>
              </a:rPr>
              <a:t>  </a:t>
            </a:r>
            <a:r>
              <a:rPr lang="en-US" b="1" i="1" dirty="0" smtClean="0">
                <a:solidFill>
                  <a:schemeClr val="accent3">
                    <a:lumMod val="75000"/>
                  </a:schemeClr>
                </a:solidFill>
              </a:rPr>
              <a:t>    </a:t>
            </a:r>
            <a:r>
              <a:rPr lang="en-US" sz="1200" b="1" i="1" dirty="0" smtClean="0">
                <a:solidFill>
                  <a:schemeClr val="accent3">
                    <a:lumMod val="75000"/>
                  </a:schemeClr>
                </a:solidFill>
              </a:rPr>
              <a:t> </a:t>
            </a:r>
            <a:r>
              <a:rPr lang="en-US" sz="1400" b="1" i="1" dirty="0" smtClean="0">
                <a:solidFill>
                  <a:schemeClr val="accent3">
                    <a:lumMod val="75000"/>
                  </a:schemeClr>
                </a:solidFill>
              </a:rPr>
              <a:t>See  Process Help  									Section 5.3</a:t>
            </a:r>
            <a:endParaRPr lang="en-US" sz="1400" b="1" i="1" dirty="0">
              <a:solidFill>
                <a:schemeClr val="accent3">
                  <a:lumMod val="75000"/>
                </a:schemeClr>
              </a:solidFill>
            </a:endParaRPr>
          </a:p>
        </p:txBody>
      </p:sp>
      <p:sp>
        <p:nvSpPr>
          <p:cNvPr id="3" name="Content Placeholder 2">
            <a:extLst>
              <a:ext uri="{FF2B5EF4-FFF2-40B4-BE49-F238E27FC236}">
                <a16:creationId xmlns:a16="http://schemas.microsoft.com/office/drawing/2014/main" id="{00E4886D-31D2-4904-A7CB-410A6B2DCA70}"/>
              </a:ext>
            </a:extLst>
          </p:cNvPr>
          <p:cNvSpPr>
            <a:spLocks noGrp="1"/>
          </p:cNvSpPr>
          <p:nvPr>
            <p:ph idx="1"/>
          </p:nvPr>
        </p:nvSpPr>
        <p:spPr/>
        <p:txBody>
          <a:bodyPr>
            <a:normAutofit/>
          </a:bodyPr>
          <a:lstStyle/>
          <a:p>
            <a:r>
              <a:rPr lang="en-US" sz="2400" dirty="0"/>
              <a:t>Processing a change can result in a parent losing </a:t>
            </a:r>
            <a:r>
              <a:rPr lang="en-US" sz="2400" dirty="0" smtClean="0"/>
              <a:t>eligibility</a:t>
            </a:r>
            <a:r>
              <a:rPr lang="en-US" sz="2400" dirty="0"/>
              <a:t>.</a:t>
            </a:r>
            <a:r>
              <a:rPr lang="en-US" sz="2400" dirty="0" smtClean="0"/>
              <a:t> </a:t>
            </a:r>
            <a:r>
              <a:rPr lang="en-US" sz="2400" dirty="0"/>
              <a:t>If </a:t>
            </a:r>
            <a:r>
              <a:rPr lang="en-US" sz="2400" dirty="0" smtClean="0"/>
              <a:t>eligibility </a:t>
            </a:r>
            <a:r>
              <a:rPr lang="en-US" sz="2400" dirty="0"/>
              <a:t>ends for any of the following reason after </a:t>
            </a:r>
            <a:r>
              <a:rPr lang="en-US" sz="2400" dirty="0" smtClean="0"/>
              <a:t>adverse action, </a:t>
            </a:r>
            <a:r>
              <a:rPr lang="en-US" sz="2400" dirty="0"/>
              <a:t>the worker is required to </a:t>
            </a:r>
            <a:r>
              <a:rPr lang="en-US" sz="2400" dirty="0" smtClean="0"/>
              <a:t>run </a:t>
            </a:r>
            <a:r>
              <a:rPr lang="en-US" sz="2400" dirty="0"/>
              <a:t>with dates for </a:t>
            </a:r>
            <a:r>
              <a:rPr lang="en-US" sz="2400" dirty="0" smtClean="0"/>
              <a:t>the </a:t>
            </a:r>
            <a:r>
              <a:rPr lang="en-US" sz="2400" dirty="0"/>
              <a:t>following reason</a:t>
            </a:r>
          </a:p>
          <a:p>
            <a:pPr>
              <a:buFont typeface="Wingdings" panose="05000000000000000000" pitchFamily="2" charset="2"/>
              <a:buChar char="q"/>
            </a:pPr>
            <a:r>
              <a:rPr lang="en-US" sz="2400" dirty="0"/>
              <a:t> </a:t>
            </a:r>
            <a:r>
              <a:rPr lang="en-US" sz="2400" dirty="0" smtClean="0"/>
              <a:t>Any </a:t>
            </a:r>
            <a:r>
              <a:rPr lang="en-US" sz="2400" dirty="0"/>
              <a:t>instance of Child Support Non-Cooperation</a:t>
            </a:r>
          </a:p>
          <a:p>
            <a:pPr>
              <a:buFont typeface="Wingdings" panose="05000000000000000000" pitchFamily="2" charset="2"/>
              <a:buChar char="q"/>
            </a:pPr>
            <a:r>
              <a:rPr lang="en-US" sz="2400" dirty="0" smtClean="0"/>
              <a:t> When </a:t>
            </a:r>
            <a:r>
              <a:rPr lang="en-US" sz="2400" dirty="0"/>
              <a:t>the parent no longer resides in Wisconsin</a:t>
            </a:r>
          </a:p>
          <a:p>
            <a:pPr>
              <a:buFont typeface="Wingdings" panose="05000000000000000000" pitchFamily="2" charset="2"/>
              <a:buChar char="q"/>
            </a:pPr>
            <a:r>
              <a:rPr lang="en-US" sz="2400" dirty="0" smtClean="0"/>
              <a:t> There </a:t>
            </a:r>
            <a:r>
              <a:rPr lang="en-US" sz="2400" dirty="0"/>
              <a:t>are no longer any </a:t>
            </a:r>
            <a:r>
              <a:rPr lang="en-US" sz="2400" dirty="0" smtClean="0"/>
              <a:t>eligible </a:t>
            </a:r>
            <a:r>
              <a:rPr lang="en-US" sz="2400" dirty="0"/>
              <a:t>children in the household</a:t>
            </a:r>
          </a:p>
          <a:p>
            <a:pPr>
              <a:buFont typeface="Wingdings" panose="05000000000000000000" pitchFamily="2" charset="2"/>
              <a:buChar char="q"/>
            </a:pPr>
            <a:r>
              <a:rPr lang="en-US" sz="2400" dirty="0" smtClean="0"/>
              <a:t> If </a:t>
            </a:r>
            <a:r>
              <a:rPr lang="en-US" sz="2400" dirty="0"/>
              <a:t>verification is not provided timely for </a:t>
            </a:r>
            <a:r>
              <a:rPr lang="en-US" sz="2400" dirty="0" smtClean="0"/>
              <a:t>non-financial</a:t>
            </a:r>
            <a:endParaRPr lang="en-US" sz="2400" dirty="0"/>
          </a:p>
        </p:txBody>
      </p:sp>
      <p:pic>
        <p:nvPicPr>
          <p:cNvPr id="4" name="Picture 3" descr="Laura Wood Illustration: Cheeky ca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0714" y="3050931"/>
            <a:ext cx="2836985" cy="2400300"/>
          </a:xfrm>
          <a:prstGeom prst="rect">
            <a:avLst/>
          </a:prstGeom>
          <a:solidFill>
            <a:schemeClr val="accent1">
              <a:lumMod val="40000"/>
              <a:lumOff val="60000"/>
            </a:schemeClr>
          </a:solidFill>
        </p:spPr>
      </p:pic>
    </p:spTree>
    <p:extLst>
      <p:ext uri="{BB962C8B-B14F-4D97-AF65-F5344CB8AC3E}">
        <p14:creationId xmlns:p14="http://schemas.microsoft.com/office/powerpoint/2010/main" val="3015866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BD929-F9F1-43EC-BEAC-833D020ACA82}"/>
              </a:ext>
            </a:extLst>
          </p:cNvPr>
          <p:cNvSpPr>
            <a:spLocks noGrp="1"/>
          </p:cNvSpPr>
          <p:nvPr>
            <p:ph type="title"/>
          </p:nvPr>
        </p:nvSpPr>
        <p:spPr>
          <a:xfrm>
            <a:off x="1097280" y="286603"/>
            <a:ext cx="10058400" cy="1542197"/>
          </a:xfrm>
          <a:solidFill>
            <a:schemeClr val="accent1">
              <a:lumMod val="40000"/>
              <a:lumOff val="60000"/>
            </a:schemeClr>
          </a:solidFill>
        </p:spPr>
        <p:txBody>
          <a:bodyPr>
            <a:normAutofit fontScale="90000"/>
          </a:bodyPr>
          <a:lstStyle/>
          <a:p>
            <a:pPr algn="ctr"/>
            <a:r>
              <a:rPr lang="en-US" b="1" dirty="0"/>
              <a:t>PERSON ADD</a:t>
            </a:r>
            <a:br>
              <a:rPr lang="en-US" b="1" dirty="0"/>
            </a:br>
            <a:r>
              <a:rPr lang="en-US" b="1" i="1" dirty="0"/>
              <a:t>All </a:t>
            </a:r>
            <a:r>
              <a:rPr lang="en-US" b="1" i="1" dirty="0" smtClean="0"/>
              <a:t>Information Must </a:t>
            </a:r>
            <a:r>
              <a:rPr lang="en-US" b="1" i="1" dirty="0"/>
              <a:t>be </a:t>
            </a:r>
            <a:r>
              <a:rPr lang="en-US" b="1" i="1" dirty="0" smtClean="0"/>
              <a:t>Verified</a:t>
            </a:r>
            <a:endParaRPr lang="en-US" b="1" i="1" dirty="0"/>
          </a:p>
        </p:txBody>
      </p:sp>
      <p:sp>
        <p:nvSpPr>
          <p:cNvPr id="12" name="Text Placeholder 11">
            <a:extLst>
              <a:ext uri="{FF2B5EF4-FFF2-40B4-BE49-F238E27FC236}">
                <a16:creationId xmlns:a16="http://schemas.microsoft.com/office/drawing/2014/main" id="{4D98C7AA-85CF-4746-9F06-A1CFB1F5E1C3}"/>
              </a:ext>
            </a:extLst>
          </p:cNvPr>
          <p:cNvSpPr>
            <a:spLocks noGrp="1"/>
          </p:cNvSpPr>
          <p:nvPr>
            <p:ph type="body" idx="1"/>
          </p:nvPr>
        </p:nvSpPr>
        <p:spPr>
          <a:xfrm>
            <a:off x="1097280" y="1846052"/>
            <a:ext cx="4937760" cy="424875"/>
          </a:xfrm>
        </p:spPr>
        <p:txBody>
          <a:bodyPr>
            <a:normAutofit/>
          </a:bodyPr>
          <a:lstStyle/>
          <a:p>
            <a:r>
              <a:rPr lang="en-US" b="1" dirty="0"/>
              <a:t>Non-Financial </a:t>
            </a:r>
          </a:p>
        </p:txBody>
      </p:sp>
      <p:sp>
        <p:nvSpPr>
          <p:cNvPr id="13" name="Content Placeholder 12">
            <a:extLst>
              <a:ext uri="{FF2B5EF4-FFF2-40B4-BE49-F238E27FC236}">
                <a16:creationId xmlns:a16="http://schemas.microsoft.com/office/drawing/2014/main" id="{51BA98A2-2729-4B63-A44F-B40F8E7CC194}"/>
              </a:ext>
            </a:extLst>
          </p:cNvPr>
          <p:cNvSpPr>
            <a:spLocks noGrp="1"/>
          </p:cNvSpPr>
          <p:nvPr>
            <p:ph sz="half" idx="2"/>
          </p:nvPr>
        </p:nvSpPr>
        <p:spPr>
          <a:xfrm>
            <a:off x="1097280" y="2270927"/>
            <a:ext cx="4937760" cy="3689607"/>
          </a:xfrm>
        </p:spPr>
        <p:txBody>
          <a:bodyPr>
            <a:normAutofit lnSpcReduction="10000"/>
          </a:bodyPr>
          <a:lstStyle/>
          <a:p>
            <a:r>
              <a:rPr lang="en-US" dirty="0"/>
              <a:t>If not verified, then appropriate code for item not received in CWW and run eligibility. </a:t>
            </a:r>
          </a:p>
          <a:p>
            <a:r>
              <a:rPr lang="en-US" dirty="0"/>
              <a:t> If after Adverse Action, run eligibility without dates first, then confirm. Then change CC request back to Yes, then run eligibility again with dates, using the first of the following month. The case will fail the entire AG as of the end of the current month.</a:t>
            </a:r>
          </a:p>
          <a:p>
            <a:r>
              <a:rPr lang="en-US" dirty="0"/>
              <a:t>If person add is an Absent Parent, must be in an approved activity and only overlap in approved activities will be authorized</a:t>
            </a:r>
          </a:p>
        </p:txBody>
      </p:sp>
      <p:sp>
        <p:nvSpPr>
          <p:cNvPr id="14" name="Text Placeholder 13">
            <a:extLst>
              <a:ext uri="{FF2B5EF4-FFF2-40B4-BE49-F238E27FC236}">
                <a16:creationId xmlns:a16="http://schemas.microsoft.com/office/drawing/2014/main" id="{56E40935-3AA5-4A08-834B-C45D2463723C}"/>
              </a:ext>
            </a:extLst>
          </p:cNvPr>
          <p:cNvSpPr>
            <a:spLocks noGrp="1"/>
          </p:cNvSpPr>
          <p:nvPr>
            <p:ph type="body" sz="quarter" idx="3"/>
          </p:nvPr>
        </p:nvSpPr>
        <p:spPr>
          <a:xfrm>
            <a:off x="6217920" y="1846052"/>
            <a:ext cx="4937760" cy="354537"/>
          </a:xfrm>
        </p:spPr>
        <p:txBody>
          <a:bodyPr>
            <a:normAutofit lnSpcReduction="10000"/>
          </a:bodyPr>
          <a:lstStyle/>
          <a:p>
            <a:r>
              <a:rPr lang="en-US" b="1" dirty="0"/>
              <a:t>Financial </a:t>
            </a:r>
          </a:p>
        </p:txBody>
      </p:sp>
      <p:sp>
        <p:nvSpPr>
          <p:cNvPr id="15" name="Content Placeholder 14">
            <a:extLst>
              <a:ext uri="{FF2B5EF4-FFF2-40B4-BE49-F238E27FC236}">
                <a16:creationId xmlns:a16="http://schemas.microsoft.com/office/drawing/2014/main" id="{7CE0EE67-9594-4E76-BD7D-DC81290812E0}"/>
              </a:ext>
            </a:extLst>
          </p:cNvPr>
          <p:cNvSpPr>
            <a:spLocks noGrp="1"/>
          </p:cNvSpPr>
          <p:nvPr>
            <p:ph sz="quarter" idx="4"/>
          </p:nvPr>
        </p:nvSpPr>
        <p:spPr>
          <a:xfrm>
            <a:off x="6217920" y="2270927"/>
            <a:ext cx="4937760" cy="3689607"/>
          </a:xfrm>
        </p:spPr>
        <p:txBody>
          <a:bodyPr>
            <a:normAutofit fontScale="85000" lnSpcReduction="10000"/>
          </a:bodyPr>
          <a:lstStyle/>
          <a:p>
            <a:r>
              <a:rPr lang="en-US" dirty="0"/>
              <a:t>If not verified, then appropriate code for item not received in CWW and run eligibility. </a:t>
            </a:r>
          </a:p>
          <a:p>
            <a:r>
              <a:rPr lang="en-US" dirty="0"/>
              <a:t> If after Adverse Action, run eligibility without dates first, then confirm. Then change CC request back to Yes, then run eligibility again with dates, using the first of the following month. The case will fail the entire AG as of the end of the current month.</a:t>
            </a:r>
          </a:p>
          <a:p>
            <a:r>
              <a:rPr lang="en-US" dirty="0"/>
              <a:t>CWW will pass the case in error due to ongoing eligibility, the worker </a:t>
            </a:r>
            <a:r>
              <a:rPr lang="en-US" b="1" dirty="0"/>
              <a:t>must Manually override </a:t>
            </a:r>
            <a:r>
              <a:rPr lang="en-US" dirty="0"/>
              <a:t>the result to fail the AG in CARES.</a:t>
            </a:r>
          </a:p>
          <a:p>
            <a:r>
              <a:rPr lang="en-US" dirty="0"/>
              <a:t>If the new income puts the case above 85%SMI, CWW will fail the case automatically.</a:t>
            </a:r>
          </a:p>
          <a:p>
            <a:endParaRPr lang="en-US" dirty="0"/>
          </a:p>
          <a:p>
            <a:endParaRPr lang="en-US" dirty="0"/>
          </a:p>
        </p:txBody>
      </p:sp>
    </p:spTree>
    <p:extLst>
      <p:ext uri="{BB962C8B-B14F-4D97-AF65-F5344CB8AC3E}">
        <p14:creationId xmlns:p14="http://schemas.microsoft.com/office/powerpoint/2010/main" val="23035170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2E8C91-3BA7-4D82-9CCD-F1244A53547C}"/>
              </a:ext>
            </a:extLst>
          </p:cNvPr>
          <p:cNvSpPr>
            <a:spLocks noGrp="1"/>
          </p:cNvSpPr>
          <p:nvPr>
            <p:ph type="title"/>
          </p:nvPr>
        </p:nvSpPr>
        <p:spPr>
          <a:xfrm>
            <a:off x="1097280" y="351692"/>
            <a:ext cx="10058400" cy="984739"/>
          </a:xfrm>
        </p:spPr>
        <p:txBody>
          <a:bodyPr/>
          <a:lstStyle/>
          <a:p>
            <a:r>
              <a:rPr lang="en-US" b="1" i="1" dirty="0"/>
              <a:t>Reporting </a:t>
            </a:r>
            <a:r>
              <a:rPr lang="en-US" b="1" i="1" dirty="0" smtClean="0"/>
              <a:t>Requirements </a:t>
            </a:r>
            <a:r>
              <a:rPr lang="en-US" sz="1600" b="1" i="1" dirty="0" smtClean="0"/>
              <a:t>see cc manual  1.8.1</a:t>
            </a:r>
            <a:endParaRPr lang="en-US" sz="1600" b="1" i="1" dirty="0"/>
          </a:p>
        </p:txBody>
      </p:sp>
      <p:sp>
        <p:nvSpPr>
          <p:cNvPr id="6" name="Content Placeholder 5">
            <a:extLst>
              <a:ext uri="{FF2B5EF4-FFF2-40B4-BE49-F238E27FC236}">
                <a16:creationId xmlns:a16="http://schemas.microsoft.com/office/drawing/2014/main" id="{901305FA-FCCD-45E9-83BA-711475434099}"/>
              </a:ext>
            </a:extLst>
          </p:cNvPr>
          <p:cNvSpPr>
            <a:spLocks noGrp="1"/>
          </p:cNvSpPr>
          <p:nvPr>
            <p:ph idx="1"/>
          </p:nvPr>
        </p:nvSpPr>
        <p:spPr>
          <a:xfrm>
            <a:off x="1097280" y="1503485"/>
            <a:ext cx="6483096" cy="4668715"/>
          </a:xfrm>
          <a:solidFill>
            <a:schemeClr val="accent1">
              <a:lumMod val="20000"/>
              <a:lumOff val="80000"/>
            </a:schemeClr>
          </a:solidFill>
        </p:spPr>
        <p:txBody>
          <a:bodyPr>
            <a:normAutofit/>
          </a:bodyPr>
          <a:lstStyle/>
          <a:p>
            <a:pPr>
              <a:buClr>
                <a:schemeClr val="accent2"/>
              </a:buClr>
              <a:buSzPct val="145000"/>
              <a:buFont typeface="Wingdings" panose="05000000000000000000" pitchFamily="2" charset="2"/>
              <a:buChar char="ü"/>
            </a:pPr>
            <a:r>
              <a:rPr lang="en-US" dirty="0"/>
              <a:t>Change of </a:t>
            </a:r>
            <a:r>
              <a:rPr lang="en-US" dirty="0" smtClean="0"/>
              <a:t>Income</a:t>
            </a:r>
            <a:endParaRPr lang="en-US" dirty="0"/>
          </a:p>
          <a:p>
            <a:pPr>
              <a:buClr>
                <a:schemeClr val="accent2"/>
              </a:buClr>
              <a:buSzPct val="145000"/>
              <a:buFont typeface="Wingdings" panose="05000000000000000000" pitchFamily="2" charset="2"/>
              <a:buChar char="ü"/>
            </a:pPr>
            <a:r>
              <a:rPr lang="en-US" dirty="0"/>
              <a:t>Change in </a:t>
            </a:r>
            <a:r>
              <a:rPr lang="en-US" dirty="0" smtClean="0"/>
              <a:t>Child Care Need</a:t>
            </a:r>
          </a:p>
          <a:p>
            <a:pPr>
              <a:buClr>
                <a:schemeClr val="accent2"/>
              </a:buClr>
              <a:buSzPct val="145000"/>
              <a:buFont typeface="Wingdings" panose="05000000000000000000" pitchFamily="2" charset="2"/>
              <a:buChar char="ü"/>
            </a:pPr>
            <a:r>
              <a:rPr lang="en-US" dirty="0" smtClean="0"/>
              <a:t>Receives a Provider </a:t>
            </a:r>
            <a:r>
              <a:rPr lang="en-US" dirty="0"/>
              <a:t>P</a:t>
            </a:r>
            <a:r>
              <a:rPr lang="en-US" dirty="0" smtClean="0"/>
              <a:t>rice Discount</a:t>
            </a:r>
            <a:endParaRPr lang="en-US" dirty="0"/>
          </a:p>
          <a:p>
            <a:pPr>
              <a:buClr>
                <a:schemeClr val="accent2"/>
              </a:buClr>
              <a:buSzPct val="145000"/>
              <a:buFont typeface="Wingdings" panose="05000000000000000000" pitchFamily="2" charset="2"/>
              <a:buChar char="ü"/>
            </a:pPr>
            <a:r>
              <a:rPr lang="en-US" dirty="0"/>
              <a:t>Change in </a:t>
            </a:r>
            <a:r>
              <a:rPr lang="en-US" dirty="0" smtClean="0"/>
              <a:t>Address</a:t>
            </a:r>
            <a:endParaRPr lang="en-US" dirty="0"/>
          </a:p>
          <a:p>
            <a:pPr>
              <a:buClr>
                <a:schemeClr val="accent2"/>
              </a:buClr>
              <a:buSzPct val="145000"/>
              <a:buFont typeface="Wingdings" panose="05000000000000000000" pitchFamily="2" charset="2"/>
              <a:buChar char="ü"/>
            </a:pPr>
            <a:r>
              <a:rPr lang="en-US" dirty="0"/>
              <a:t>Change in </a:t>
            </a:r>
            <a:r>
              <a:rPr lang="en-US" dirty="0" smtClean="0"/>
              <a:t>Household Composition</a:t>
            </a:r>
            <a:endParaRPr lang="en-US" dirty="0"/>
          </a:p>
          <a:p>
            <a:pPr>
              <a:buClr>
                <a:schemeClr val="accent2"/>
              </a:buClr>
              <a:buSzPct val="145000"/>
              <a:buFont typeface="Wingdings" panose="05000000000000000000" pitchFamily="2" charset="2"/>
              <a:buChar char="ü"/>
            </a:pPr>
            <a:r>
              <a:rPr lang="en-US" dirty="0"/>
              <a:t>Change in </a:t>
            </a:r>
            <a:r>
              <a:rPr lang="en-US" dirty="0" smtClean="0"/>
              <a:t>Employment</a:t>
            </a:r>
            <a:endParaRPr lang="en-US" dirty="0"/>
          </a:p>
          <a:p>
            <a:pPr>
              <a:buClr>
                <a:schemeClr val="accent2"/>
              </a:buClr>
              <a:buSzPct val="145000"/>
              <a:buFont typeface="Wingdings" panose="05000000000000000000" pitchFamily="2" charset="2"/>
              <a:buChar char="ü"/>
            </a:pPr>
            <a:r>
              <a:rPr lang="en-US" dirty="0"/>
              <a:t>Change in </a:t>
            </a:r>
            <a:r>
              <a:rPr lang="en-US" dirty="0" smtClean="0"/>
              <a:t>Work Schedule</a:t>
            </a:r>
            <a:endParaRPr lang="en-US" dirty="0"/>
          </a:p>
          <a:p>
            <a:pPr>
              <a:buClr>
                <a:schemeClr val="accent2"/>
              </a:buClr>
              <a:buSzPct val="145000"/>
              <a:buFont typeface="Wingdings" panose="05000000000000000000" pitchFamily="2" charset="2"/>
              <a:buChar char="ü"/>
            </a:pPr>
            <a:r>
              <a:rPr lang="en-US" dirty="0"/>
              <a:t>Change in </a:t>
            </a:r>
            <a:r>
              <a:rPr lang="en-US" dirty="0" smtClean="0"/>
              <a:t>Daycare Providers</a:t>
            </a:r>
            <a:endParaRPr lang="en-US" dirty="0"/>
          </a:p>
          <a:p>
            <a:pPr>
              <a:buClr>
                <a:schemeClr val="accent2"/>
              </a:buClr>
              <a:buSzPct val="145000"/>
              <a:buFont typeface="Wingdings" panose="05000000000000000000" pitchFamily="2" charset="2"/>
              <a:buChar char="ü"/>
            </a:pPr>
            <a:r>
              <a:rPr lang="en-US" dirty="0" smtClean="0"/>
              <a:t>Gets Married </a:t>
            </a:r>
          </a:p>
          <a:p>
            <a:pPr>
              <a:buClr>
                <a:schemeClr val="accent2"/>
              </a:buClr>
              <a:buSzPct val="145000"/>
              <a:buFont typeface="Wingdings" panose="05000000000000000000" pitchFamily="2" charset="2"/>
              <a:buChar char="ü"/>
            </a:pPr>
            <a:r>
              <a:rPr lang="en-US" dirty="0" smtClean="0"/>
              <a:t>Change in Approved Activities</a:t>
            </a:r>
            <a:endParaRPr lang="en-US" dirty="0"/>
          </a:p>
        </p:txBody>
      </p:sp>
      <p:pic>
        <p:nvPicPr>
          <p:cNvPr id="2" name="Picture 1" descr="NO ME HAGAS PENSAR - Ciencia, Tecnología y Razón a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1354" y="2042903"/>
            <a:ext cx="2601884" cy="2203782"/>
          </a:xfrm>
          <a:prstGeom prst="rect">
            <a:avLst/>
          </a:prstGeom>
        </p:spPr>
      </p:pic>
    </p:spTree>
    <p:extLst>
      <p:ext uri="{BB962C8B-B14F-4D97-AF65-F5344CB8AC3E}">
        <p14:creationId xmlns:p14="http://schemas.microsoft.com/office/powerpoint/2010/main" val="8561245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A64EF2-108A-4BDB-BBD9-83559A840829}"/>
              </a:ext>
            </a:extLst>
          </p:cNvPr>
          <p:cNvSpPr>
            <a:spLocks noGrp="1"/>
          </p:cNvSpPr>
          <p:nvPr>
            <p:ph type="title"/>
          </p:nvPr>
        </p:nvSpPr>
        <p:spPr>
          <a:xfrm>
            <a:off x="1097280" y="286604"/>
            <a:ext cx="10058400" cy="1143186"/>
          </a:xfrm>
        </p:spPr>
        <p:txBody>
          <a:bodyPr>
            <a:normAutofit/>
          </a:bodyPr>
          <a:lstStyle/>
          <a:p>
            <a:r>
              <a:rPr lang="en-US" sz="5400" b="1" i="1" dirty="0">
                <a:solidFill>
                  <a:schemeClr val="accent3">
                    <a:lumMod val="50000"/>
                  </a:schemeClr>
                </a:solidFill>
              </a:rPr>
              <a:t>Annual Renewals</a:t>
            </a:r>
          </a:p>
        </p:txBody>
      </p:sp>
      <p:sp>
        <p:nvSpPr>
          <p:cNvPr id="6" name="Content Placeholder 5">
            <a:extLst>
              <a:ext uri="{FF2B5EF4-FFF2-40B4-BE49-F238E27FC236}">
                <a16:creationId xmlns:a16="http://schemas.microsoft.com/office/drawing/2014/main" id="{BF47A0D0-7892-443B-BE66-5201504DB34F}"/>
              </a:ext>
            </a:extLst>
          </p:cNvPr>
          <p:cNvSpPr>
            <a:spLocks noGrp="1"/>
          </p:cNvSpPr>
          <p:nvPr>
            <p:ph idx="1"/>
          </p:nvPr>
        </p:nvSpPr>
        <p:spPr>
          <a:solidFill>
            <a:schemeClr val="accent1">
              <a:lumMod val="20000"/>
              <a:lumOff val="80000"/>
            </a:schemeClr>
          </a:solidFill>
          <a:ln w="38100">
            <a:solidFill>
              <a:schemeClr val="accent4">
                <a:lumMod val="50000"/>
              </a:schemeClr>
            </a:solidFill>
          </a:ln>
        </p:spPr>
        <p:txBody>
          <a:bodyPr>
            <a:normAutofit/>
          </a:bodyPr>
          <a:lstStyle/>
          <a:p>
            <a:pPr>
              <a:buClr>
                <a:schemeClr val="accent3"/>
              </a:buClr>
              <a:buSzPct val="145000"/>
              <a:buFont typeface="Wingdings" panose="05000000000000000000" pitchFamily="2" charset="2"/>
              <a:buChar char="ü"/>
            </a:pPr>
            <a:r>
              <a:rPr lang="en-US" dirty="0" smtClean="0"/>
              <a:t>Every 12 Months</a:t>
            </a:r>
          </a:p>
          <a:p>
            <a:pPr>
              <a:buClr>
                <a:schemeClr val="accent3"/>
              </a:buClr>
              <a:buSzPct val="145000"/>
              <a:buFont typeface="Wingdings" panose="05000000000000000000" pitchFamily="2" charset="2"/>
              <a:buChar char="ü"/>
            </a:pPr>
            <a:r>
              <a:rPr lang="en-US" dirty="0" smtClean="0"/>
              <a:t>Can </a:t>
            </a:r>
            <a:r>
              <a:rPr lang="en-US" dirty="0"/>
              <a:t>initiate in ACCESS but </a:t>
            </a:r>
            <a:r>
              <a:rPr lang="en-US" dirty="0" smtClean="0"/>
              <a:t>an </a:t>
            </a:r>
            <a:r>
              <a:rPr lang="en-US" b="1" dirty="0"/>
              <a:t>I</a:t>
            </a:r>
            <a:r>
              <a:rPr lang="en-US" b="1" dirty="0" smtClean="0"/>
              <a:t>nteractive </a:t>
            </a:r>
            <a:r>
              <a:rPr lang="en-US" b="1" dirty="0"/>
              <a:t>I</a:t>
            </a:r>
            <a:r>
              <a:rPr lang="en-US" b="1" dirty="0" smtClean="0"/>
              <a:t>nterview</a:t>
            </a:r>
            <a:r>
              <a:rPr lang="en-US" dirty="0" smtClean="0"/>
              <a:t> </a:t>
            </a:r>
            <a:r>
              <a:rPr lang="en-US" dirty="0"/>
              <a:t>is Required</a:t>
            </a:r>
          </a:p>
          <a:p>
            <a:pPr>
              <a:buClr>
                <a:schemeClr val="accent3"/>
              </a:buClr>
              <a:buSzPct val="145000"/>
              <a:buFont typeface="Wingdings" panose="05000000000000000000" pitchFamily="2" charset="2"/>
              <a:buChar char="ü"/>
            </a:pPr>
            <a:r>
              <a:rPr lang="en-US" dirty="0"/>
              <a:t>A written, electronic or telephonic signature must be obtained</a:t>
            </a:r>
          </a:p>
          <a:p>
            <a:pPr>
              <a:buClr>
                <a:schemeClr val="accent3"/>
              </a:buClr>
              <a:buSzPct val="145000"/>
              <a:buFont typeface="Wingdings" panose="05000000000000000000" pitchFamily="2" charset="2"/>
              <a:buChar char="ü"/>
            </a:pPr>
            <a:r>
              <a:rPr lang="en-US" dirty="0" smtClean="0"/>
              <a:t>Case Summary </a:t>
            </a:r>
            <a:r>
              <a:rPr lang="en-US" b="1" dirty="0" smtClean="0"/>
              <a:t>MUST</a:t>
            </a:r>
            <a:r>
              <a:rPr lang="en-US" dirty="0" smtClean="0"/>
              <a:t> be generated and sent </a:t>
            </a:r>
            <a:r>
              <a:rPr lang="en-US" u="sng" dirty="0" smtClean="0"/>
              <a:t>after the interview</a:t>
            </a:r>
          </a:p>
          <a:p>
            <a:pPr>
              <a:buClr>
                <a:schemeClr val="accent3"/>
              </a:buClr>
              <a:buSzPct val="145000"/>
              <a:buFont typeface="Wingdings" panose="05000000000000000000" pitchFamily="2" charset="2"/>
              <a:buChar char="ü"/>
            </a:pPr>
            <a:r>
              <a:rPr lang="en-US" dirty="0" smtClean="0"/>
              <a:t>Good </a:t>
            </a:r>
            <a:r>
              <a:rPr lang="en-US" dirty="0"/>
              <a:t>Cause Notice must be mailed</a:t>
            </a:r>
          </a:p>
          <a:p>
            <a:pPr>
              <a:buClr>
                <a:schemeClr val="accent3"/>
              </a:buClr>
              <a:buSzPct val="145000"/>
              <a:buFont typeface="Wingdings" panose="05000000000000000000" pitchFamily="2" charset="2"/>
              <a:buChar char="ü"/>
            </a:pPr>
            <a:r>
              <a:rPr lang="en-US" dirty="0"/>
              <a:t>Parents have 7 business days to provide verification</a:t>
            </a:r>
          </a:p>
          <a:p>
            <a:pPr>
              <a:buClr>
                <a:schemeClr val="accent3"/>
              </a:buClr>
              <a:buSzPct val="145000"/>
              <a:buFont typeface="Wingdings" panose="05000000000000000000" pitchFamily="2" charset="2"/>
              <a:buChar char="ü"/>
            </a:pPr>
            <a:r>
              <a:rPr lang="en-US" dirty="0"/>
              <a:t>Early Renewal can be done if before AA in month 11 but worker needs to explain how it </a:t>
            </a:r>
            <a:r>
              <a:rPr lang="en-US" dirty="0" smtClean="0"/>
              <a:t> can </a:t>
            </a:r>
            <a:r>
              <a:rPr lang="en-US" dirty="0"/>
              <a:t>impact benefits prior to starting the renewal</a:t>
            </a:r>
          </a:p>
          <a:p>
            <a:pPr>
              <a:buClr>
                <a:schemeClr val="accent3"/>
              </a:buClr>
              <a:buSzPct val="145000"/>
              <a:buFont typeface="Wingdings" panose="05000000000000000000" pitchFamily="2" charset="2"/>
              <a:buChar char="ü"/>
            </a:pPr>
            <a:r>
              <a:rPr lang="en-US" dirty="0"/>
              <a:t>Child Care Authorization Assessment is required</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42204914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7280" y="758952"/>
            <a:ext cx="10058400" cy="2931899"/>
          </a:xfrm>
        </p:spPr>
        <p:txBody>
          <a:bodyPr/>
          <a:lstStyle/>
          <a:p>
            <a:r>
              <a:rPr lang="en-US" i="1" dirty="0" smtClean="0">
                <a:solidFill>
                  <a:schemeClr val="accent3">
                    <a:lumMod val="50000"/>
                  </a:schemeClr>
                </a:solidFill>
              </a:rPr>
              <a:t>What We Just Learned</a:t>
            </a:r>
            <a:endParaRPr lang="en-US" i="1" dirty="0">
              <a:solidFill>
                <a:schemeClr val="accent3">
                  <a:lumMod val="50000"/>
                </a:schemeClr>
              </a:solidFill>
            </a:endParaRPr>
          </a:p>
        </p:txBody>
      </p:sp>
      <p:sp>
        <p:nvSpPr>
          <p:cNvPr id="6" name="Lightning Bolt 5"/>
          <p:cNvSpPr/>
          <p:nvPr/>
        </p:nvSpPr>
        <p:spPr>
          <a:xfrm>
            <a:off x="631767" y="3616037"/>
            <a:ext cx="10956174" cy="2061556"/>
          </a:xfrm>
          <a:prstGeom prst="lightningBolt">
            <a:avLst/>
          </a:prstGeom>
          <a:solidFill>
            <a:schemeClr val="accent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6951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30777"/>
            <a:ext cx="10058400" cy="1263535"/>
          </a:xfrm>
        </p:spPr>
        <p:txBody>
          <a:bodyPr>
            <a:normAutofit fontScale="90000"/>
          </a:bodyPr>
          <a:lstStyle/>
          <a:p>
            <a:r>
              <a:rPr lang="en-US" sz="5300" i="1" dirty="0" smtClean="0"/>
              <a:t>Question #</a:t>
            </a:r>
            <a:r>
              <a:rPr lang="en-US" sz="5300" i="1" dirty="0"/>
              <a:t>1</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a:p>
            <a:r>
              <a:rPr lang="en-US" sz="3200" dirty="0" smtClean="0"/>
              <a:t>When must a Case Summary be sent out for a case?</a:t>
            </a:r>
            <a:endParaRPr lang="en-US" sz="3200" dirty="0"/>
          </a:p>
          <a:p>
            <a:endParaRPr lang="en-US" sz="2800" dirty="0" smtClean="0"/>
          </a:p>
          <a:p>
            <a:r>
              <a:rPr lang="en-US" sz="3200" b="1" dirty="0" smtClean="0"/>
              <a:t>AFTER THE INTERVIEW IS COMPLETED regardless if the case is pending for verification</a:t>
            </a:r>
            <a:endParaRPr lang="en-US" sz="3200" b="1" dirty="0"/>
          </a:p>
        </p:txBody>
      </p:sp>
    </p:spTree>
    <p:extLst>
      <p:ext uri="{BB962C8B-B14F-4D97-AF65-F5344CB8AC3E}">
        <p14:creationId xmlns:p14="http://schemas.microsoft.com/office/powerpoint/2010/main" val="3840548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Question #2</a:t>
            </a:r>
            <a:endParaRPr lang="en-US" i="1" dirty="0"/>
          </a:p>
        </p:txBody>
      </p:sp>
      <p:sp>
        <p:nvSpPr>
          <p:cNvPr id="3" name="Content Placeholder 2"/>
          <p:cNvSpPr>
            <a:spLocks noGrp="1"/>
          </p:cNvSpPr>
          <p:nvPr>
            <p:ph idx="1"/>
          </p:nvPr>
        </p:nvSpPr>
        <p:spPr>
          <a:xfrm>
            <a:off x="1108950" y="1836463"/>
            <a:ext cx="10058400" cy="4023360"/>
          </a:xfrm>
        </p:spPr>
        <p:txBody>
          <a:bodyPr>
            <a:normAutofit/>
          </a:bodyPr>
          <a:lstStyle/>
          <a:p>
            <a:pPr marL="0" indent="0">
              <a:buNone/>
            </a:pPr>
            <a:r>
              <a:rPr lang="en-US" sz="3600" dirty="0" smtClean="0"/>
              <a:t>When is a Signature required?</a:t>
            </a:r>
          </a:p>
          <a:p>
            <a:pPr marL="0" indent="0">
              <a:buNone/>
            </a:pPr>
            <a:endParaRPr lang="en-US" sz="2800" dirty="0"/>
          </a:p>
          <a:p>
            <a:pPr marL="0" indent="0">
              <a:buNone/>
            </a:pPr>
            <a:r>
              <a:rPr lang="en-US" sz="2800" b="1" dirty="0" smtClean="0"/>
              <a:t>APPLICATION</a:t>
            </a:r>
          </a:p>
          <a:p>
            <a:pPr marL="0" indent="0">
              <a:buNone/>
            </a:pPr>
            <a:r>
              <a:rPr lang="en-US" sz="2800" b="1" dirty="0" smtClean="0"/>
              <a:t>RENEWAL</a:t>
            </a:r>
          </a:p>
          <a:p>
            <a:pPr marL="0" indent="0">
              <a:buNone/>
            </a:pPr>
            <a:r>
              <a:rPr lang="en-US" sz="2800" b="1" dirty="0" smtClean="0"/>
              <a:t>PROGRAM ADD</a:t>
            </a:r>
            <a:endParaRPr lang="en-US" sz="2800" b="1" dirty="0"/>
          </a:p>
        </p:txBody>
      </p:sp>
    </p:spTree>
    <p:extLst>
      <p:ext uri="{BB962C8B-B14F-4D97-AF65-F5344CB8AC3E}">
        <p14:creationId xmlns:p14="http://schemas.microsoft.com/office/powerpoint/2010/main" val="3686912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Question #3</a:t>
            </a:r>
            <a:endParaRPr lang="en-US" i="1" dirty="0"/>
          </a:p>
        </p:txBody>
      </p:sp>
      <p:sp>
        <p:nvSpPr>
          <p:cNvPr id="3" name="Content Placeholder 2"/>
          <p:cNvSpPr>
            <a:spLocks noGrp="1"/>
          </p:cNvSpPr>
          <p:nvPr>
            <p:ph idx="1"/>
          </p:nvPr>
        </p:nvSpPr>
        <p:spPr/>
        <p:txBody>
          <a:bodyPr/>
          <a:lstStyle/>
          <a:p>
            <a:pPr lvl="0"/>
            <a:r>
              <a:rPr lang="en-US" sz="2800" dirty="0"/>
              <a:t>Whose Identity needs to be verified?   </a:t>
            </a:r>
            <a:endParaRPr lang="en-US" sz="2800" dirty="0" smtClean="0"/>
          </a:p>
          <a:p>
            <a:pPr marL="457200" lvl="0" indent="-457200">
              <a:buFont typeface="+mj-lt"/>
              <a:buAutoNum type="alphaUcPeriod"/>
            </a:pPr>
            <a:r>
              <a:rPr lang="en-US" sz="2800" dirty="0" smtClean="0"/>
              <a:t>Primary </a:t>
            </a:r>
            <a:r>
              <a:rPr lang="en-US" sz="2800" dirty="0"/>
              <a:t>person only</a:t>
            </a:r>
          </a:p>
          <a:p>
            <a:pPr marL="457200" lvl="0" indent="-457200">
              <a:buFont typeface="+mj-lt"/>
              <a:buAutoNum type="alphaUcPeriod"/>
            </a:pPr>
            <a:r>
              <a:rPr lang="en-US" sz="2800" dirty="0"/>
              <a:t>All parents in the Assistance Group</a:t>
            </a:r>
          </a:p>
          <a:p>
            <a:pPr marL="457200" lvl="0" indent="-457200">
              <a:buFont typeface="+mj-lt"/>
              <a:buAutoNum type="alphaUcPeriod"/>
            </a:pPr>
            <a:r>
              <a:rPr lang="en-US" sz="2800" dirty="0"/>
              <a:t>All Assistance Group members</a:t>
            </a:r>
          </a:p>
          <a:p>
            <a:pPr marL="457200" lvl="0" indent="-457200">
              <a:buFont typeface="+mj-lt"/>
              <a:buAutoNum type="alphaUcPeriod"/>
            </a:pPr>
            <a:r>
              <a:rPr lang="en-US" sz="2800" dirty="0"/>
              <a:t>Only the children that need care</a:t>
            </a:r>
          </a:p>
          <a:p>
            <a:endParaRPr lang="en-US" dirty="0" smtClean="0"/>
          </a:p>
          <a:p>
            <a:r>
              <a:rPr lang="en-US" sz="2800" b="1" dirty="0" smtClean="0"/>
              <a:t>B. All </a:t>
            </a:r>
            <a:r>
              <a:rPr lang="en-US" sz="2800" b="1" dirty="0"/>
              <a:t>parents in the Assistance Group</a:t>
            </a:r>
          </a:p>
          <a:p>
            <a:endParaRPr lang="en-US" dirty="0"/>
          </a:p>
        </p:txBody>
      </p:sp>
    </p:spTree>
    <p:extLst>
      <p:ext uri="{BB962C8B-B14F-4D97-AF65-F5344CB8AC3E}">
        <p14:creationId xmlns:p14="http://schemas.microsoft.com/office/powerpoint/2010/main" val="3154613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Question #4</a:t>
            </a:r>
            <a:endParaRPr lang="en-US" i="1" dirty="0"/>
          </a:p>
        </p:txBody>
      </p:sp>
      <p:sp>
        <p:nvSpPr>
          <p:cNvPr id="3" name="Content Placeholder 2"/>
          <p:cNvSpPr>
            <a:spLocks noGrp="1"/>
          </p:cNvSpPr>
          <p:nvPr>
            <p:ph idx="1"/>
          </p:nvPr>
        </p:nvSpPr>
        <p:spPr/>
        <p:txBody>
          <a:bodyPr/>
          <a:lstStyle/>
          <a:p>
            <a:r>
              <a:rPr lang="en-US" dirty="0"/>
              <a:t> </a:t>
            </a:r>
            <a:r>
              <a:rPr lang="en-US" sz="2800" dirty="0" smtClean="0"/>
              <a:t>Which </a:t>
            </a:r>
            <a:r>
              <a:rPr lang="en-US" sz="2800" dirty="0"/>
              <a:t>of the following is NOT included in the Assistance Group for Child Care? </a:t>
            </a:r>
            <a:r>
              <a:rPr lang="en-US" sz="2800" dirty="0" smtClean="0"/>
              <a:t> </a:t>
            </a:r>
            <a:endParaRPr lang="en-US" sz="2800" dirty="0"/>
          </a:p>
          <a:p>
            <a:pPr lvl="0"/>
            <a:endParaRPr lang="en-US" sz="2800" dirty="0"/>
          </a:p>
          <a:p>
            <a:pPr marL="544068" lvl="1" indent="-342900">
              <a:buFont typeface="+mj-lt"/>
              <a:buAutoNum type="alphaUcPeriod"/>
            </a:pPr>
            <a:r>
              <a:rPr lang="en-US" sz="2800" dirty="0"/>
              <a:t>Biological mother</a:t>
            </a:r>
          </a:p>
          <a:p>
            <a:pPr marL="544068" lvl="1" indent="-342900">
              <a:buFont typeface="+mj-lt"/>
              <a:buAutoNum type="alphaUcPeriod"/>
            </a:pPr>
            <a:r>
              <a:rPr lang="en-US" sz="2800" dirty="0"/>
              <a:t>Non-adjudicated father</a:t>
            </a:r>
          </a:p>
          <a:p>
            <a:pPr marL="544068" lvl="1" indent="-342900">
              <a:buFont typeface="+mj-lt"/>
              <a:buAutoNum type="alphaUcPeriod"/>
            </a:pPr>
            <a:r>
              <a:rPr lang="en-US" sz="2800" dirty="0"/>
              <a:t>Non-marital co-parent, living with applicant</a:t>
            </a:r>
          </a:p>
          <a:p>
            <a:pPr marL="544068" lvl="1" indent="-342900">
              <a:buFont typeface="+mj-lt"/>
              <a:buAutoNum type="alphaUcPeriod"/>
            </a:pPr>
            <a:r>
              <a:rPr lang="en-US" sz="2800" dirty="0"/>
              <a:t>Person acting in the place of a parent</a:t>
            </a:r>
          </a:p>
          <a:p>
            <a:r>
              <a:rPr lang="en-US" sz="2800" b="1" dirty="0" smtClean="0"/>
              <a:t>B.  Non-adjudicated </a:t>
            </a:r>
            <a:r>
              <a:rPr lang="en-US" sz="2800" b="1" dirty="0"/>
              <a:t>father</a:t>
            </a:r>
            <a:endParaRPr lang="en-US" sz="2800" dirty="0"/>
          </a:p>
          <a:p>
            <a:endParaRPr lang="en-US" dirty="0"/>
          </a:p>
        </p:txBody>
      </p:sp>
    </p:spTree>
    <p:extLst>
      <p:ext uri="{BB962C8B-B14F-4D97-AF65-F5344CB8AC3E}">
        <p14:creationId xmlns:p14="http://schemas.microsoft.com/office/powerpoint/2010/main" val="264902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429768"/>
            <a:ext cx="10735056" cy="1307592"/>
          </a:xfrm>
          <a:solidFill>
            <a:schemeClr val="accent1">
              <a:lumMod val="20000"/>
              <a:lumOff val="80000"/>
            </a:schemeClr>
          </a:solidFill>
          <a:ln>
            <a:solidFill>
              <a:schemeClr val="accent2">
                <a:lumMod val="20000"/>
                <a:lumOff val="80000"/>
              </a:schemeClr>
            </a:solidFill>
          </a:ln>
        </p:spPr>
        <p:txBody>
          <a:bodyPr>
            <a:normAutofit fontScale="90000"/>
          </a:bodyPr>
          <a:lstStyle/>
          <a:p>
            <a:r>
              <a:rPr lang="en-US" i="1" dirty="0" smtClean="0"/>
              <a:t/>
            </a:r>
            <a:br>
              <a:rPr lang="en-US" i="1" dirty="0" smtClean="0"/>
            </a:br>
            <a:r>
              <a:rPr lang="en-US" b="1" i="1" dirty="0" smtClean="0"/>
              <a:t>Case Summary Reminders</a:t>
            </a:r>
            <a:endParaRPr lang="en-US" b="1" i="1" dirty="0"/>
          </a:p>
        </p:txBody>
      </p:sp>
      <p:sp>
        <p:nvSpPr>
          <p:cNvPr id="3" name="Content Placeholder 2"/>
          <p:cNvSpPr>
            <a:spLocks noGrp="1"/>
          </p:cNvSpPr>
          <p:nvPr>
            <p:ph idx="1"/>
          </p:nvPr>
        </p:nvSpPr>
        <p:spPr>
          <a:xfrm>
            <a:off x="409903" y="2015732"/>
            <a:ext cx="10644951" cy="3933123"/>
          </a:xfrm>
        </p:spPr>
        <p:txBody>
          <a:bodyPr>
            <a:normAutofit/>
          </a:bodyPr>
          <a:lstStyle/>
          <a:p>
            <a:r>
              <a:rPr lang="en-US" sz="2400" dirty="0" smtClean="0"/>
              <a:t>When </a:t>
            </a:r>
            <a:r>
              <a:rPr lang="en-US" sz="2400" dirty="0"/>
              <a:t>completing a Child Care </a:t>
            </a:r>
            <a:r>
              <a:rPr lang="en-US" sz="2400" dirty="0" smtClean="0"/>
              <a:t>Intake </a:t>
            </a:r>
            <a:r>
              <a:rPr lang="en-US" sz="2400" dirty="0"/>
              <a:t>or Renewal, the Case Summary  </a:t>
            </a:r>
            <a:r>
              <a:rPr lang="en-US" sz="2400" b="1" dirty="0"/>
              <a:t>MUST </a:t>
            </a:r>
            <a:r>
              <a:rPr lang="en-US" sz="2400" dirty="0"/>
              <a:t>be generated upon completion of the actual interview regardless if the case is pending for verification.   </a:t>
            </a:r>
          </a:p>
          <a:p>
            <a:r>
              <a:rPr lang="en-US" sz="2400" dirty="0"/>
              <a:t>This is a different requirement than from other programs that require it to be sent after verification comes in,  </a:t>
            </a:r>
            <a:r>
              <a:rPr lang="en-US" sz="2400" dirty="0" smtClean="0"/>
              <a:t>so</a:t>
            </a:r>
            <a:r>
              <a:rPr lang="en-US" sz="2400" dirty="0"/>
              <a:t> some cases may require 2 separate case summaries being sent out. </a:t>
            </a:r>
          </a:p>
          <a:p>
            <a:pPr lvl="1">
              <a:buSzPct val="152000"/>
              <a:buFont typeface="Arial" panose="020B0604020202020204" pitchFamily="34" charset="0"/>
              <a:buChar char="•"/>
            </a:pPr>
            <a:r>
              <a:rPr lang="en-US" sz="2200" dirty="0"/>
              <a:t>One after  we complete the CC and FS interview ( to keep Child Care in compliance) and </a:t>
            </a:r>
            <a:endParaRPr lang="en-US" sz="2200" dirty="0" smtClean="0"/>
          </a:p>
          <a:p>
            <a:pPr lvl="1">
              <a:buSzPct val="152000"/>
              <a:buFont typeface="Arial" panose="020B0604020202020204" pitchFamily="34" charset="0"/>
              <a:buChar char="•"/>
            </a:pPr>
            <a:r>
              <a:rPr lang="en-US" sz="2200" dirty="0" smtClean="0"/>
              <a:t>then </a:t>
            </a:r>
            <a:r>
              <a:rPr lang="en-US" sz="2200" dirty="0"/>
              <a:t>another one after the verification comes ( to keep the Foodshare in Compliance</a:t>
            </a:r>
          </a:p>
          <a:p>
            <a:endParaRPr lang="en-US" dirty="0"/>
          </a:p>
        </p:txBody>
      </p:sp>
    </p:spTree>
    <p:extLst>
      <p:ext uri="{BB962C8B-B14F-4D97-AF65-F5344CB8AC3E}">
        <p14:creationId xmlns:p14="http://schemas.microsoft.com/office/powerpoint/2010/main" val="2795284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Question #5                     </a:t>
            </a:r>
            <a:r>
              <a:rPr lang="en-US" sz="4000" dirty="0" smtClean="0"/>
              <a:t>True or False</a:t>
            </a:r>
            <a:endParaRPr lang="en-US" sz="4000" dirty="0"/>
          </a:p>
        </p:txBody>
      </p:sp>
      <p:sp>
        <p:nvSpPr>
          <p:cNvPr id="3" name="Content Placeholder 2"/>
          <p:cNvSpPr>
            <a:spLocks noGrp="1"/>
          </p:cNvSpPr>
          <p:nvPr>
            <p:ph idx="1"/>
          </p:nvPr>
        </p:nvSpPr>
        <p:spPr/>
        <p:txBody>
          <a:bodyPr/>
          <a:lstStyle/>
          <a:p>
            <a:r>
              <a:rPr lang="en-US" sz="3200" dirty="0"/>
              <a:t>Only the children needing child care must be citizens or qualified immigrants to be eligible for Child Care. </a:t>
            </a:r>
            <a:endParaRPr lang="en-US" sz="3200" dirty="0" smtClean="0"/>
          </a:p>
          <a:p>
            <a:endParaRPr lang="en-US" sz="2800" b="1" dirty="0" smtClean="0"/>
          </a:p>
          <a:p>
            <a:r>
              <a:rPr lang="en-US" sz="3200" b="1" dirty="0" smtClean="0"/>
              <a:t>True</a:t>
            </a:r>
            <a:endParaRPr lang="en-US" sz="3200" dirty="0"/>
          </a:p>
          <a:p>
            <a:r>
              <a:rPr lang="en-US" b="1" dirty="0"/>
              <a:t> </a:t>
            </a:r>
            <a:endParaRPr lang="en-US" dirty="0"/>
          </a:p>
          <a:p>
            <a:endParaRPr lang="en-US" dirty="0"/>
          </a:p>
        </p:txBody>
      </p:sp>
    </p:spTree>
    <p:extLst>
      <p:ext uri="{BB962C8B-B14F-4D97-AF65-F5344CB8AC3E}">
        <p14:creationId xmlns:p14="http://schemas.microsoft.com/office/powerpoint/2010/main" val="129896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Question #6                     </a:t>
            </a:r>
            <a:r>
              <a:rPr lang="en-US" sz="4000" dirty="0" smtClean="0"/>
              <a:t>True or False</a:t>
            </a:r>
            <a:endParaRPr lang="en-US" sz="4000" dirty="0"/>
          </a:p>
        </p:txBody>
      </p:sp>
      <p:sp>
        <p:nvSpPr>
          <p:cNvPr id="3" name="Content Placeholder 2"/>
          <p:cNvSpPr>
            <a:spLocks noGrp="1"/>
          </p:cNvSpPr>
          <p:nvPr>
            <p:ph idx="1"/>
          </p:nvPr>
        </p:nvSpPr>
        <p:spPr/>
        <p:txBody>
          <a:bodyPr/>
          <a:lstStyle/>
          <a:p>
            <a:r>
              <a:rPr lang="en-US" dirty="0"/>
              <a:t> </a:t>
            </a:r>
          </a:p>
          <a:p>
            <a:r>
              <a:rPr lang="en-US" sz="3200" dirty="0"/>
              <a:t>We must verify date of birth for all </a:t>
            </a:r>
            <a:r>
              <a:rPr lang="en-US" sz="3200" dirty="0" smtClean="0"/>
              <a:t>Assistance Group </a:t>
            </a:r>
            <a:r>
              <a:rPr lang="en-US" sz="3200" dirty="0"/>
              <a:t>members.  </a:t>
            </a:r>
            <a:endParaRPr lang="en-US" sz="3200" dirty="0" smtClean="0"/>
          </a:p>
          <a:p>
            <a:endParaRPr lang="en-US" sz="3200" b="1" dirty="0"/>
          </a:p>
          <a:p>
            <a:r>
              <a:rPr lang="en-US" sz="3200" b="1" dirty="0" smtClean="0"/>
              <a:t>True</a:t>
            </a:r>
            <a:r>
              <a:rPr lang="en-US" sz="3200" dirty="0" smtClean="0"/>
              <a:t> </a:t>
            </a:r>
            <a:endParaRPr lang="en-US" sz="3200" dirty="0"/>
          </a:p>
          <a:p>
            <a:endParaRPr lang="en-US" sz="2800" dirty="0"/>
          </a:p>
        </p:txBody>
      </p:sp>
    </p:spTree>
    <p:extLst>
      <p:ext uri="{BB962C8B-B14F-4D97-AF65-F5344CB8AC3E}">
        <p14:creationId xmlns:p14="http://schemas.microsoft.com/office/powerpoint/2010/main" val="181131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Question #7                </a:t>
            </a:r>
            <a:r>
              <a:rPr lang="en-US" sz="4000" dirty="0" smtClean="0"/>
              <a:t>True or False</a:t>
            </a:r>
            <a:endParaRPr lang="en-US" sz="4000" dirty="0"/>
          </a:p>
        </p:txBody>
      </p:sp>
      <p:sp>
        <p:nvSpPr>
          <p:cNvPr id="3" name="Content Placeholder 2"/>
          <p:cNvSpPr>
            <a:spLocks noGrp="1"/>
          </p:cNvSpPr>
          <p:nvPr>
            <p:ph idx="1"/>
          </p:nvPr>
        </p:nvSpPr>
        <p:spPr/>
        <p:txBody>
          <a:bodyPr/>
          <a:lstStyle/>
          <a:p>
            <a:r>
              <a:rPr lang="en-US" dirty="0"/>
              <a:t> </a:t>
            </a:r>
            <a:r>
              <a:rPr lang="en-US" b="1" dirty="0"/>
              <a:t> </a:t>
            </a:r>
            <a:endParaRPr lang="en-US" dirty="0"/>
          </a:p>
          <a:p>
            <a:r>
              <a:rPr lang="en-US" sz="3200" dirty="0"/>
              <a:t>Shared placement schedule can be self-declared, unless we receive contradictory information. </a:t>
            </a:r>
            <a:r>
              <a:rPr lang="en-US" sz="3200" dirty="0" smtClean="0"/>
              <a:t> </a:t>
            </a:r>
          </a:p>
          <a:p>
            <a:endParaRPr lang="en-US" sz="3200" dirty="0" smtClean="0"/>
          </a:p>
          <a:p>
            <a:r>
              <a:rPr lang="en-US" sz="3200" b="1" dirty="0" smtClean="0"/>
              <a:t>True</a:t>
            </a:r>
            <a:endParaRPr lang="en-US" sz="3200"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58366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Question #8 </a:t>
            </a:r>
            <a:r>
              <a:rPr lang="en-US" dirty="0" smtClean="0"/>
              <a:t>                      </a:t>
            </a:r>
            <a:r>
              <a:rPr lang="en-US" sz="4000" dirty="0" smtClean="0"/>
              <a:t>Yes or No</a:t>
            </a:r>
            <a:endParaRPr lang="en-US" sz="4000" dirty="0"/>
          </a:p>
        </p:txBody>
      </p:sp>
      <p:sp>
        <p:nvSpPr>
          <p:cNvPr id="3" name="Content Placeholder 2"/>
          <p:cNvSpPr>
            <a:spLocks noGrp="1"/>
          </p:cNvSpPr>
          <p:nvPr>
            <p:ph idx="1"/>
          </p:nvPr>
        </p:nvSpPr>
        <p:spPr/>
        <p:txBody>
          <a:bodyPr/>
          <a:lstStyle/>
          <a:p>
            <a:r>
              <a:rPr lang="en-US" sz="2800" dirty="0" smtClean="0"/>
              <a:t>Maria </a:t>
            </a:r>
            <a:r>
              <a:rPr lang="en-US" sz="2800" dirty="0"/>
              <a:t>applies for CC, and lives with her three </a:t>
            </a:r>
            <a:r>
              <a:rPr lang="en-US" sz="2800" dirty="0" smtClean="0"/>
              <a:t>children, </a:t>
            </a:r>
            <a:r>
              <a:rPr lang="en-US" sz="2800" dirty="0"/>
              <a:t>and her </a:t>
            </a:r>
            <a:r>
              <a:rPr lang="en-US" sz="2800" dirty="0" smtClean="0"/>
              <a:t>boyfriend Joe.</a:t>
            </a:r>
            <a:r>
              <a:rPr lang="en-US" sz="2800" dirty="0"/>
              <a:t>  </a:t>
            </a:r>
            <a:r>
              <a:rPr lang="en-US" sz="2800" dirty="0" smtClean="0"/>
              <a:t>Joe is </a:t>
            </a:r>
            <a:r>
              <a:rPr lang="en-US" sz="2800" dirty="0"/>
              <a:t>only the legal father of the youngest</a:t>
            </a:r>
            <a:r>
              <a:rPr lang="en-US" sz="2800" dirty="0" smtClean="0"/>
              <a:t>. Maria only wants childcare for her oldest child.</a:t>
            </a:r>
            <a:r>
              <a:rPr lang="en-US" sz="2800" dirty="0"/>
              <a:t>  </a:t>
            </a:r>
          </a:p>
          <a:p>
            <a:r>
              <a:rPr lang="en-US" sz="2800" dirty="0"/>
              <a:t>The boyfriend is not in an approved activity, nor is he disabled.  </a:t>
            </a:r>
          </a:p>
          <a:p>
            <a:r>
              <a:rPr lang="en-US" sz="2800" dirty="0"/>
              <a:t>Can Maria get child care?</a:t>
            </a:r>
          </a:p>
          <a:p>
            <a:pPr lvl="0"/>
            <a:r>
              <a:rPr lang="en-US" sz="2800" b="1" dirty="0" smtClean="0"/>
              <a:t>NO, since Joe is not in an approved activity. Both adults in the assistance group must be in approved activities.</a:t>
            </a:r>
            <a:endParaRPr lang="en-US" sz="2800" dirty="0"/>
          </a:p>
          <a:p>
            <a:endParaRPr lang="en-US" dirty="0"/>
          </a:p>
        </p:txBody>
      </p:sp>
    </p:spTree>
    <p:extLst>
      <p:ext uri="{BB962C8B-B14F-4D97-AF65-F5344CB8AC3E}">
        <p14:creationId xmlns:p14="http://schemas.microsoft.com/office/powerpoint/2010/main" val="181937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Question #9 </a:t>
            </a:r>
            <a:endParaRPr lang="en-US" i="1" dirty="0"/>
          </a:p>
        </p:txBody>
      </p:sp>
      <p:sp>
        <p:nvSpPr>
          <p:cNvPr id="3" name="Content Placeholder 2"/>
          <p:cNvSpPr>
            <a:spLocks noGrp="1"/>
          </p:cNvSpPr>
          <p:nvPr>
            <p:ph idx="1"/>
          </p:nvPr>
        </p:nvSpPr>
        <p:spPr>
          <a:xfrm>
            <a:off x="1097280" y="1845733"/>
            <a:ext cx="10058400" cy="4528689"/>
          </a:xfrm>
        </p:spPr>
        <p:txBody>
          <a:bodyPr>
            <a:normAutofit lnSpcReduction="10000"/>
          </a:bodyPr>
          <a:lstStyle/>
          <a:p>
            <a:pPr lvl="0"/>
            <a:r>
              <a:rPr lang="en-US" sz="2800" dirty="0"/>
              <a:t>Which income is counted when determining eligibility for a new court ordered Foster Care or Kinship Care with KC payment Child Care application? </a:t>
            </a:r>
            <a:r>
              <a:rPr lang="en-US" sz="2800" dirty="0" smtClean="0"/>
              <a:t> </a:t>
            </a:r>
          </a:p>
          <a:p>
            <a:pPr marL="457200" lvl="0" indent="-457200">
              <a:buFont typeface="+mj-lt"/>
              <a:buAutoNum type="alphaUcPeriod"/>
            </a:pPr>
            <a:r>
              <a:rPr lang="en-US" sz="2800" dirty="0" smtClean="0"/>
              <a:t>The child’s income only</a:t>
            </a:r>
          </a:p>
          <a:p>
            <a:pPr marL="457200" lvl="0" indent="-457200">
              <a:buFont typeface="+mj-lt"/>
              <a:buAutoNum type="alphaUcPeriod"/>
            </a:pPr>
            <a:r>
              <a:rPr lang="en-US" sz="2800" dirty="0" smtClean="0"/>
              <a:t>The </a:t>
            </a:r>
            <a:r>
              <a:rPr lang="en-US" sz="2800" dirty="0"/>
              <a:t>Foster or Kinship Care parent’s income</a:t>
            </a:r>
          </a:p>
          <a:p>
            <a:pPr marL="457200" lvl="0" indent="-457200">
              <a:buFont typeface="+mj-lt"/>
              <a:buAutoNum type="alphaUcPeriod"/>
            </a:pPr>
            <a:r>
              <a:rPr lang="en-US" sz="2800" dirty="0"/>
              <a:t>No income is counted for those cases</a:t>
            </a:r>
          </a:p>
          <a:p>
            <a:pPr marL="457200" lvl="0" indent="-457200">
              <a:buFont typeface="+mj-lt"/>
              <a:buAutoNum type="alphaUcPeriod"/>
            </a:pPr>
            <a:r>
              <a:rPr lang="en-US" sz="2800" dirty="0"/>
              <a:t>The income of the natural parents at the time the child was removed</a:t>
            </a:r>
          </a:p>
          <a:p>
            <a:r>
              <a:rPr lang="en-US" sz="2800" dirty="0"/>
              <a:t> </a:t>
            </a:r>
            <a:r>
              <a:rPr lang="en-US" sz="2800" b="1" dirty="0" smtClean="0"/>
              <a:t>D. The </a:t>
            </a:r>
            <a:r>
              <a:rPr lang="en-US" sz="2800" b="1" dirty="0"/>
              <a:t>income of the natural parents at the time the child was removed</a:t>
            </a:r>
          </a:p>
          <a:p>
            <a:endParaRPr lang="en-US" sz="2800" dirty="0"/>
          </a:p>
          <a:p>
            <a:endParaRPr lang="en-US" dirty="0"/>
          </a:p>
        </p:txBody>
      </p:sp>
    </p:spTree>
    <p:extLst>
      <p:ext uri="{BB962C8B-B14F-4D97-AF65-F5344CB8AC3E}">
        <p14:creationId xmlns:p14="http://schemas.microsoft.com/office/powerpoint/2010/main" val="324375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Question #10</a:t>
            </a:r>
            <a:endParaRPr lang="en-US" i="1" dirty="0"/>
          </a:p>
        </p:txBody>
      </p:sp>
      <p:sp>
        <p:nvSpPr>
          <p:cNvPr id="3" name="Content Placeholder 2"/>
          <p:cNvSpPr>
            <a:spLocks noGrp="1"/>
          </p:cNvSpPr>
          <p:nvPr>
            <p:ph idx="1"/>
          </p:nvPr>
        </p:nvSpPr>
        <p:spPr/>
        <p:txBody>
          <a:bodyPr>
            <a:normAutofit fontScale="85000" lnSpcReduction="20000"/>
          </a:bodyPr>
          <a:lstStyle/>
          <a:p>
            <a:pPr lvl="0"/>
            <a:r>
              <a:rPr lang="en-US" sz="2800" dirty="0"/>
              <a:t>Which of these can be used for acceptable earned income verification if the client does not have 30 days of paystubs? </a:t>
            </a:r>
            <a:r>
              <a:rPr lang="en-US" sz="2800" dirty="0" smtClean="0"/>
              <a:t>( choose all that apply)</a:t>
            </a:r>
          </a:p>
          <a:p>
            <a:pPr lvl="0"/>
            <a:endParaRPr lang="en-US" sz="2800" dirty="0" smtClean="0"/>
          </a:p>
          <a:p>
            <a:r>
              <a:rPr lang="en-US" sz="2800" dirty="0" smtClean="0"/>
              <a:t>A. Letter from employer with all necessary information</a:t>
            </a:r>
          </a:p>
          <a:p>
            <a:r>
              <a:rPr lang="en-US" sz="2800" dirty="0" smtClean="0"/>
              <a:t>B</a:t>
            </a:r>
            <a:r>
              <a:rPr lang="en-US" sz="2800" dirty="0"/>
              <a:t>. Collateral contact with the employer</a:t>
            </a:r>
          </a:p>
          <a:p>
            <a:r>
              <a:rPr lang="en-US" sz="2800" dirty="0"/>
              <a:t>C. Equifax/FDSH information </a:t>
            </a:r>
            <a:r>
              <a:rPr lang="en-US" sz="2800" u="sng" dirty="0"/>
              <a:t>without</a:t>
            </a:r>
            <a:r>
              <a:rPr lang="en-US" sz="2800" dirty="0"/>
              <a:t> the client’s agreement</a:t>
            </a:r>
          </a:p>
          <a:p>
            <a:r>
              <a:rPr lang="en-US" sz="2800" dirty="0" smtClean="0"/>
              <a:t>D</a:t>
            </a:r>
            <a:r>
              <a:rPr lang="en-US" sz="2800" dirty="0"/>
              <a:t>. Two weekly paystubs from a new job, and only those two have been received so far</a:t>
            </a:r>
          </a:p>
          <a:p>
            <a:r>
              <a:rPr lang="en-US" sz="2800" dirty="0"/>
              <a:t> </a:t>
            </a:r>
          </a:p>
          <a:p>
            <a:r>
              <a:rPr lang="en-US" sz="3300" b="1" dirty="0" smtClean="0"/>
              <a:t>A, B, D</a:t>
            </a:r>
            <a:endParaRPr lang="en-US" sz="3300" b="1" dirty="0"/>
          </a:p>
        </p:txBody>
      </p:sp>
    </p:spTree>
    <p:extLst>
      <p:ext uri="{BB962C8B-B14F-4D97-AF65-F5344CB8AC3E}">
        <p14:creationId xmlns:p14="http://schemas.microsoft.com/office/powerpoint/2010/main" val="305159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Question #11</a:t>
            </a:r>
            <a:endParaRPr lang="en-US" i="1" dirty="0"/>
          </a:p>
        </p:txBody>
      </p:sp>
      <p:sp>
        <p:nvSpPr>
          <p:cNvPr id="3" name="Content Placeholder 2"/>
          <p:cNvSpPr>
            <a:spLocks noGrp="1"/>
          </p:cNvSpPr>
          <p:nvPr>
            <p:ph idx="1"/>
          </p:nvPr>
        </p:nvSpPr>
        <p:spPr>
          <a:xfrm>
            <a:off x="1097280" y="1845734"/>
            <a:ext cx="10058400" cy="4388012"/>
          </a:xfrm>
        </p:spPr>
        <p:txBody>
          <a:bodyPr>
            <a:normAutofit/>
          </a:bodyPr>
          <a:lstStyle/>
          <a:p>
            <a:pPr lvl="0"/>
            <a:r>
              <a:rPr lang="en-US" sz="2800" dirty="0"/>
              <a:t>A Good Cause Notice must be given to </a:t>
            </a:r>
            <a:r>
              <a:rPr lang="en-US" sz="2800" dirty="0" smtClean="0"/>
              <a:t>applicants/participants </a:t>
            </a:r>
            <a:r>
              <a:rPr lang="en-US" sz="2800" dirty="0"/>
              <a:t>at the following times:   </a:t>
            </a:r>
          </a:p>
          <a:p>
            <a:pPr marL="457200" lvl="0" indent="-457200">
              <a:buFont typeface="+mj-lt"/>
              <a:buAutoNum type="alphaUcPeriod"/>
            </a:pPr>
            <a:r>
              <a:rPr lang="en-US" sz="2800" dirty="0"/>
              <a:t>At application</a:t>
            </a:r>
          </a:p>
          <a:p>
            <a:pPr marL="457200" lvl="0" indent="-457200">
              <a:buFont typeface="+mj-lt"/>
              <a:buAutoNum type="alphaUcPeriod"/>
            </a:pPr>
            <a:r>
              <a:rPr lang="en-US" sz="2800" dirty="0"/>
              <a:t>When a child is added to the </a:t>
            </a:r>
            <a:r>
              <a:rPr lang="en-US" sz="2800" dirty="0" smtClean="0"/>
              <a:t>assistance group</a:t>
            </a:r>
            <a:endParaRPr lang="en-US" sz="2800" dirty="0"/>
          </a:p>
          <a:p>
            <a:pPr marL="457200" lvl="0" indent="-457200">
              <a:buFont typeface="+mj-lt"/>
              <a:buAutoNum type="alphaUcPeriod"/>
            </a:pPr>
            <a:r>
              <a:rPr lang="en-US" sz="2800" dirty="0"/>
              <a:t>When a parent leaves the </a:t>
            </a:r>
            <a:r>
              <a:rPr lang="en-US" sz="2800" dirty="0" smtClean="0"/>
              <a:t>assistance group</a:t>
            </a:r>
            <a:endParaRPr lang="en-US" sz="2800" dirty="0"/>
          </a:p>
          <a:p>
            <a:pPr marL="457200" lvl="0" indent="-457200">
              <a:buFont typeface="+mj-lt"/>
              <a:buAutoNum type="alphaUcPeriod"/>
            </a:pPr>
            <a:r>
              <a:rPr lang="en-US" sz="2800" dirty="0"/>
              <a:t>At annual review</a:t>
            </a:r>
          </a:p>
          <a:p>
            <a:pPr marL="457200" lvl="0" indent="-457200">
              <a:buFont typeface="+mj-lt"/>
              <a:buAutoNum type="alphaUcPeriod"/>
            </a:pPr>
            <a:r>
              <a:rPr lang="en-US" sz="2800" dirty="0"/>
              <a:t>All of the above</a:t>
            </a:r>
          </a:p>
          <a:p>
            <a:r>
              <a:rPr lang="en-US" sz="2800" b="1" dirty="0"/>
              <a:t> </a:t>
            </a:r>
            <a:r>
              <a:rPr lang="en-US" sz="2800" b="1" dirty="0" smtClean="0"/>
              <a:t>E. All </a:t>
            </a:r>
            <a:r>
              <a:rPr lang="en-US" sz="2800" b="1" dirty="0"/>
              <a:t>of the above</a:t>
            </a:r>
          </a:p>
          <a:p>
            <a:endParaRPr lang="en-US" dirty="0"/>
          </a:p>
          <a:p>
            <a:endParaRPr lang="en-US" dirty="0"/>
          </a:p>
        </p:txBody>
      </p:sp>
    </p:spTree>
    <p:extLst>
      <p:ext uri="{BB962C8B-B14F-4D97-AF65-F5344CB8AC3E}">
        <p14:creationId xmlns:p14="http://schemas.microsoft.com/office/powerpoint/2010/main" val="160734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#12</a:t>
            </a:r>
            <a:endParaRPr lang="en-US" dirty="0"/>
          </a:p>
        </p:txBody>
      </p:sp>
      <p:sp>
        <p:nvSpPr>
          <p:cNvPr id="3" name="Content Placeholder 2"/>
          <p:cNvSpPr>
            <a:spLocks noGrp="1"/>
          </p:cNvSpPr>
          <p:nvPr>
            <p:ph idx="1"/>
          </p:nvPr>
        </p:nvSpPr>
        <p:spPr>
          <a:xfrm>
            <a:off x="1097280" y="1845733"/>
            <a:ext cx="10058400" cy="4590235"/>
          </a:xfrm>
        </p:spPr>
        <p:txBody>
          <a:bodyPr>
            <a:normAutofit/>
          </a:bodyPr>
          <a:lstStyle/>
          <a:p>
            <a:pPr lvl="0"/>
            <a:r>
              <a:rPr lang="en-US" sz="2800" dirty="0"/>
              <a:t>Annie calls on </a:t>
            </a:r>
            <a:r>
              <a:rPr lang="en-US" sz="2800" dirty="0" smtClean="0"/>
              <a:t>10/05/20 </a:t>
            </a:r>
            <a:r>
              <a:rPr lang="en-US" sz="2800" dirty="0"/>
              <a:t>and reports losing her employment  on </a:t>
            </a:r>
            <a:r>
              <a:rPr lang="en-US" sz="2800" dirty="0" smtClean="0"/>
              <a:t>09/20/20. </a:t>
            </a:r>
            <a:r>
              <a:rPr lang="en-US" sz="2800" dirty="0"/>
              <a:t>If she wishes to have the activity search, which 3 months does she get?  </a:t>
            </a:r>
            <a:endParaRPr lang="en-US" sz="2800" dirty="0" smtClean="0"/>
          </a:p>
          <a:p>
            <a:pPr marL="457200" lvl="0" indent="-457200">
              <a:buFont typeface="+mj-lt"/>
              <a:buAutoNum type="alphaUcPeriod"/>
            </a:pPr>
            <a:r>
              <a:rPr lang="en-US" sz="2800" dirty="0" smtClean="0"/>
              <a:t>December, January, February</a:t>
            </a:r>
          </a:p>
          <a:p>
            <a:pPr marL="457200" lvl="0" indent="-457200">
              <a:buFont typeface="+mj-lt"/>
              <a:buAutoNum type="alphaUcPeriod"/>
            </a:pPr>
            <a:r>
              <a:rPr lang="en-US" sz="2800" dirty="0" smtClean="0"/>
              <a:t>November</a:t>
            </a:r>
            <a:r>
              <a:rPr lang="en-US" sz="2800" dirty="0"/>
              <a:t>, December, January</a:t>
            </a:r>
          </a:p>
          <a:p>
            <a:pPr marL="457200" lvl="0" indent="-457200">
              <a:buFont typeface="+mj-lt"/>
              <a:buAutoNum type="alphaUcPeriod"/>
            </a:pPr>
            <a:r>
              <a:rPr lang="en-US" sz="2800" dirty="0"/>
              <a:t>October, November, December</a:t>
            </a:r>
          </a:p>
          <a:p>
            <a:pPr marL="457200" indent="-457200">
              <a:buFont typeface="+mj-lt"/>
              <a:buAutoNum type="alphaUcPeriod"/>
            </a:pPr>
            <a:r>
              <a:rPr lang="en-US" sz="2800" dirty="0"/>
              <a:t>September, October, </a:t>
            </a:r>
            <a:r>
              <a:rPr lang="en-US" sz="2800" dirty="0" smtClean="0"/>
              <a:t>November</a:t>
            </a:r>
          </a:p>
          <a:p>
            <a:pPr marL="0" indent="0">
              <a:buNone/>
            </a:pPr>
            <a:r>
              <a:rPr lang="en-US" sz="2800" dirty="0" smtClean="0"/>
              <a:t>C. </a:t>
            </a:r>
            <a:r>
              <a:rPr lang="en-US" sz="2800" b="1" dirty="0" smtClean="0"/>
              <a:t>October</a:t>
            </a:r>
            <a:r>
              <a:rPr lang="en-US" sz="2800" b="1" dirty="0"/>
              <a:t>, November, December</a:t>
            </a:r>
          </a:p>
          <a:p>
            <a:pPr marL="457200" indent="-457200">
              <a:buFont typeface="+mj-lt"/>
              <a:buAutoNum type="alphaUcPeriod"/>
            </a:pPr>
            <a:endParaRPr lang="en-US" sz="2800" dirty="0"/>
          </a:p>
          <a:p>
            <a:pPr marL="457200" indent="-457200">
              <a:buFont typeface="+mj-lt"/>
              <a:buAutoNum type="alphaUcPeriod"/>
            </a:pPr>
            <a:endParaRPr lang="en-US" sz="2800" dirty="0"/>
          </a:p>
        </p:txBody>
      </p:sp>
    </p:spTree>
    <p:extLst>
      <p:ext uri="{BB962C8B-B14F-4D97-AF65-F5344CB8AC3E}">
        <p14:creationId xmlns:p14="http://schemas.microsoft.com/office/powerpoint/2010/main" val="12351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Question #13</a:t>
            </a:r>
            <a:endParaRPr lang="en-US" i="1" dirty="0"/>
          </a:p>
        </p:txBody>
      </p:sp>
      <p:sp>
        <p:nvSpPr>
          <p:cNvPr id="3" name="Content Placeholder 2"/>
          <p:cNvSpPr>
            <a:spLocks noGrp="1"/>
          </p:cNvSpPr>
          <p:nvPr>
            <p:ph idx="1"/>
          </p:nvPr>
        </p:nvSpPr>
        <p:spPr>
          <a:xfrm>
            <a:off x="1055077" y="1845734"/>
            <a:ext cx="10100603" cy="4023360"/>
          </a:xfrm>
        </p:spPr>
        <p:txBody>
          <a:bodyPr>
            <a:normAutofit/>
          </a:bodyPr>
          <a:lstStyle/>
          <a:p>
            <a:r>
              <a:rPr lang="en-US" sz="2800" dirty="0" smtClean="0"/>
              <a:t>A parent who is a member of a two parent household may be exempt from the approved activity requirement. What </a:t>
            </a:r>
            <a:r>
              <a:rPr lang="en-US" sz="2800" dirty="0"/>
              <a:t>two </a:t>
            </a:r>
            <a:r>
              <a:rPr lang="en-US" sz="2800" dirty="0" smtClean="0"/>
              <a:t>items must be certified in a letter by a medical professional</a:t>
            </a:r>
            <a:r>
              <a:rPr lang="en-US" sz="2800" dirty="0"/>
              <a:t>?</a:t>
            </a:r>
          </a:p>
          <a:p>
            <a:pPr lvl="0"/>
            <a:endParaRPr lang="en-US" sz="2800" b="1" dirty="0" smtClean="0"/>
          </a:p>
          <a:p>
            <a:pPr lvl="0"/>
            <a:r>
              <a:rPr lang="en-US" sz="2800" b="1" dirty="0" smtClean="0"/>
              <a:t>Unable </a:t>
            </a:r>
            <a:r>
              <a:rPr lang="en-US" sz="2800" b="1" dirty="0"/>
              <a:t>to care for </a:t>
            </a:r>
            <a:r>
              <a:rPr lang="en-US" sz="2800" b="1" dirty="0" smtClean="0"/>
              <a:t>child(</a:t>
            </a:r>
            <a:r>
              <a:rPr lang="en-US" sz="2800" b="1" dirty="0" err="1" smtClean="0"/>
              <a:t>ren</a:t>
            </a:r>
            <a:r>
              <a:rPr lang="en-US" sz="2800" b="1" dirty="0" smtClean="0"/>
              <a:t>) </a:t>
            </a:r>
            <a:r>
              <a:rPr lang="en-US" sz="2800" b="1" dirty="0"/>
              <a:t>AND</a:t>
            </a:r>
            <a:endParaRPr lang="en-US" sz="2800" dirty="0"/>
          </a:p>
          <a:p>
            <a:pPr lvl="0"/>
            <a:r>
              <a:rPr lang="en-US" sz="2800" b="1" dirty="0"/>
              <a:t>Unable to participate in any approved activity</a:t>
            </a:r>
            <a:endParaRPr lang="en-US" sz="2800" dirty="0"/>
          </a:p>
          <a:p>
            <a:r>
              <a:rPr lang="en-US" sz="2800" dirty="0"/>
              <a:t> </a:t>
            </a:r>
          </a:p>
        </p:txBody>
      </p:sp>
    </p:spTree>
    <p:extLst>
      <p:ext uri="{BB962C8B-B14F-4D97-AF65-F5344CB8AC3E}">
        <p14:creationId xmlns:p14="http://schemas.microsoft.com/office/powerpoint/2010/main" val="109148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Question #14</a:t>
            </a:r>
            <a:endParaRPr lang="en-US" i="1" dirty="0"/>
          </a:p>
        </p:txBody>
      </p:sp>
      <p:sp>
        <p:nvSpPr>
          <p:cNvPr id="3" name="Content Placeholder 2"/>
          <p:cNvSpPr>
            <a:spLocks noGrp="1"/>
          </p:cNvSpPr>
          <p:nvPr>
            <p:ph idx="1"/>
          </p:nvPr>
        </p:nvSpPr>
        <p:spPr/>
        <p:txBody>
          <a:bodyPr>
            <a:normAutofit/>
          </a:bodyPr>
          <a:lstStyle/>
          <a:p>
            <a:r>
              <a:rPr lang="en-US" sz="2800" dirty="0"/>
              <a:t>What are the two FSET activities that are allowed for a Child Care authorization</a:t>
            </a:r>
            <a:r>
              <a:rPr lang="en-US" sz="2800" dirty="0" smtClean="0"/>
              <a:t>?</a:t>
            </a:r>
          </a:p>
          <a:p>
            <a:endParaRPr lang="en-US" sz="2800" dirty="0"/>
          </a:p>
          <a:p>
            <a:pPr lvl="0"/>
            <a:r>
              <a:rPr lang="en-US" sz="2800" b="1" dirty="0"/>
              <a:t>Job Search</a:t>
            </a:r>
            <a:endParaRPr lang="en-US" sz="2800" dirty="0"/>
          </a:p>
          <a:p>
            <a:pPr lvl="0"/>
            <a:r>
              <a:rPr lang="en-US" sz="2800" b="1" dirty="0"/>
              <a:t>Work Experience</a:t>
            </a:r>
            <a:endParaRPr lang="en-US" sz="2800" dirty="0"/>
          </a:p>
        </p:txBody>
      </p:sp>
    </p:spTree>
    <p:extLst>
      <p:ext uri="{BB962C8B-B14F-4D97-AF65-F5344CB8AC3E}">
        <p14:creationId xmlns:p14="http://schemas.microsoft.com/office/powerpoint/2010/main" val="105677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accent2">
                <a:lumMod val="40000"/>
                <a:lumOff val="60000"/>
              </a:schemeClr>
            </a:solidFill>
          </a:ln>
        </p:spPr>
        <p:txBody>
          <a:bodyPr>
            <a:normAutofit/>
          </a:bodyPr>
          <a:lstStyle/>
          <a:p>
            <a:pPr algn="ctr"/>
            <a:r>
              <a:rPr lang="en-US" dirty="0" smtClean="0">
                <a:solidFill>
                  <a:schemeClr val="tx2"/>
                </a:solidFill>
              </a:rPr>
              <a:t>Case Comments Template</a:t>
            </a:r>
            <a:br>
              <a:rPr lang="en-US" dirty="0" smtClean="0">
                <a:solidFill>
                  <a:schemeClr val="tx2"/>
                </a:solidFill>
              </a:rPr>
            </a:br>
            <a:r>
              <a:rPr lang="en-US" dirty="0" smtClean="0">
                <a:solidFill>
                  <a:schemeClr val="tx2"/>
                </a:solidFill>
              </a:rPr>
              <a:t>Intake Interview, Review, or Change</a:t>
            </a:r>
            <a:endParaRPr lang="en-US" dirty="0">
              <a:solidFill>
                <a:schemeClr val="tx2"/>
              </a:solidFill>
            </a:endParaRPr>
          </a:p>
        </p:txBody>
      </p:sp>
      <p:sp>
        <p:nvSpPr>
          <p:cNvPr id="3" name="Content Placeholder 2"/>
          <p:cNvSpPr>
            <a:spLocks noGrp="1"/>
          </p:cNvSpPr>
          <p:nvPr>
            <p:ph sz="half" idx="1"/>
          </p:nvPr>
        </p:nvSpPr>
        <p:spPr/>
        <p:txBody>
          <a:bodyPr>
            <a:normAutofit fontScale="40000" lnSpcReduction="20000"/>
          </a:bodyPr>
          <a:lstStyle/>
          <a:p>
            <a:r>
              <a:rPr lang="en-US" sz="7400" b="1" dirty="0" smtClean="0"/>
              <a:t>HH</a:t>
            </a:r>
            <a:r>
              <a:rPr lang="en-US" sz="7400" b="1" dirty="0"/>
              <a:t>:</a:t>
            </a:r>
          </a:p>
          <a:p>
            <a:r>
              <a:rPr lang="en-US" sz="7400" b="1" dirty="0" smtClean="0"/>
              <a:t>Placement Schedule:</a:t>
            </a:r>
            <a:endParaRPr lang="en-US" sz="7400" b="1" dirty="0"/>
          </a:p>
          <a:p>
            <a:r>
              <a:rPr lang="en-US" sz="7400" b="1" dirty="0"/>
              <a:t>PP Activity:</a:t>
            </a:r>
          </a:p>
          <a:p>
            <a:r>
              <a:rPr lang="en-US" sz="7400" b="1" dirty="0" smtClean="0"/>
              <a:t>Schedule:</a:t>
            </a:r>
          </a:p>
          <a:p>
            <a:r>
              <a:rPr lang="en-US" sz="7400" b="1" dirty="0" smtClean="0"/>
              <a:t>#of hrs./</a:t>
            </a:r>
            <a:r>
              <a:rPr lang="en-US" sz="7400" b="1" dirty="0" err="1" smtClean="0"/>
              <a:t>wk</a:t>
            </a:r>
            <a:r>
              <a:rPr lang="en-US" sz="7400" b="1" dirty="0" smtClean="0"/>
              <a:t> of activities: </a:t>
            </a:r>
          </a:p>
          <a:p>
            <a:r>
              <a:rPr lang="en-US" sz="7400" b="1" dirty="0" smtClean="0"/>
              <a:t>OA </a:t>
            </a:r>
            <a:r>
              <a:rPr lang="en-US" sz="7400" b="1" dirty="0"/>
              <a:t>Activity:</a:t>
            </a:r>
          </a:p>
          <a:p>
            <a:r>
              <a:rPr lang="en-US" sz="7400" b="1" dirty="0" smtClean="0"/>
              <a:t>Schedule</a:t>
            </a:r>
            <a:r>
              <a:rPr lang="en-US" sz="7400" b="1" dirty="0"/>
              <a:t>:</a:t>
            </a:r>
          </a:p>
          <a:p>
            <a:r>
              <a:rPr lang="en-US" sz="7400" b="1" dirty="0"/>
              <a:t>#of hrs./</a:t>
            </a:r>
            <a:r>
              <a:rPr lang="en-US" sz="7400" b="1" dirty="0" err="1"/>
              <a:t>wk</a:t>
            </a:r>
            <a:r>
              <a:rPr lang="en-US" sz="7400" b="1" dirty="0"/>
              <a:t> of activities:</a:t>
            </a:r>
          </a:p>
          <a:p>
            <a:pPr marL="0" indent="0">
              <a:buNone/>
            </a:pPr>
            <a:endParaRPr lang="en-US" dirty="0"/>
          </a:p>
        </p:txBody>
      </p:sp>
      <p:sp>
        <p:nvSpPr>
          <p:cNvPr id="4" name="Content Placeholder 3"/>
          <p:cNvSpPr>
            <a:spLocks noGrp="1"/>
          </p:cNvSpPr>
          <p:nvPr>
            <p:ph sz="half" idx="2"/>
          </p:nvPr>
        </p:nvSpPr>
        <p:spPr/>
        <p:txBody>
          <a:bodyPr>
            <a:normAutofit fontScale="40000" lnSpcReduction="20000"/>
          </a:bodyPr>
          <a:lstStyle/>
          <a:p>
            <a:r>
              <a:rPr lang="en-US" sz="7400" b="1" dirty="0" smtClean="0"/>
              <a:t>Childs School name and hours:</a:t>
            </a:r>
          </a:p>
          <a:p>
            <a:r>
              <a:rPr lang="en-US" sz="7400" b="1" dirty="0" smtClean="0"/>
              <a:t>School closed needs:</a:t>
            </a:r>
            <a:endParaRPr lang="en-US" sz="7400" b="1" dirty="0"/>
          </a:p>
          <a:p>
            <a:r>
              <a:rPr lang="en-US" sz="7400" b="1" dirty="0" smtClean="0"/>
              <a:t>Daycare </a:t>
            </a:r>
            <a:r>
              <a:rPr lang="en-US" sz="7400" b="1" dirty="0"/>
              <a:t>needs:</a:t>
            </a:r>
          </a:p>
          <a:p>
            <a:r>
              <a:rPr lang="en-US" sz="7400" b="1" dirty="0"/>
              <a:t>Provider name/#:</a:t>
            </a:r>
          </a:p>
          <a:p>
            <a:r>
              <a:rPr lang="en-US" sz="7400" b="1" dirty="0"/>
              <a:t>Travel time:</a:t>
            </a:r>
          </a:p>
          <a:p>
            <a:r>
              <a:rPr lang="en-US" sz="7400" b="1" dirty="0"/>
              <a:t>Start date:</a:t>
            </a:r>
          </a:p>
          <a:p>
            <a:r>
              <a:rPr lang="en-US" sz="7400" b="1" dirty="0"/>
              <a:t>Note:</a:t>
            </a:r>
          </a:p>
          <a:p>
            <a:endParaRPr lang="en-US" dirty="0"/>
          </a:p>
        </p:txBody>
      </p:sp>
    </p:spTree>
    <p:extLst>
      <p:ext uri="{BB962C8B-B14F-4D97-AF65-F5344CB8AC3E}">
        <p14:creationId xmlns:p14="http://schemas.microsoft.com/office/powerpoint/2010/main" val="6988733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#15                      Yes or No</a:t>
            </a:r>
            <a:endParaRPr lang="en-US" dirty="0"/>
          </a:p>
        </p:txBody>
      </p:sp>
      <p:sp>
        <p:nvSpPr>
          <p:cNvPr id="3" name="Content Placeholder 2"/>
          <p:cNvSpPr>
            <a:spLocks noGrp="1"/>
          </p:cNvSpPr>
          <p:nvPr>
            <p:ph idx="1"/>
          </p:nvPr>
        </p:nvSpPr>
        <p:spPr/>
        <p:txBody>
          <a:bodyPr>
            <a:normAutofit fontScale="92500" lnSpcReduction="20000"/>
          </a:bodyPr>
          <a:lstStyle/>
          <a:p>
            <a:pPr marL="0" lvl="0" indent="0">
              <a:lnSpc>
                <a:spcPct val="110000"/>
              </a:lnSpc>
              <a:spcBef>
                <a:spcPts val="0"/>
              </a:spcBef>
              <a:buNone/>
            </a:pPr>
            <a:r>
              <a:rPr lang="en-US" sz="3400" dirty="0" smtClean="0"/>
              <a:t>On 11/13/20 </a:t>
            </a:r>
            <a:r>
              <a:rPr lang="en-US" sz="3400" dirty="0"/>
              <a:t>John was determined to be in Noncooperation with the child support agency. </a:t>
            </a:r>
            <a:r>
              <a:rPr lang="en-US" sz="3400" dirty="0" smtClean="0"/>
              <a:t> He </a:t>
            </a:r>
            <a:r>
              <a:rPr lang="en-US" sz="3400" dirty="0"/>
              <a:t>did not claim good cause or cooperate, so child care eligibility ended </a:t>
            </a:r>
            <a:r>
              <a:rPr lang="en-US" sz="3400" dirty="0" smtClean="0"/>
              <a:t>11/30/20.  John </a:t>
            </a:r>
            <a:r>
              <a:rPr lang="en-US" sz="3400" dirty="0"/>
              <a:t>began cooperating with the Child Support agency on </a:t>
            </a:r>
            <a:r>
              <a:rPr lang="en-US" sz="3400" dirty="0" smtClean="0"/>
              <a:t>12/11/20.   Does John need to reapply for child care?</a:t>
            </a:r>
          </a:p>
          <a:p>
            <a:pPr marL="0" lvl="0" indent="0">
              <a:lnSpc>
                <a:spcPct val="110000"/>
              </a:lnSpc>
              <a:spcBef>
                <a:spcPts val="0"/>
              </a:spcBef>
              <a:buNone/>
            </a:pPr>
            <a:endParaRPr lang="en-US" sz="3400" b="1" dirty="0"/>
          </a:p>
          <a:p>
            <a:pPr marL="0" lvl="0" indent="0">
              <a:lnSpc>
                <a:spcPct val="110000"/>
              </a:lnSpc>
              <a:spcBef>
                <a:spcPts val="0"/>
              </a:spcBef>
              <a:buNone/>
            </a:pPr>
            <a:r>
              <a:rPr lang="en-US" sz="3400" b="1" dirty="0" smtClean="0"/>
              <a:t> No, </a:t>
            </a:r>
            <a:r>
              <a:rPr lang="en-US" sz="3400" dirty="0" smtClean="0"/>
              <a:t>John’s </a:t>
            </a:r>
            <a:r>
              <a:rPr lang="en-US" sz="3400" dirty="0"/>
              <a:t>child care can open back up to </a:t>
            </a:r>
            <a:r>
              <a:rPr lang="en-US" sz="3400" dirty="0" smtClean="0"/>
              <a:t>12/01/20 </a:t>
            </a:r>
            <a:r>
              <a:rPr lang="en-US" sz="3400" dirty="0"/>
              <a:t>since his child care has been closed less than 30 days</a:t>
            </a:r>
            <a:r>
              <a:rPr lang="en-US" sz="3400" dirty="0" smtClean="0"/>
              <a:t>. </a:t>
            </a:r>
            <a:endParaRPr lang="en-US" sz="3400" dirty="0"/>
          </a:p>
          <a:p>
            <a:endParaRPr lang="en-US" dirty="0"/>
          </a:p>
        </p:txBody>
      </p:sp>
    </p:spTree>
    <p:extLst>
      <p:ext uri="{BB962C8B-B14F-4D97-AF65-F5344CB8AC3E}">
        <p14:creationId xmlns:p14="http://schemas.microsoft.com/office/powerpoint/2010/main" val="39873661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#16                          </a:t>
            </a:r>
            <a:r>
              <a:rPr lang="en-US" sz="2800" dirty="0" smtClean="0"/>
              <a:t>short answer</a:t>
            </a:r>
            <a:endParaRPr lang="en-US" sz="2800" dirty="0"/>
          </a:p>
        </p:txBody>
      </p:sp>
      <p:sp>
        <p:nvSpPr>
          <p:cNvPr id="3" name="Content Placeholder 2"/>
          <p:cNvSpPr>
            <a:spLocks noGrp="1"/>
          </p:cNvSpPr>
          <p:nvPr>
            <p:ph idx="1"/>
          </p:nvPr>
        </p:nvSpPr>
        <p:spPr>
          <a:xfrm>
            <a:off x="1097280" y="1845734"/>
            <a:ext cx="10058400" cy="4379220"/>
          </a:xfrm>
        </p:spPr>
        <p:txBody>
          <a:bodyPr>
            <a:normAutofit fontScale="92500" lnSpcReduction="20000"/>
          </a:bodyPr>
          <a:lstStyle/>
          <a:p>
            <a:pPr lvl="0"/>
            <a:r>
              <a:rPr lang="en-US" sz="2800" dirty="0"/>
              <a:t>Since parents are required to file taxes for child care, there are only very specific situations when SEIRFs can be used. What are these 2 situations</a:t>
            </a:r>
            <a:r>
              <a:rPr lang="en-US" sz="2800" dirty="0" smtClean="0"/>
              <a:t>?</a:t>
            </a:r>
          </a:p>
          <a:p>
            <a:pPr lvl="0"/>
            <a:endParaRPr lang="en-US" sz="2800" dirty="0"/>
          </a:p>
          <a:p>
            <a:pPr lvl="0"/>
            <a:r>
              <a:rPr lang="en-US" sz="2800" b="1" dirty="0"/>
              <a:t>Parents who have not filed due to business not operating in both the current year and past tax season, not able to file </a:t>
            </a:r>
            <a:r>
              <a:rPr lang="en-US" sz="2800" b="1" dirty="0" smtClean="0"/>
              <a:t>yet. (New Business)</a:t>
            </a:r>
            <a:endParaRPr lang="en-US" sz="2800" dirty="0"/>
          </a:p>
          <a:p>
            <a:pPr lvl="0"/>
            <a:r>
              <a:rPr lang="en-US" sz="2800" b="1" dirty="0"/>
              <a:t>When the previous year’s taxes do not represent the current income for the business and the client claims a significant change that is not part of the regular flow of the business. </a:t>
            </a:r>
            <a:endParaRPr lang="en-US" sz="2800" dirty="0"/>
          </a:p>
          <a:p>
            <a:r>
              <a:rPr lang="en-US" dirty="0"/>
              <a:t> </a:t>
            </a:r>
          </a:p>
          <a:p>
            <a:endParaRPr lang="en-US" dirty="0"/>
          </a:p>
        </p:txBody>
      </p:sp>
    </p:spTree>
    <p:extLst>
      <p:ext uri="{BB962C8B-B14F-4D97-AF65-F5344CB8AC3E}">
        <p14:creationId xmlns:p14="http://schemas.microsoft.com/office/powerpoint/2010/main" val="369462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#17                             </a:t>
            </a:r>
            <a:r>
              <a:rPr lang="en-US" sz="2400" dirty="0"/>
              <a:t>S</a:t>
            </a:r>
            <a:r>
              <a:rPr lang="en-US" sz="2400" dirty="0" smtClean="0"/>
              <a:t>hort answer</a:t>
            </a:r>
            <a:endParaRPr lang="en-US" dirty="0"/>
          </a:p>
        </p:txBody>
      </p:sp>
      <p:sp>
        <p:nvSpPr>
          <p:cNvPr id="3" name="Content Placeholder 2"/>
          <p:cNvSpPr>
            <a:spLocks noGrp="1"/>
          </p:cNvSpPr>
          <p:nvPr>
            <p:ph idx="1"/>
          </p:nvPr>
        </p:nvSpPr>
        <p:spPr/>
        <p:txBody>
          <a:bodyPr>
            <a:normAutofit/>
          </a:bodyPr>
          <a:lstStyle/>
          <a:p>
            <a:pPr lvl="0"/>
            <a:r>
              <a:rPr lang="en-US" sz="3200" dirty="0"/>
              <a:t>What do we do if verification is not provided within 7 </a:t>
            </a:r>
            <a:r>
              <a:rPr lang="en-US" sz="3200" dirty="0" smtClean="0"/>
              <a:t>business days </a:t>
            </a:r>
            <a:r>
              <a:rPr lang="en-US" sz="3200" dirty="0"/>
              <a:t>of the </a:t>
            </a:r>
            <a:r>
              <a:rPr lang="en-US" sz="3200" dirty="0" smtClean="0"/>
              <a:t>interview?</a:t>
            </a:r>
          </a:p>
          <a:p>
            <a:pPr lvl="0"/>
            <a:endParaRPr lang="en-US" sz="3200" dirty="0"/>
          </a:p>
          <a:p>
            <a:pPr lvl="0"/>
            <a:r>
              <a:rPr lang="en-US" sz="3200" b="1" dirty="0"/>
              <a:t>Deny the application, but if verification is received within 30 days, we can open and approve care back to filing date</a:t>
            </a:r>
            <a:endParaRPr lang="en-US" sz="3200" dirty="0"/>
          </a:p>
          <a:p>
            <a:endParaRPr lang="en-US" sz="2400" dirty="0"/>
          </a:p>
        </p:txBody>
      </p:sp>
    </p:spTree>
    <p:extLst>
      <p:ext uri="{BB962C8B-B14F-4D97-AF65-F5344CB8AC3E}">
        <p14:creationId xmlns:p14="http://schemas.microsoft.com/office/powerpoint/2010/main" val="408558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#18</a:t>
            </a:r>
            <a:endParaRPr lang="en-US" dirty="0"/>
          </a:p>
        </p:txBody>
      </p:sp>
      <p:sp>
        <p:nvSpPr>
          <p:cNvPr id="3" name="Content Placeholder 2"/>
          <p:cNvSpPr>
            <a:spLocks noGrp="1"/>
          </p:cNvSpPr>
          <p:nvPr>
            <p:ph idx="1"/>
          </p:nvPr>
        </p:nvSpPr>
        <p:spPr>
          <a:xfrm>
            <a:off x="1097280" y="1845734"/>
            <a:ext cx="10058400" cy="4941928"/>
          </a:xfrm>
        </p:spPr>
        <p:txBody>
          <a:bodyPr>
            <a:normAutofit fontScale="25000" lnSpcReduction="20000"/>
          </a:bodyPr>
          <a:lstStyle/>
          <a:p>
            <a:pPr lvl="0"/>
            <a:r>
              <a:rPr lang="en-US" dirty="0"/>
              <a:t> </a:t>
            </a:r>
            <a:r>
              <a:rPr lang="en-US" sz="11200" dirty="0">
                <a:cs typeface="Calibri" panose="020F0502020204030204" pitchFamily="34" charset="0"/>
              </a:rPr>
              <a:t>Mary applied for Childcare on 12/15/20.  She completes the phone interview on 12/18/20 and reports that her job ended on 12/16/20.  </a:t>
            </a:r>
            <a:endParaRPr lang="en-US" sz="11200" dirty="0" smtClean="0">
              <a:cs typeface="Calibri" panose="020F0502020204030204" pitchFamily="34" charset="0"/>
            </a:endParaRPr>
          </a:p>
          <a:p>
            <a:pPr lvl="0"/>
            <a:endParaRPr lang="en-US" sz="11200" dirty="0">
              <a:cs typeface="Calibri" panose="020F0502020204030204" pitchFamily="34" charset="0"/>
            </a:endParaRPr>
          </a:p>
          <a:p>
            <a:pPr lvl="0"/>
            <a:r>
              <a:rPr lang="en-US" sz="11200" dirty="0">
                <a:cs typeface="Calibri" panose="020F0502020204030204" pitchFamily="34" charset="0"/>
              </a:rPr>
              <a:t> </a:t>
            </a:r>
            <a:r>
              <a:rPr lang="en-US" sz="11200" dirty="0" smtClean="0">
                <a:cs typeface="Calibri" panose="020F0502020204030204" pitchFamily="34" charset="0"/>
              </a:rPr>
              <a:t>Is </a:t>
            </a:r>
            <a:r>
              <a:rPr lang="en-US" sz="11200" dirty="0">
                <a:cs typeface="Calibri" panose="020F0502020204030204" pitchFamily="34" charset="0"/>
              </a:rPr>
              <a:t>Mary eligible for a TBRK or ACTS</a:t>
            </a:r>
            <a:r>
              <a:rPr lang="en-US" sz="11200" dirty="0" smtClean="0">
                <a:cs typeface="Calibri" panose="020F0502020204030204" pitchFamily="34" charset="0"/>
              </a:rPr>
              <a:t>?</a:t>
            </a:r>
          </a:p>
          <a:p>
            <a:pPr lvl="0"/>
            <a:endParaRPr lang="en-US" sz="11200" dirty="0">
              <a:cs typeface="Calibri" panose="020F0502020204030204" pitchFamily="34" charset="0"/>
            </a:endParaRPr>
          </a:p>
          <a:p>
            <a:r>
              <a:rPr lang="en-US" sz="8600" dirty="0">
                <a:cs typeface="Calibri" panose="020F0502020204030204" pitchFamily="34" charset="0"/>
              </a:rPr>
              <a:t> </a:t>
            </a:r>
            <a:r>
              <a:rPr lang="en-US" sz="11200" b="1" dirty="0" smtClean="0">
                <a:cs typeface="Calibri" panose="020F0502020204030204" pitchFamily="34" charset="0"/>
              </a:rPr>
              <a:t>NO, </a:t>
            </a:r>
            <a:r>
              <a:rPr lang="en-US" sz="11200" b="1" dirty="0">
                <a:cs typeface="Calibri" panose="020F0502020204030204" pitchFamily="34" charset="0"/>
              </a:rPr>
              <a:t>since Mary has not completed the </a:t>
            </a:r>
            <a:r>
              <a:rPr lang="en-US" sz="11200" b="1" dirty="0" smtClean="0">
                <a:cs typeface="Calibri" panose="020F0502020204030204" pitchFamily="34" charset="0"/>
              </a:rPr>
              <a:t>Application Process   </a:t>
            </a:r>
            <a:r>
              <a:rPr lang="en-US" sz="11200" b="1" dirty="0">
                <a:cs typeface="Calibri" panose="020F0502020204030204" pitchFamily="34" charset="0"/>
              </a:rPr>
              <a:t>[including interview, verification, and confirmation of eligibility in CWW] with an approved activity prior to experiencing the permanent loss or temporary break  in approved activity in order to be eligible for an Approved Activity </a:t>
            </a:r>
            <a:r>
              <a:rPr lang="en-US" sz="11200" b="1" dirty="0" smtClean="0">
                <a:cs typeface="Calibri" panose="020F0502020204030204" pitchFamily="34" charset="0"/>
              </a:rPr>
              <a:t>Break Period. </a:t>
            </a:r>
            <a:endParaRPr lang="en-US" sz="11200" b="1" dirty="0">
              <a:cs typeface="Calibri" panose="020F0502020204030204" pitchFamily="34" charset="0"/>
            </a:endParaRPr>
          </a:p>
          <a:p>
            <a:r>
              <a:rPr lang="en-US" sz="5900" dirty="0">
                <a:cs typeface="Calibri" panose="020F0502020204030204" pitchFamily="34" charset="0"/>
              </a:rPr>
              <a:t> </a:t>
            </a:r>
          </a:p>
          <a:p>
            <a:r>
              <a:rPr lang="en-US" dirty="0"/>
              <a:t> </a:t>
            </a:r>
          </a:p>
          <a:p>
            <a:endParaRPr lang="en-US" dirty="0"/>
          </a:p>
          <a:p>
            <a:r>
              <a:rPr lang="en-US" dirty="0"/>
              <a:t> </a:t>
            </a:r>
          </a:p>
          <a:p>
            <a:endParaRPr lang="en-US" dirty="0"/>
          </a:p>
        </p:txBody>
      </p:sp>
    </p:spTree>
    <p:extLst>
      <p:ext uri="{BB962C8B-B14F-4D97-AF65-F5344CB8AC3E}">
        <p14:creationId xmlns:p14="http://schemas.microsoft.com/office/powerpoint/2010/main" val="113141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85" y="286603"/>
            <a:ext cx="10223695" cy="1450757"/>
          </a:xfrm>
        </p:spPr>
        <p:txBody>
          <a:bodyPr/>
          <a:lstStyle/>
          <a:p>
            <a:r>
              <a:rPr lang="en-US" i="1" dirty="0" smtClean="0"/>
              <a:t>Question #19</a:t>
            </a:r>
            <a:endParaRPr lang="en-US" i="1" dirty="0"/>
          </a:p>
        </p:txBody>
      </p:sp>
      <p:sp>
        <p:nvSpPr>
          <p:cNvPr id="3" name="Content Placeholder 2"/>
          <p:cNvSpPr>
            <a:spLocks noGrp="1"/>
          </p:cNvSpPr>
          <p:nvPr>
            <p:ph idx="1"/>
          </p:nvPr>
        </p:nvSpPr>
        <p:spPr>
          <a:xfrm>
            <a:off x="886264" y="1951891"/>
            <a:ext cx="10058400" cy="4290647"/>
          </a:xfrm>
        </p:spPr>
        <p:txBody>
          <a:bodyPr>
            <a:normAutofit fontScale="25000" lnSpcReduction="20000"/>
          </a:bodyPr>
          <a:lstStyle/>
          <a:p>
            <a:r>
              <a:rPr lang="en-US" sz="11200" dirty="0" smtClean="0">
                <a:cs typeface="Calibri" panose="020F0502020204030204" pitchFamily="34" charset="0"/>
              </a:rPr>
              <a:t>Patty calls on November 11</a:t>
            </a:r>
            <a:r>
              <a:rPr lang="en-US" sz="11200" baseline="30000" dirty="0" smtClean="0">
                <a:cs typeface="Calibri" panose="020F0502020204030204" pitchFamily="34" charset="0"/>
              </a:rPr>
              <a:t>th</a:t>
            </a:r>
            <a:r>
              <a:rPr lang="en-US" sz="11200" dirty="0" smtClean="0">
                <a:cs typeface="Calibri" panose="020F0502020204030204" pitchFamily="34" charset="0"/>
              </a:rPr>
              <a:t> to complete her annual renewal which is due November 30, 2020.  She reports that she was temporary laid off  on 10/05/20 and will not return to work until January 18, 2021.</a:t>
            </a:r>
          </a:p>
          <a:p>
            <a:r>
              <a:rPr lang="en-US" sz="11200" dirty="0" smtClean="0">
                <a:cs typeface="Calibri" panose="020F0502020204030204" pitchFamily="34" charset="0"/>
              </a:rPr>
              <a:t> Is Patty eligible for  TBRK?</a:t>
            </a:r>
          </a:p>
          <a:p>
            <a:endParaRPr lang="en-US" sz="11200" dirty="0" smtClean="0">
              <a:cs typeface="Calibri" panose="020F0502020204030204" pitchFamily="34" charset="0"/>
            </a:endParaRPr>
          </a:p>
          <a:p>
            <a:r>
              <a:rPr lang="en-US" sz="11200" b="1" dirty="0" smtClean="0">
                <a:cs typeface="Calibri" panose="020F0502020204030204" pitchFamily="34" charset="0"/>
              </a:rPr>
              <a:t> Yes, because her job ended ( laid off) in October so her break in activity began prior to her renewal month and TBRK can continue through renewal.</a:t>
            </a:r>
          </a:p>
          <a:p>
            <a:endParaRPr lang="en-US" sz="8800" b="1" dirty="0" smtClean="0">
              <a:cs typeface="Calibri" panose="020F0502020204030204" pitchFamily="34" charset="0"/>
            </a:endParaRPr>
          </a:p>
          <a:p>
            <a:r>
              <a:rPr lang="en-US" sz="8800" b="1" dirty="0" smtClean="0">
                <a:cs typeface="Calibri" panose="020F0502020204030204" pitchFamily="34" charset="0"/>
              </a:rPr>
              <a:t> </a:t>
            </a:r>
            <a:r>
              <a:rPr lang="en-US" sz="9600" b="1" dirty="0" smtClean="0">
                <a:latin typeface="Calibri" panose="020F0502020204030204" pitchFamily="34" charset="0"/>
                <a:cs typeface="Calibri" panose="020F0502020204030204" pitchFamily="34" charset="0"/>
              </a:rPr>
              <a:t> </a:t>
            </a:r>
          </a:p>
          <a:p>
            <a:r>
              <a:rPr lang="en-US" dirty="0"/>
              <a:t> </a:t>
            </a:r>
          </a:p>
          <a:p>
            <a:r>
              <a:rPr lang="en-US" dirty="0"/>
              <a:t> </a:t>
            </a:r>
          </a:p>
          <a:p>
            <a:r>
              <a:rPr lang="en-US" dirty="0"/>
              <a:t> </a:t>
            </a:r>
          </a:p>
          <a:p>
            <a:endParaRPr lang="en-US" dirty="0"/>
          </a:p>
        </p:txBody>
      </p:sp>
    </p:spTree>
    <p:extLst>
      <p:ext uri="{BB962C8B-B14F-4D97-AF65-F5344CB8AC3E}">
        <p14:creationId xmlns:p14="http://schemas.microsoft.com/office/powerpoint/2010/main" val="4161085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Question #19 </a:t>
            </a:r>
            <a:r>
              <a:rPr lang="en-US" sz="1600" dirty="0" smtClean="0"/>
              <a:t> 					continued</a:t>
            </a:r>
            <a:endParaRPr lang="en-US" sz="1600" dirty="0"/>
          </a:p>
        </p:txBody>
      </p:sp>
      <p:sp>
        <p:nvSpPr>
          <p:cNvPr id="3" name="Content Placeholder 2"/>
          <p:cNvSpPr>
            <a:spLocks noGrp="1"/>
          </p:cNvSpPr>
          <p:nvPr>
            <p:ph idx="1"/>
          </p:nvPr>
        </p:nvSpPr>
        <p:spPr/>
        <p:txBody>
          <a:bodyPr/>
          <a:lstStyle/>
          <a:p>
            <a:r>
              <a:rPr lang="en-US" sz="2800" dirty="0">
                <a:cs typeface="Calibri" panose="020F0502020204030204" pitchFamily="34" charset="0"/>
              </a:rPr>
              <a:t>What if Patty was laid off on 11/13/20, would she still be eligible for TBRK?</a:t>
            </a:r>
          </a:p>
          <a:p>
            <a:r>
              <a:rPr lang="en-US" sz="2800" b="1" dirty="0">
                <a:cs typeface="Calibri" panose="020F0502020204030204" pitchFamily="34" charset="0"/>
              </a:rPr>
              <a:t>No, she is not eligible for TBRK since the Activity Break began in the same month as the renewal and a person can not start a TBRK at Renewal. Patty does not have an approved activity for </a:t>
            </a:r>
            <a:r>
              <a:rPr lang="en-US" sz="2800" b="1" dirty="0" smtClean="0">
                <a:cs typeface="Calibri" panose="020F0502020204030204" pitchFamily="34" charset="0"/>
              </a:rPr>
              <a:t>December.                     </a:t>
            </a:r>
            <a:r>
              <a:rPr lang="en-US" sz="2800" b="1" dirty="0">
                <a:cs typeface="Calibri" panose="020F0502020204030204" pitchFamily="34" charset="0"/>
              </a:rPr>
              <a:t>( the month following her renewal)</a:t>
            </a:r>
          </a:p>
          <a:p>
            <a:endParaRPr lang="en-US" dirty="0"/>
          </a:p>
        </p:txBody>
      </p:sp>
    </p:spTree>
    <p:extLst>
      <p:ext uri="{BB962C8B-B14F-4D97-AF65-F5344CB8AC3E}">
        <p14:creationId xmlns:p14="http://schemas.microsoft.com/office/powerpoint/2010/main" val="348376989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Question #20                               </a:t>
            </a:r>
            <a:r>
              <a:rPr lang="en-US" sz="2400" i="1" dirty="0" smtClean="0"/>
              <a:t>Yes or No</a:t>
            </a:r>
            <a:endParaRPr lang="en-US" sz="2400" i="1" dirty="0"/>
          </a:p>
        </p:txBody>
      </p:sp>
      <p:sp>
        <p:nvSpPr>
          <p:cNvPr id="3" name="Content Placeholder 2"/>
          <p:cNvSpPr>
            <a:spLocks noGrp="1"/>
          </p:cNvSpPr>
          <p:nvPr>
            <p:ph idx="1"/>
          </p:nvPr>
        </p:nvSpPr>
        <p:spPr/>
        <p:txBody>
          <a:bodyPr>
            <a:normAutofit lnSpcReduction="10000"/>
          </a:bodyPr>
          <a:lstStyle/>
          <a:p>
            <a:r>
              <a:rPr lang="en-US" dirty="0" smtClean="0"/>
              <a:t>Jenny applies for Wisconsin Shares on December 15</a:t>
            </a:r>
            <a:r>
              <a:rPr lang="en-US" baseline="30000" dirty="0" smtClean="0"/>
              <a:t>,</a:t>
            </a:r>
            <a:r>
              <a:rPr lang="en-US" dirty="0" smtClean="0"/>
              <a:t> 2020.  Her household consists of Jenny, her 2 </a:t>
            </a:r>
            <a:r>
              <a:rPr lang="en-US" dirty="0" err="1" smtClean="0"/>
              <a:t>yr</a:t>
            </a:r>
            <a:r>
              <a:rPr lang="en-US" dirty="0" smtClean="0"/>
              <a:t> old son Johnny and her 1 </a:t>
            </a:r>
            <a:r>
              <a:rPr lang="en-US" dirty="0" err="1" smtClean="0"/>
              <a:t>yr</a:t>
            </a:r>
            <a:r>
              <a:rPr lang="en-US" dirty="0" smtClean="0"/>
              <a:t> old daughter Sarah.  Jenny reports that she is not working due to her disability and turns in a note from her physician that says that she can not work or care for her children.</a:t>
            </a:r>
          </a:p>
          <a:p>
            <a:endParaRPr lang="en-US" dirty="0" smtClean="0"/>
          </a:p>
          <a:p>
            <a:r>
              <a:rPr lang="en-US" dirty="0" smtClean="0"/>
              <a:t>Is Jenny eligible for Wisconsin Shares Child Care? </a:t>
            </a:r>
          </a:p>
          <a:p>
            <a:endParaRPr lang="en-US" dirty="0"/>
          </a:p>
          <a:p>
            <a:r>
              <a:rPr lang="en-US" sz="2400" b="1" dirty="0" smtClean="0"/>
              <a:t>No, Jenny is not in an approved activity.  The “Limitations Exemption from Approved Activity” policy only applies to  a parent that is a member of a two-parent or three-generation assistance Group</a:t>
            </a:r>
            <a:r>
              <a:rPr lang="en-US" sz="2400" b="1" dirty="0"/>
              <a:t> </a:t>
            </a:r>
            <a:r>
              <a:rPr lang="en-US" sz="2400" b="1" dirty="0" smtClean="0"/>
              <a:t>since the  </a:t>
            </a:r>
            <a:r>
              <a:rPr lang="en-US" sz="2400" b="1" dirty="0"/>
              <a:t>authorizations </a:t>
            </a:r>
            <a:r>
              <a:rPr lang="en-US" sz="2400" b="1" dirty="0" smtClean="0"/>
              <a:t>is needed </a:t>
            </a:r>
            <a:r>
              <a:rPr lang="en-US" sz="2400" b="1" dirty="0"/>
              <a:t>so that the other </a:t>
            </a:r>
            <a:r>
              <a:rPr lang="en-US" sz="2400" b="1" dirty="0" smtClean="0"/>
              <a:t>adult can participate </a:t>
            </a:r>
            <a:r>
              <a:rPr lang="en-US" sz="2400" b="1" dirty="0"/>
              <a:t>in their approved </a:t>
            </a:r>
            <a:r>
              <a:rPr lang="en-US" sz="2400" b="1" dirty="0" smtClean="0"/>
              <a:t>activities.</a:t>
            </a:r>
            <a:endParaRPr lang="en-US" sz="2400" b="1" dirty="0"/>
          </a:p>
        </p:txBody>
      </p:sp>
    </p:spTree>
    <p:extLst>
      <p:ext uri="{BB962C8B-B14F-4D97-AF65-F5344CB8AC3E}">
        <p14:creationId xmlns:p14="http://schemas.microsoft.com/office/powerpoint/2010/main" val="24645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i="1" dirty="0" smtClean="0">
                <a:solidFill>
                  <a:schemeClr val="accent3">
                    <a:lumMod val="75000"/>
                  </a:schemeClr>
                </a:solidFill>
              </a:rPr>
              <a:t>     </a:t>
            </a:r>
            <a:r>
              <a:rPr lang="en-US" sz="6600" i="1" dirty="0" smtClean="0">
                <a:solidFill>
                  <a:schemeClr val="accent3">
                    <a:lumMod val="75000"/>
                  </a:schemeClr>
                </a:solidFill>
              </a:rPr>
              <a:t>Questions</a:t>
            </a:r>
            <a:endParaRPr lang="en-US" sz="6600" i="1" dirty="0">
              <a:solidFill>
                <a:schemeClr val="accent3">
                  <a:lumMod val="75000"/>
                </a:schemeClr>
              </a:solidFill>
            </a:endParaRPr>
          </a:p>
        </p:txBody>
      </p:sp>
      <p:pic>
        <p:nvPicPr>
          <p:cNvPr id="7" name="Content Placeholder 6" descr="Grammar &amp; Usage - Excelsior College OW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0837" y="2108107"/>
            <a:ext cx="3582150" cy="3167151"/>
          </a:xfrm>
          <a:solidFill>
            <a:schemeClr val="accent2">
              <a:lumMod val="60000"/>
              <a:lumOff val="40000"/>
            </a:schemeClr>
          </a:solidFill>
        </p:spPr>
      </p:pic>
    </p:spTree>
    <p:extLst>
      <p:ext uri="{BB962C8B-B14F-4D97-AF65-F5344CB8AC3E}">
        <p14:creationId xmlns:p14="http://schemas.microsoft.com/office/powerpoint/2010/main" val="5519217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accent3">
                    <a:lumMod val="75000"/>
                  </a:schemeClr>
                </a:solidFill>
              </a:rPr>
              <a:t>Child Care Request </a:t>
            </a:r>
          </a:p>
        </p:txBody>
      </p:sp>
      <p:sp>
        <p:nvSpPr>
          <p:cNvPr id="3" name="Content Placeholder 2"/>
          <p:cNvSpPr>
            <a:spLocks noGrp="1"/>
          </p:cNvSpPr>
          <p:nvPr>
            <p:ph sz="half" idx="1"/>
          </p:nvPr>
        </p:nvSpPr>
        <p:spPr>
          <a:xfrm>
            <a:off x="1097277" y="1845734"/>
            <a:ext cx="9963445" cy="4023360"/>
          </a:xfrm>
        </p:spPr>
        <p:txBody>
          <a:bodyPr/>
          <a:lstStyle/>
          <a:p>
            <a:pPr marL="201168" lvl="1" indent="0">
              <a:buNone/>
            </a:pPr>
            <a:r>
              <a:rPr lang="en-US" sz="2800" dirty="0" smtClean="0"/>
              <a:t>Will </a:t>
            </a:r>
            <a:r>
              <a:rPr lang="en-US" sz="2800" dirty="0"/>
              <a:t>automatically turn to NO once a closure is </a:t>
            </a:r>
            <a:r>
              <a:rPr lang="en-US" sz="2800" dirty="0" smtClean="0"/>
              <a:t>confirmed or eligibility is systematically lost (e.g., lack of renewal).</a:t>
            </a:r>
            <a:endParaRPr lang="en-US" sz="2800" dirty="0"/>
          </a:p>
          <a:p>
            <a:endParaRPr lang="en-US"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57463"/>
          <a:stretch/>
        </p:blipFill>
        <p:spPr bwMode="auto">
          <a:xfrm>
            <a:off x="1583319" y="3651505"/>
            <a:ext cx="7571232" cy="227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5574792" y="3218688"/>
            <a:ext cx="2667000" cy="1828800"/>
          </a:xfrm>
          <a:prstGeom prst="straightConnector1">
            <a:avLst/>
          </a:prstGeom>
          <a:ln w="127000">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749040" y="4032504"/>
            <a:ext cx="112471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413248" y="4005072"/>
            <a:ext cx="621792" cy="640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465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766641"/>
          </a:xfrm>
        </p:spPr>
        <p:txBody>
          <a:bodyPr>
            <a:noAutofit/>
          </a:bodyPr>
          <a:lstStyle/>
          <a:p>
            <a:r>
              <a:rPr lang="en-US" sz="4000" b="1" i="1" dirty="0">
                <a:solidFill>
                  <a:schemeClr val="accent2">
                    <a:lumMod val="50000"/>
                  </a:schemeClr>
                </a:solidFill>
              </a:rPr>
              <a:t>Child Care Eligibility Closed for a Calendar Month or Longer</a:t>
            </a:r>
            <a:r>
              <a:rPr lang="en-US" sz="4000" b="1" dirty="0"/>
              <a:t/>
            </a:r>
            <a:br>
              <a:rPr lang="en-US" sz="4000" b="1" dirty="0"/>
            </a:br>
            <a:endParaRPr lang="en-US" sz="4000" dirty="0"/>
          </a:p>
        </p:txBody>
      </p:sp>
      <p:sp>
        <p:nvSpPr>
          <p:cNvPr id="3" name="Content Placeholder 2"/>
          <p:cNvSpPr>
            <a:spLocks noGrp="1"/>
          </p:cNvSpPr>
          <p:nvPr>
            <p:ph idx="1"/>
          </p:nvPr>
        </p:nvSpPr>
        <p:spPr>
          <a:xfrm>
            <a:off x="1097280" y="1737360"/>
            <a:ext cx="10058400" cy="4522124"/>
          </a:xfrm>
          <a:noFill/>
          <a:ln w="38100">
            <a:solidFill>
              <a:schemeClr val="accent3">
                <a:lumMod val="50000"/>
              </a:schemeClr>
            </a:solidFill>
          </a:ln>
        </p:spPr>
        <p:txBody>
          <a:bodyPr/>
          <a:lstStyle/>
          <a:p>
            <a:r>
              <a:rPr lang="en-US" dirty="0" smtClean="0"/>
              <a:t>If </a:t>
            </a:r>
            <a:r>
              <a:rPr lang="en-US" dirty="0"/>
              <a:t>Wisconsin Shares Child Care eligibility is closed for one (1) calendar month or longer, the individual must re-apply for Wisconsin Shares Child Care and must meet the initial financial eligibility threshold of 185% FPL. </a:t>
            </a:r>
            <a:endParaRPr lang="en-US" dirty="0" smtClean="0"/>
          </a:p>
          <a:p>
            <a:r>
              <a:rPr lang="en-US" dirty="0" smtClean="0"/>
              <a:t>If </a:t>
            </a:r>
            <a:r>
              <a:rPr lang="en-US" dirty="0"/>
              <a:t>Wisconsin Shares Child Care eligibility is closed for less than a calendar month, the individual does not need to re-apply.</a:t>
            </a:r>
          </a:p>
          <a:p>
            <a:pPr marL="0" indent="0">
              <a:buNone/>
            </a:pPr>
            <a:r>
              <a:rPr lang="en-US" dirty="0"/>
              <a:t> </a:t>
            </a:r>
            <a:r>
              <a:rPr lang="en-US" dirty="0" smtClean="0"/>
              <a:t>NOTE: Do not flip CC request back to YES if the closure was CC App denial – look at the    CC application date- CC applications are only good for 30 days </a:t>
            </a:r>
            <a:endParaRPr lang="en-US" dirty="0"/>
          </a:p>
        </p:txBody>
      </p:sp>
      <p:pic>
        <p:nvPicPr>
          <p:cNvPr id="4" name="Picture 3"/>
          <p:cNvPicPr>
            <a:picLocks noChangeAspect="1"/>
          </p:cNvPicPr>
          <p:nvPr/>
        </p:nvPicPr>
        <p:blipFill>
          <a:blip r:embed="rId2"/>
          <a:stretch>
            <a:fillRect/>
          </a:stretch>
        </p:blipFill>
        <p:spPr>
          <a:xfrm>
            <a:off x="1454729" y="4607969"/>
            <a:ext cx="8952806" cy="1249788"/>
          </a:xfrm>
          <a:prstGeom prst="rect">
            <a:avLst/>
          </a:prstGeom>
        </p:spPr>
      </p:pic>
    </p:spTree>
    <p:extLst>
      <p:ext uri="{BB962C8B-B14F-4D97-AF65-F5344CB8AC3E}">
        <p14:creationId xmlns:p14="http://schemas.microsoft.com/office/powerpoint/2010/main" val="3865385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8892" y="286603"/>
            <a:ext cx="10665070" cy="1450757"/>
          </a:xfrm>
        </p:spPr>
        <p:txBody>
          <a:bodyPr>
            <a:normAutofit/>
          </a:bodyPr>
          <a:lstStyle/>
          <a:p>
            <a:pPr algn="ctr"/>
            <a:r>
              <a:rPr lang="en-US" sz="5400" b="1" i="1" dirty="0" smtClean="0">
                <a:solidFill>
                  <a:schemeClr val="accent2">
                    <a:lumMod val="75000"/>
                  </a:schemeClr>
                </a:solidFill>
              </a:rPr>
              <a:t>Definition of  Parent </a:t>
            </a:r>
            <a:endParaRPr lang="en-US" sz="5400" i="1" dirty="0">
              <a:solidFill>
                <a:schemeClr val="accent2">
                  <a:lumMod val="75000"/>
                </a:schemeClr>
              </a:solidFill>
            </a:endParaRPr>
          </a:p>
        </p:txBody>
      </p:sp>
      <p:sp>
        <p:nvSpPr>
          <p:cNvPr id="8" name="Text Placeholder 7">
            <a:extLst>
              <a:ext uri="{FF2B5EF4-FFF2-40B4-BE49-F238E27FC236}">
                <a16:creationId xmlns:a16="http://schemas.microsoft.com/office/drawing/2014/main" id="{A7E799B6-2C82-4437-9D8D-33947EC134D1}"/>
              </a:ext>
            </a:extLst>
          </p:cNvPr>
          <p:cNvSpPr>
            <a:spLocks noGrp="1"/>
          </p:cNvSpPr>
          <p:nvPr>
            <p:ph idx="1"/>
          </p:nvPr>
        </p:nvSpPr>
        <p:spPr>
          <a:xfrm>
            <a:off x="798340" y="1845734"/>
            <a:ext cx="10701997" cy="4023360"/>
          </a:xfrm>
          <a:ln w="57150">
            <a:solidFill>
              <a:schemeClr val="accent1">
                <a:lumMod val="50000"/>
              </a:schemeClr>
            </a:solidFill>
          </a:ln>
        </p:spPr>
        <p:txBody>
          <a:bodyPr>
            <a:normAutofit/>
          </a:bodyPr>
          <a:lstStyle/>
          <a:p>
            <a:r>
              <a:rPr lang="en-US" dirty="0"/>
              <a:t>		</a:t>
            </a:r>
          </a:p>
        </p:txBody>
      </p:sp>
      <p:sp>
        <p:nvSpPr>
          <p:cNvPr id="9" name="Content Placeholder 8">
            <a:extLst>
              <a:ext uri="{FF2B5EF4-FFF2-40B4-BE49-F238E27FC236}">
                <a16:creationId xmlns:a16="http://schemas.microsoft.com/office/drawing/2014/main" id="{F2B4FA03-5C0B-48CC-864B-8C33AF0BC774}"/>
              </a:ext>
            </a:extLst>
          </p:cNvPr>
          <p:cNvSpPr>
            <a:spLocks noGrp="1"/>
          </p:cNvSpPr>
          <p:nvPr>
            <p:ph sz="half" idx="4294967295"/>
          </p:nvPr>
        </p:nvSpPr>
        <p:spPr>
          <a:xfrm>
            <a:off x="3560885" y="2022232"/>
            <a:ext cx="7004591" cy="3872330"/>
          </a:xfrm>
        </p:spPr>
        <p:txBody>
          <a:bodyPr>
            <a:normAutofit fontScale="92500" lnSpcReduction="10000"/>
          </a:bodyPr>
          <a:lstStyle/>
          <a:p>
            <a:pPr>
              <a:buSzPct val="150000"/>
              <a:buFont typeface="Wingdings" panose="05000000000000000000" pitchFamily="2" charset="2"/>
              <a:buChar char="§"/>
            </a:pPr>
            <a:r>
              <a:rPr lang="en-US" dirty="0"/>
              <a:t> </a:t>
            </a:r>
            <a:r>
              <a:rPr lang="en-US" sz="2800" dirty="0"/>
              <a:t>A </a:t>
            </a:r>
            <a:r>
              <a:rPr lang="en-US" sz="2800" dirty="0" smtClean="0"/>
              <a:t>Biological </a:t>
            </a:r>
            <a:r>
              <a:rPr lang="en-US" sz="2800" dirty="0"/>
              <a:t>or </a:t>
            </a:r>
            <a:r>
              <a:rPr lang="en-US" sz="2800" dirty="0" smtClean="0"/>
              <a:t>Adoptive </a:t>
            </a:r>
            <a:r>
              <a:rPr lang="en-US" sz="2800" dirty="0"/>
              <a:t>parent</a:t>
            </a:r>
          </a:p>
          <a:p>
            <a:pPr>
              <a:buSzPct val="115000"/>
              <a:buFont typeface="Wingdings" panose="05000000000000000000" pitchFamily="2" charset="2"/>
              <a:buChar char="§"/>
            </a:pPr>
            <a:r>
              <a:rPr lang="en-US" sz="2800" dirty="0"/>
              <a:t> A </a:t>
            </a:r>
            <a:r>
              <a:rPr lang="en-US" sz="2800" dirty="0" smtClean="0"/>
              <a:t>Custodial Parent </a:t>
            </a:r>
            <a:r>
              <a:rPr lang="en-US" sz="2800" dirty="0"/>
              <a:t>or </a:t>
            </a:r>
            <a:r>
              <a:rPr lang="en-US" sz="2800" dirty="0" smtClean="0"/>
              <a:t>Legal Custodian</a:t>
            </a:r>
            <a:endParaRPr lang="en-US" sz="2800" dirty="0"/>
          </a:p>
          <a:p>
            <a:pPr>
              <a:buSzPct val="115000"/>
              <a:buFont typeface="Wingdings" panose="05000000000000000000" pitchFamily="2" charset="2"/>
              <a:buChar char="§"/>
            </a:pPr>
            <a:r>
              <a:rPr lang="en-US" sz="2800" dirty="0"/>
              <a:t> A </a:t>
            </a:r>
            <a:r>
              <a:rPr lang="en-US" sz="2800" dirty="0" smtClean="0"/>
              <a:t>Person Acting </a:t>
            </a:r>
            <a:r>
              <a:rPr lang="en-US" sz="2800" dirty="0"/>
              <a:t>in </a:t>
            </a:r>
            <a:r>
              <a:rPr lang="en-US" sz="2800" dirty="0" smtClean="0"/>
              <a:t>Place </a:t>
            </a:r>
            <a:r>
              <a:rPr lang="en-US" sz="2800" dirty="0"/>
              <a:t>of a </a:t>
            </a:r>
            <a:r>
              <a:rPr lang="en-US" sz="2800" dirty="0" smtClean="0"/>
              <a:t>Parent</a:t>
            </a:r>
            <a:endParaRPr lang="en-US" sz="2800" dirty="0"/>
          </a:p>
          <a:p>
            <a:pPr>
              <a:buSzPct val="115000"/>
              <a:buFont typeface="Wingdings" panose="05000000000000000000" pitchFamily="2" charset="2"/>
              <a:buChar char="§"/>
            </a:pPr>
            <a:r>
              <a:rPr lang="en-US" sz="2800" dirty="0"/>
              <a:t> A </a:t>
            </a:r>
            <a:r>
              <a:rPr lang="en-US" sz="2800" dirty="0" smtClean="0"/>
              <a:t>Foster Parent/Subsidized Guardian</a:t>
            </a:r>
            <a:endParaRPr lang="en-US" sz="2800" dirty="0"/>
          </a:p>
          <a:p>
            <a:pPr>
              <a:buSzPct val="115000"/>
              <a:buFont typeface="Wingdings" panose="05000000000000000000" pitchFamily="2" charset="2"/>
              <a:buChar char="§"/>
            </a:pPr>
            <a:r>
              <a:rPr lang="en-US" sz="2800" dirty="0"/>
              <a:t> A </a:t>
            </a:r>
            <a:r>
              <a:rPr lang="en-US" sz="2800" dirty="0" smtClean="0"/>
              <a:t>Kinship </a:t>
            </a:r>
            <a:r>
              <a:rPr lang="en-US" sz="2800" dirty="0"/>
              <a:t>Relative- </a:t>
            </a:r>
            <a:r>
              <a:rPr lang="en-US" sz="2800" dirty="0" smtClean="0"/>
              <a:t>with </a:t>
            </a:r>
            <a:r>
              <a:rPr lang="en-US" sz="2800" dirty="0"/>
              <a:t>or without a court  </a:t>
            </a:r>
            <a:r>
              <a:rPr lang="en-US" sz="2800" dirty="0" smtClean="0"/>
              <a:t>order</a:t>
            </a:r>
            <a:endParaRPr lang="en-US" sz="2800" dirty="0"/>
          </a:p>
          <a:p>
            <a:pPr>
              <a:buSzPct val="115000"/>
              <a:buFont typeface="Wingdings" panose="05000000000000000000" pitchFamily="2" charset="2"/>
              <a:buChar char="§"/>
            </a:pPr>
            <a:r>
              <a:rPr lang="en-US" sz="2800" dirty="0"/>
              <a:t> A </a:t>
            </a:r>
            <a:r>
              <a:rPr lang="en-US" sz="2800" dirty="0" smtClean="0"/>
              <a:t>Subsidized Guardian</a:t>
            </a:r>
            <a:endParaRPr lang="en-US" sz="2800" dirty="0"/>
          </a:p>
          <a:p>
            <a:pPr>
              <a:buSzPct val="115000"/>
              <a:buFont typeface="Wingdings" panose="05000000000000000000" pitchFamily="2" charset="2"/>
              <a:buChar char="§"/>
            </a:pPr>
            <a:r>
              <a:rPr lang="en-US" sz="2800" dirty="0"/>
              <a:t> An </a:t>
            </a:r>
            <a:r>
              <a:rPr lang="en-US" sz="2800" dirty="0" smtClean="0"/>
              <a:t>Interim Caretaker</a:t>
            </a:r>
            <a:endParaRPr lang="en-US" sz="2800" dirty="0"/>
          </a:p>
          <a:p>
            <a:endParaRPr lang="en-US" dirty="0"/>
          </a:p>
          <a:p>
            <a:endParaRPr lang="en-US" dirty="0"/>
          </a:p>
        </p:txBody>
      </p:sp>
    </p:spTree>
    <p:extLst>
      <p:ext uri="{BB962C8B-B14F-4D97-AF65-F5344CB8AC3E}">
        <p14:creationId xmlns:p14="http://schemas.microsoft.com/office/powerpoint/2010/main" val="3159105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3578</TotalTime>
  <Words>5621</Words>
  <Application>Microsoft Office PowerPoint</Application>
  <PresentationFormat>Widescreen</PresentationFormat>
  <Paragraphs>616</Paragraphs>
  <Slides>67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Calibri</vt:lpstr>
      <vt:lpstr>Georgia</vt:lpstr>
      <vt:lpstr>Times New Roman</vt:lpstr>
      <vt:lpstr>Wingdings</vt:lpstr>
      <vt:lpstr>Retrospect</vt:lpstr>
      <vt:lpstr>Wisconsin Shares Eligibility Child Care Refresher</vt:lpstr>
      <vt:lpstr>Objectives:</vt:lpstr>
      <vt:lpstr>ELGIBILITY REQUIREMENTS</vt:lpstr>
      <vt:lpstr>Application Process Continued</vt:lpstr>
      <vt:lpstr> Case Summary Reminders</vt:lpstr>
      <vt:lpstr>Case Comments Template Intake Interview, Review, or Change</vt:lpstr>
      <vt:lpstr>Child Care Request </vt:lpstr>
      <vt:lpstr>Child Care Eligibility Closed for a Calendar Month or Longer </vt:lpstr>
      <vt:lpstr>Definition of  Parent </vt:lpstr>
      <vt:lpstr>Non-Financial Eligibility Criteria</vt:lpstr>
      <vt:lpstr>Determining the Assistance Group  </vt:lpstr>
      <vt:lpstr> The applicant for Wisconsin Shares Child Care must be at least 18 years of age unless the minor applicant: </vt:lpstr>
      <vt:lpstr>Coding Fathers Correctly </vt:lpstr>
      <vt:lpstr>Shared Placement of Children</vt:lpstr>
      <vt:lpstr>Absent Parent Non-Cooperation</vt:lpstr>
      <vt:lpstr>APPROVED ACTIVITIES Must be verified</vt:lpstr>
      <vt:lpstr>Employment Must be Verified</vt:lpstr>
      <vt:lpstr>When all of the following conditions are met, a parent may Temporarily Self Declare their New Employment</vt:lpstr>
      <vt:lpstr>PROCEDURE FOR TEMP VERIFICATION  OF NEW EMPLOYMENT</vt:lpstr>
      <vt:lpstr>New Employment with a Varying Schedule / On-Call Employment</vt:lpstr>
      <vt:lpstr>Employed by a Daycare Provider</vt:lpstr>
      <vt:lpstr>SELF EMPLOYMENT</vt:lpstr>
      <vt:lpstr>EDUCATION AS  APPROVED ACTIVITY</vt:lpstr>
      <vt:lpstr>EDUCATIONAL REMINDERS</vt:lpstr>
      <vt:lpstr>PARTICIPATION IN PROGRAMS</vt:lpstr>
      <vt:lpstr>BREAK PERIODS</vt:lpstr>
      <vt:lpstr>PowerPoint Presentation</vt:lpstr>
      <vt:lpstr>Child Care Activity Break Period </vt:lpstr>
      <vt:lpstr>Child Care Activity Status  </vt:lpstr>
      <vt:lpstr>When to update the Activity Status Page</vt:lpstr>
      <vt:lpstr>PowerPoint Presentation</vt:lpstr>
      <vt:lpstr>FINANCIAL ELGIBILITY </vt:lpstr>
      <vt:lpstr>VERIFICTION REQUIREMENTS</vt:lpstr>
      <vt:lpstr>Verification Requirements</vt:lpstr>
      <vt:lpstr>Non-Financial Forms of  Verification                                   see CC Manual 1.5.10</vt:lpstr>
      <vt:lpstr>General Case Information Page </vt:lpstr>
      <vt:lpstr>Employment Must be Verified</vt:lpstr>
      <vt:lpstr>SELF EMPLOYMENT</vt:lpstr>
      <vt:lpstr>Verification codes that does one action for Wisconsin Shares and a different action for other programs</vt:lpstr>
      <vt:lpstr>On-Going Case Management</vt:lpstr>
      <vt:lpstr>Running With Dates       See  Process Help           Section 5.3</vt:lpstr>
      <vt:lpstr>PERSON ADD All Information Must be Verified</vt:lpstr>
      <vt:lpstr>Reporting Requirements see cc manual  1.8.1</vt:lpstr>
      <vt:lpstr>Annual Renewals</vt:lpstr>
      <vt:lpstr>What We Just Learned</vt:lpstr>
      <vt:lpstr>Question #1 </vt:lpstr>
      <vt:lpstr>Question #2</vt:lpstr>
      <vt:lpstr>Question #3</vt:lpstr>
      <vt:lpstr>Question #4</vt:lpstr>
      <vt:lpstr>Question #5                     True or False</vt:lpstr>
      <vt:lpstr>Question #6                     True or False</vt:lpstr>
      <vt:lpstr>Question #7                True or False</vt:lpstr>
      <vt:lpstr>Question #8                       Yes or No</vt:lpstr>
      <vt:lpstr>Question #9 </vt:lpstr>
      <vt:lpstr>Question #10</vt:lpstr>
      <vt:lpstr>Question #11</vt:lpstr>
      <vt:lpstr>Question #12</vt:lpstr>
      <vt:lpstr>Question #13</vt:lpstr>
      <vt:lpstr>Question #14</vt:lpstr>
      <vt:lpstr>Question  #15                      Yes or No</vt:lpstr>
      <vt:lpstr>Question  #16                          short answer</vt:lpstr>
      <vt:lpstr>Question #17                             Short answer</vt:lpstr>
      <vt:lpstr>Question #18</vt:lpstr>
      <vt:lpstr>Question #19</vt:lpstr>
      <vt:lpstr>Question #19       continued</vt:lpstr>
      <vt:lpstr>Question #20                               Yes or No</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Shares Child Care Refresher</dc:title>
  <dc:creator>Jessica Miller</dc:creator>
  <cp:lastModifiedBy>Chorlton, Adam</cp:lastModifiedBy>
  <cp:revision>323</cp:revision>
  <dcterms:created xsi:type="dcterms:W3CDTF">2019-11-02T18:25:13Z</dcterms:created>
  <dcterms:modified xsi:type="dcterms:W3CDTF">2021-01-28T19:10:18Z</dcterms:modified>
</cp:coreProperties>
</file>