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85" r:id="rId3"/>
    <p:sldId id="257" r:id="rId4"/>
    <p:sldId id="258" r:id="rId5"/>
    <p:sldId id="259" r:id="rId6"/>
    <p:sldId id="260" r:id="rId7"/>
    <p:sldId id="261" r:id="rId8"/>
    <p:sldId id="262" r:id="rId9"/>
    <p:sldId id="263" r:id="rId10"/>
    <p:sldId id="264" r:id="rId11"/>
    <p:sldId id="265" r:id="rId12"/>
    <p:sldId id="266" r:id="rId13"/>
    <p:sldId id="267" r:id="rId14"/>
    <p:sldId id="286" r:id="rId15"/>
    <p:sldId id="292" r:id="rId16"/>
    <p:sldId id="268" r:id="rId17"/>
    <p:sldId id="269" r:id="rId18"/>
    <p:sldId id="270" r:id="rId19"/>
    <p:sldId id="271" r:id="rId20"/>
    <p:sldId id="272" r:id="rId21"/>
    <p:sldId id="273" r:id="rId22"/>
    <p:sldId id="274" r:id="rId23"/>
    <p:sldId id="275" r:id="rId24"/>
    <p:sldId id="287" r:id="rId25"/>
    <p:sldId id="288" r:id="rId26"/>
    <p:sldId id="276" r:id="rId27"/>
    <p:sldId id="277" r:id="rId28"/>
    <p:sldId id="278" r:id="rId29"/>
    <p:sldId id="279" r:id="rId30"/>
    <p:sldId id="280" r:id="rId31"/>
    <p:sldId id="281" r:id="rId32"/>
    <p:sldId id="282" r:id="rId33"/>
    <p:sldId id="283" r:id="rId34"/>
    <p:sldId id="289" r:id="rId35"/>
    <p:sldId id="290" r:id="rId36"/>
    <p:sldId id="291" r:id="rId37"/>
    <p:sldId id="284" r:id="rId38"/>
    <p:sldId id="293" r:id="rId39"/>
    <p:sldId id="294"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EC6901-A1A9-445F-9606-06618E4411D6}" type="datetimeFigureOut">
              <a:rPr lang="en-US" smtClean="0"/>
              <a:t>12/13/2023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BBCA1A-41C2-4DB6-B764-FAD95D249B5B}" type="slidenum">
              <a:rPr lang="en-US" smtClean="0"/>
              <a:t>‹#›</a:t>
            </a:fld>
            <a:endParaRPr lang="en-US"/>
          </a:p>
        </p:txBody>
      </p:sp>
    </p:spTree>
    <p:extLst>
      <p:ext uri="{BB962C8B-B14F-4D97-AF65-F5344CB8AC3E}">
        <p14:creationId xmlns:p14="http://schemas.microsoft.com/office/powerpoint/2010/main" val="434994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BBCA1A-41C2-4DB6-B764-FAD95D249B5B}" type="slidenum">
              <a:rPr lang="en-US" smtClean="0"/>
              <a:t>4</a:t>
            </a:fld>
            <a:endParaRPr lang="en-US"/>
          </a:p>
        </p:txBody>
      </p:sp>
    </p:spTree>
    <p:extLst>
      <p:ext uri="{BB962C8B-B14F-4D97-AF65-F5344CB8AC3E}">
        <p14:creationId xmlns:p14="http://schemas.microsoft.com/office/powerpoint/2010/main" val="1947318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BBCA1A-41C2-4DB6-B764-FAD95D249B5B}" type="slidenum">
              <a:rPr lang="en-US" smtClean="0"/>
              <a:t>31</a:t>
            </a:fld>
            <a:endParaRPr lang="en-US"/>
          </a:p>
        </p:txBody>
      </p:sp>
    </p:spTree>
    <p:extLst>
      <p:ext uri="{BB962C8B-B14F-4D97-AF65-F5344CB8AC3E}">
        <p14:creationId xmlns:p14="http://schemas.microsoft.com/office/powerpoint/2010/main" val="57301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7DA32DE-0C98-4097-9377-EDEA93792F50}" type="datetime1">
              <a:rPr lang="en-US" smtClean="0"/>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03521E-05A8-404A-81F9-F4A8E13FBE24}" type="slidenum">
              <a:rPr lang="en-US" smtClean="0"/>
              <a:t>‹#›</a:t>
            </a:fld>
            <a:endParaRPr lang="en-US"/>
          </a:p>
        </p:txBody>
      </p:sp>
    </p:spTree>
    <p:extLst>
      <p:ext uri="{BB962C8B-B14F-4D97-AF65-F5344CB8AC3E}">
        <p14:creationId xmlns:p14="http://schemas.microsoft.com/office/powerpoint/2010/main" val="1050674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E96BD-6768-4220-9356-EB847D1FF16A}" type="datetime1">
              <a:rPr lang="en-US" smtClean="0"/>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03521E-05A8-404A-81F9-F4A8E13FBE24}" type="slidenum">
              <a:rPr lang="en-US" smtClean="0"/>
              <a:t>‹#›</a:t>
            </a:fld>
            <a:endParaRPr lang="en-US"/>
          </a:p>
        </p:txBody>
      </p:sp>
    </p:spTree>
    <p:extLst>
      <p:ext uri="{BB962C8B-B14F-4D97-AF65-F5344CB8AC3E}">
        <p14:creationId xmlns:p14="http://schemas.microsoft.com/office/powerpoint/2010/main" val="318771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B42E21-D70D-43EE-A48D-0AFF9CA1924D}" type="datetime1">
              <a:rPr lang="en-US" smtClean="0"/>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03521E-05A8-404A-81F9-F4A8E13FBE24}" type="slidenum">
              <a:rPr lang="en-US" smtClean="0"/>
              <a:t>‹#›</a:t>
            </a:fld>
            <a:endParaRPr lang="en-US"/>
          </a:p>
        </p:txBody>
      </p:sp>
    </p:spTree>
    <p:extLst>
      <p:ext uri="{BB962C8B-B14F-4D97-AF65-F5344CB8AC3E}">
        <p14:creationId xmlns:p14="http://schemas.microsoft.com/office/powerpoint/2010/main" val="3521331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AC2A72-1DDE-462F-811A-AEFC636EF373}" type="datetime1">
              <a:rPr lang="en-US" smtClean="0"/>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03521E-05A8-404A-81F9-F4A8E13FBE24}" type="slidenum">
              <a:rPr lang="en-US" smtClean="0"/>
              <a:t>‹#›</a:t>
            </a:fld>
            <a:endParaRPr lang="en-US"/>
          </a:p>
        </p:txBody>
      </p:sp>
    </p:spTree>
    <p:extLst>
      <p:ext uri="{BB962C8B-B14F-4D97-AF65-F5344CB8AC3E}">
        <p14:creationId xmlns:p14="http://schemas.microsoft.com/office/powerpoint/2010/main" val="1239360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F9365D-AAB6-4EA1-8E6D-6303C896ABBC}" type="datetime1">
              <a:rPr lang="en-US" smtClean="0"/>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03521E-05A8-404A-81F9-F4A8E13FBE24}" type="slidenum">
              <a:rPr lang="en-US" smtClean="0"/>
              <a:t>‹#›</a:t>
            </a:fld>
            <a:endParaRPr lang="en-US"/>
          </a:p>
        </p:txBody>
      </p:sp>
    </p:spTree>
    <p:extLst>
      <p:ext uri="{BB962C8B-B14F-4D97-AF65-F5344CB8AC3E}">
        <p14:creationId xmlns:p14="http://schemas.microsoft.com/office/powerpoint/2010/main" val="1086519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2A9EA4-CC62-4179-81BA-888793BEBC2B}" type="datetime1">
              <a:rPr lang="en-US" smtClean="0"/>
              <a:t>12/13/2023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03521E-05A8-404A-81F9-F4A8E13FBE24}" type="slidenum">
              <a:rPr lang="en-US" smtClean="0"/>
              <a:t>‹#›</a:t>
            </a:fld>
            <a:endParaRPr lang="en-US"/>
          </a:p>
        </p:txBody>
      </p:sp>
    </p:spTree>
    <p:extLst>
      <p:ext uri="{BB962C8B-B14F-4D97-AF65-F5344CB8AC3E}">
        <p14:creationId xmlns:p14="http://schemas.microsoft.com/office/powerpoint/2010/main" val="1588296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68E429-82EE-41AD-A37D-933D07541E71}" type="datetime1">
              <a:rPr lang="en-US" smtClean="0"/>
              <a:t>12/13/2023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03521E-05A8-404A-81F9-F4A8E13FBE24}" type="slidenum">
              <a:rPr lang="en-US" smtClean="0"/>
              <a:t>‹#›</a:t>
            </a:fld>
            <a:endParaRPr lang="en-US"/>
          </a:p>
        </p:txBody>
      </p:sp>
    </p:spTree>
    <p:extLst>
      <p:ext uri="{BB962C8B-B14F-4D97-AF65-F5344CB8AC3E}">
        <p14:creationId xmlns:p14="http://schemas.microsoft.com/office/powerpoint/2010/main" val="4084073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22BE7B-C32C-410F-829D-9AC52A8A0368}" type="datetime1">
              <a:rPr lang="en-US" smtClean="0"/>
              <a:t>12/13/2023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03521E-05A8-404A-81F9-F4A8E13FBE24}" type="slidenum">
              <a:rPr lang="en-US" smtClean="0"/>
              <a:t>‹#›</a:t>
            </a:fld>
            <a:endParaRPr lang="en-US"/>
          </a:p>
        </p:txBody>
      </p:sp>
    </p:spTree>
    <p:extLst>
      <p:ext uri="{BB962C8B-B14F-4D97-AF65-F5344CB8AC3E}">
        <p14:creationId xmlns:p14="http://schemas.microsoft.com/office/powerpoint/2010/main" val="1067134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9173BC-CAC1-4D8F-A492-8E787C563D5E}" type="datetime1">
              <a:rPr lang="en-US" smtClean="0"/>
              <a:t>12/13/2023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03521E-05A8-404A-81F9-F4A8E13FBE24}" type="slidenum">
              <a:rPr lang="en-US" smtClean="0"/>
              <a:t>‹#›</a:t>
            </a:fld>
            <a:endParaRPr lang="en-US"/>
          </a:p>
        </p:txBody>
      </p:sp>
    </p:spTree>
    <p:extLst>
      <p:ext uri="{BB962C8B-B14F-4D97-AF65-F5344CB8AC3E}">
        <p14:creationId xmlns:p14="http://schemas.microsoft.com/office/powerpoint/2010/main" val="2784875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A977E3-E9C0-4A0C-9BEF-6F2C46B3D792}" type="datetime1">
              <a:rPr lang="en-US" smtClean="0"/>
              <a:t>12/13/2023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03521E-05A8-404A-81F9-F4A8E13FBE24}" type="slidenum">
              <a:rPr lang="en-US" smtClean="0"/>
              <a:t>‹#›</a:t>
            </a:fld>
            <a:endParaRPr lang="en-US"/>
          </a:p>
        </p:txBody>
      </p:sp>
    </p:spTree>
    <p:extLst>
      <p:ext uri="{BB962C8B-B14F-4D97-AF65-F5344CB8AC3E}">
        <p14:creationId xmlns:p14="http://schemas.microsoft.com/office/powerpoint/2010/main" val="782336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724557-F2AC-462F-BD39-027ED578D286}" type="datetime1">
              <a:rPr lang="en-US" smtClean="0"/>
              <a:t>12/13/2023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03521E-05A8-404A-81F9-F4A8E13FBE24}" type="slidenum">
              <a:rPr lang="en-US" smtClean="0"/>
              <a:t>‹#›</a:t>
            </a:fld>
            <a:endParaRPr lang="en-US"/>
          </a:p>
        </p:txBody>
      </p:sp>
    </p:spTree>
    <p:extLst>
      <p:ext uri="{BB962C8B-B14F-4D97-AF65-F5344CB8AC3E}">
        <p14:creationId xmlns:p14="http://schemas.microsoft.com/office/powerpoint/2010/main" val="2200321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5F94DE-B23F-4B9C-AAA0-74C9424815A6}" type="datetime1">
              <a:rPr lang="en-US" smtClean="0"/>
              <a:t>12/13/2023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03521E-05A8-404A-81F9-F4A8E13FBE24}" type="slidenum">
              <a:rPr lang="en-US" smtClean="0"/>
              <a:t>‹#›</a:t>
            </a:fld>
            <a:endParaRPr lang="en-US"/>
          </a:p>
        </p:txBody>
      </p:sp>
    </p:spTree>
    <p:extLst>
      <p:ext uri="{BB962C8B-B14F-4D97-AF65-F5344CB8AC3E}">
        <p14:creationId xmlns:p14="http://schemas.microsoft.com/office/powerpoint/2010/main" val="9554389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1"/>
            <a:ext cx="7772400" cy="2762250"/>
          </a:xfrm>
        </p:spPr>
        <p:txBody>
          <a:bodyPr>
            <a:normAutofit/>
          </a:bodyPr>
          <a:lstStyle/>
          <a:p>
            <a:r>
              <a:rPr lang="en-US" dirty="0" smtClean="0">
                <a:solidFill>
                  <a:schemeClr val="tx2">
                    <a:lumMod val="60000"/>
                    <a:lumOff val="40000"/>
                  </a:schemeClr>
                </a:solidFill>
                <a:latin typeface="Goudy Stout" panose="0202090407030B020401" pitchFamily="18" charset="0"/>
              </a:rPr>
              <a:t>Caretaker</a:t>
            </a:r>
            <a:br>
              <a:rPr lang="en-US" dirty="0" smtClean="0">
                <a:solidFill>
                  <a:schemeClr val="tx2">
                    <a:lumMod val="60000"/>
                    <a:lumOff val="40000"/>
                  </a:schemeClr>
                </a:solidFill>
                <a:latin typeface="Goudy Stout" panose="0202090407030B020401" pitchFamily="18" charset="0"/>
              </a:rPr>
            </a:br>
            <a:r>
              <a:rPr lang="en-US" dirty="0" smtClean="0">
                <a:solidFill>
                  <a:schemeClr val="tx2">
                    <a:lumMod val="60000"/>
                    <a:lumOff val="40000"/>
                  </a:schemeClr>
                </a:solidFill>
                <a:latin typeface="Goudy Stout" panose="0202090407030B020401" pitchFamily="18" charset="0"/>
              </a:rPr>
              <a:t>Supplement</a:t>
            </a:r>
            <a:r>
              <a:rPr lang="en-US" dirty="0" smtClean="0"/>
              <a:t/>
            </a:r>
            <a:br>
              <a:rPr lang="en-US" dirty="0" smtClean="0"/>
            </a:br>
            <a:endParaRPr lang="en-US" dirty="0"/>
          </a:p>
        </p:txBody>
      </p:sp>
      <p:sp>
        <p:nvSpPr>
          <p:cNvPr id="3" name="Subtitle 2"/>
          <p:cNvSpPr>
            <a:spLocks noGrp="1"/>
          </p:cNvSpPr>
          <p:nvPr>
            <p:ph type="subTitle" idx="1"/>
          </p:nvPr>
        </p:nvSpPr>
        <p:spPr/>
        <p:txBody>
          <a:bodyPr>
            <a:normAutofit lnSpcReduction="10000"/>
          </a:bodyPr>
          <a:lstStyle/>
          <a:p>
            <a:endParaRPr lang="en-US" sz="800" dirty="0" smtClean="0"/>
          </a:p>
          <a:p>
            <a:endParaRPr lang="en-US" sz="800" dirty="0"/>
          </a:p>
          <a:p>
            <a:endParaRPr lang="en-US" sz="800" dirty="0" smtClean="0"/>
          </a:p>
          <a:p>
            <a:endParaRPr lang="en-US" sz="800" dirty="0"/>
          </a:p>
          <a:p>
            <a:endParaRPr lang="en-US" sz="800" dirty="0" smtClean="0"/>
          </a:p>
          <a:p>
            <a:endParaRPr lang="en-US" sz="800" dirty="0"/>
          </a:p>
          <a:p>
            <a:endParaRPr lang="en-US" sz="800" dirty="0" smtClean="0"/>
          </a:p>
          <a:p>
            <a:endParaRPr lang="en-US" sz="800" dirty="0"/>
          </a:p>
          <a:p>
            <a:endParaRPr lang="en-US" sz="800" dirty="0" smtClean="0"/>
          </a:p>
          <a:p>
            <a:endParaRPr lang="en-US" sz="800" dirty="0"/>
          </a:p>
          <a:p>
            <a:endParaRPr lang="en-US" sz="800" dirty="0" smtClean="0"/>
          </a:p>
          <a:p>
            <a:r>
              <a:rPr lang="en-US" sz="800" dirty="0" smtClean="0">
                <a:solidFill>
                  <a:schemeClr val="accent1">
                    <a:lumMod val="50000"/>
                  </a:schemeClr>
                </a:solidFill>
              </a:rPr>
              <a:t>June 13, 2023</a:t>
            </a:r>
            <a:endParaRPr lang="en-US" sz="800" dirty="0">
              <a:solidFill>
                <a:schemeClr val="accent1">
                  <a:lumMod val="50000"/>
                </a:schemeClr>
              </a:solidFill>
            </a:endParaRPr>
          </a:p>
        </p:txBody>
      </p:sp>
      <p:sp>
        <p:nvSpPr>
          <p:cNvPr id="4" name="Slide Number Placeholder 3"/>
          <p:cNvSpPr>
            <a:spLocks noGrp="1"/>
          </p:cNvSpPr>
          <p:nvPr>
            <p:ph type="sldNum" sz="quarter" idx="12"/>
          </p:nvPr>
        </p:nvSpPr>
        <p:spPr/>
        <p:txBody>
          <a:bodyPr/>
          <a:lstStyle/>
          <a:p>
            <a:fld id="{6203521E-05A8-404A-81F9-F4A8E13FBE24}" type="slidenum">
              <a:rPr lang="en-US" smtClean="0"/>
              <a:t>1</a:t>
            </a:fld>
            <a:endParaRPr lang="en-US"/>
          </a:p>
        </p:txBody>
      </p:sp>
    </p:spTree>
    <p:extLst>
      <p:ext uri="{BB962C8B-B14F-4D97-AF65-F5344CB8AC3E}">
        <p14:creationId xmlns:p14="http://schemas.microsoft.com/office/powerpoint/2010/main" val="463268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381000"/>
            <a:ext cx="82296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ight Arrow 3"/>
          <p:cNvSpPr/>
          <p:nvPr/>
        </p:nvSpPr>
        <p:spPr>
          <a:xfrm>
            <a:off x="1663770" y="3680234"/>
            <a:ext cx="368808" cy="228600"/>
          </a:xfrm>
          <a:prstGeom prst="rightArrow">
            <a:avLst/>
          </a:prstGeom>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 name="Right Arrow 4"/>
          <p:cNvSpPr/>
          <p:nvPr/>
        </p:nvSpPr>
        <p:spPr>
          <a:xfrm>
            <a:off x="1663770" y="2871457"/>
            <a:ext cx="305238" cy="176543"/>
          </a:xfrm>
          <a:prstGeom prst="rightArrow">
            <a:avLst/>
          </a:prstGeom>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6203521E-05A8-404A-81F9-F4A8E13FBE24}" type="slidenum">
              <a:rPr lang="en-US" smtClean="0">
                <a:solidFill>
                  <a:schemeClr val="tx1">
                    <a:lumMod val="95000"/>
                    <a:lumOff val="5000"/>
                  </a:schemeClr>
                </a:solidFill>
              </a:rPr>
              <a:t>10</a:t>
            </a:fld>
            <a:endParaRPr lang="en-US" dirty="0">
              <a:solidFill>
                <a:schemeClr val="tx1">
                  <a:lumMod val="95000"/>
                  <a:lumOff val="5000"/>
                </a:schemeClr>
              </a:solidFill>
            </a:endParaRPr>
          </a:p>
        </p:txBody>
      </p:sp>
    </p:spTree>
    <p:extLst>
      <p:ext uri="{BB962C8B-B14F-4D97-AF65-F5344CB8AC3E}">
        <p14:creationId xmlns:p14="http://schemas.microsoft.com/office/powerpoint/2010/main" val="38615878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74638"/>
            <a:ext cx="6400800" cy="6278562"/>
          </a:xfrm>
        </p:spPr>
        <p:txBody>
          <a:bodyPr>
            <a:normAutofit/>
          </a:bodyPr>
          <a:lstStyle/>
          <a:p>
            <a:pPr algn="l"/>
            <a:r>
              <a:rPr lang="en-US" sz="3100" dirty="0"/>
              <a:t>328 6 MONTHS OLD CHILD WITHOUT SSN is another alert that you will see with CTS cases.  When you receive this alert, please check KIDS to see if they have the number.  You may also want </a:t>
            </a:r>
            <a:r>
              <a:rPr lang="en-US" sz="2800" dirty="0"/>
              <a:t>to call the </a:t>
            </a:r>
            <a:r>
              <a:rPr lang="en-US" sz="2800" dirty="0" err="1"/>
              <a:t>casehead</a:t>
            </a:r>
            <a:r>
              <a:rPr lang="en-US" sz="2800" dirty="0"/>
              <a:t> and obtain the information over the phone.  If you can not reach the client by phone, send a verification request with a note explaining that we need the child’s number.  CARES will remove children without social security numbers from the grant after they turn six months.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600" y="990600"/>
            <a:ext cx="1981200" cy="1320800"/>
          </a:xfrm>
        </p:spPr>
      </p:pic>
      <p:sp>
        <p:nvSpPr>
          <p:cNvPr id="3" name="Slide Number Placeholder 2"/>
          <p:cNvSpPr>
            <a:spLocks noGrp="1"/>
          </p:cNvSpPr>
          <p:nvPr>
            <p:ph type="sldNum" sz="quarter" idx="12"/>
          </p:nvPr>
        </p:nvSpPr>
        <p:spPr/>
        <p:txBody>
          <a:bodyPr/>
          <a:lstStyle/>
          <a:p>
            <a:fld id="{6203521E-05A8-404A-81F9-F4A8E13FBE24}" type="slidenum">
              <a:rPr lang="en-US" smtClean="0">
                <a:solidFill>
                  <a:schemeClr val="tx1">
                    <a:lumMod val="95000"/>
                    <a:lumOff val="5000"/>
                  </a:schemeClr>
                </a:solidFill>
              </a:rPr>
              <a:t>11</a:t>
            </a:fld>
            <a:endParaRPr lang="en-US" dirty="0">
              <a:solidFill>
                <a:schemeClr val="tx1">
                  <a:lumMod val="95000"/>
                  <a:lumOff val="5000"/>
                </a:schemeClr>
              </a:solidFill>
            </a:endParaRPr>
          </a:p>
        </p:txBody>
      </p:sp>
    </p:spTree>
    <p:extLst>
      <p:ext uri="{BB962C8B-B14F-4D97-AF65-F5344CB8AC3E}">
        <p14:creationId xmlns:p14="http://schemas.microsoft.com/office/powerpoint/2010/main" val="38615681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371600"/>
            <a:ext cx="8610600" cy="5334000"/>
          </a:xfrm>
        </p:spPr>
        <p:txBody>
          <a:bodyPr>
            <a:normAutofit/>
          </a:bodyPr>
          <a:lstStyle/>
          <a:p>
            <a:r>
              <a:rPr lang="en-US" sz="4000" b="1" dirty="0">
                <a:solidFill>
                  <a:srgbClr val="FF0000"/>
                </a:solidFill>
                <a:latin typeface="Juice ITC" panose="04040403040A02020202" pitchFamily="82" charset="0"/>
              </a:rPr>
              <a:t>The Exception, or </a:t>
            </a:r>
            <a:r>
              <a:rPr lang="en-US" sz="4000" b="1" dirty="0" err="1">
                <a:solidFill>
                  <a:srgbClr val="FF0000"/>
                </a:solidFill>
                <a:latin typeface="Juice ITC" panose="04040403040A02020202" pitchFamily="82" charset="0"/>
              </a:rPr>
              <a:t>Buening</a:t>
            </a:r>
            <a:r>
              <a:rPr lang="en-US" sz="4000" b="1" dirty="0">
                <a:latin typeface="Juice ITC" panose="04040403040A02020202" pitchFamily="82" charset="0"/>
              </a:rPr>
              <a:t/>
            </a:r>
            <a:br>
              <a:rPr lang="en-US" sz="4000" b="1" dirty="0">
                <a:latin typeface="Juice ITC" panose="04040403040A02020202" pitchFamily="82" charset="0"/>
              </a:rPr>
            </a:br>
            <a:r>
              <a:rPr lang="en-US" sz="3200" dirty="0"/>
              <a:t/>
            </a:r>
            <a:br>
              <a:rPr lang="en-US" sz="3200" dirty="0"/>
            </a:br>
            <a:r>
              <a:rPr lang="en-US" sz="3200" dirty="0"/>
              <a:t>As I mentioned earlier, there is an eligibility exception for some CTS cases.  It is rooted in a lawsuit involving CTS’s predecessor, AFDC.  These exceptions occur in two parent households.  The parents are not married.  They have a child in common.  The child of the non-SSI parent  and the child in common make the group ineligible for CTS. </a:t>
            </a:r>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33800" y="152400"/>
            <a:ext cx="1522594" cy="1143000"/>
          </a:xfrm>
        </p:spPr>
      </p:pic>
      <p:sp>
        <p:nvSpPr>
          <p:cNvPr id="3" name="Slide Number Placeholder 2"/>
          <p:cNvSpPr>
            <a:spLocks noGrp="1"/>
          </p:cNvSpPr>
          <p:nvPr>
            <p:ph type="sldNum" sz="quarter" idx="12"/>
          </p:nvPr>
        </p:nvSpPr>
        <p:spPr/>
        <p:txBody>
          <a:bodyPr/>
          <a:lstStyle/>
          <a:p>
            <a:fld id="{6203521E-05A8-404A-81F9-F4A8E13FBE24}" type="slidenum">
              <a:rPr lang="en-US" smtClean="0">
                <a:solidFill>
                  <a:schemeClr val="tx1">
                    <a:lumMod val="95000"/>
                    <a:lumOff val="5000"/>
                  </a:schemeClr>
                </a:solidFill>
              </a:rPr>
              <a:t>12</a:t>
            </a:fld>
            <a:endParaRPr lang="en-US" dirty="0">
              <a:solidFill>
                <a:schemeClr val="tx1">
                  <a:lumMod val="95000"/>
                  <a:lumOff val="5000"/>
                </a:schemeClr>
              </a:solidFill>
            </a:endParaRPr>
          </a:p>
        </p:txBody>
      </p:sp>
    </p:spTree>
    <p:extLst>
      <p:ext uri="{BB962C8B-B14F-4D97-AF65-F5344CB8AC3E}">
        <p14:creationId xmlns:p14="http://schemas.microsoft.com/office/powerpoint/2010/main" val="8110020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66800"/>
            <a:ext cx="8686800" cy="5562600"/>
          </a:xfrm>
        </p:spPr>
        <p:txBody>
          <a:bodyPr>
            <a:normAutofit/>
          </a:bodyPr>
          <a:lstStyle/>
          <a:p>
            <a:pPr algn="l"/>
            <a:r>
              <a:rPr lang="en-US" sz="2800" dirty="0"/>
              <a:t/>
            </a:r>
            <a:br>
              <a:rPr lang="en-US" sz="2800" dirty="0"/>
            </a:br>
            <a:r>
              <a:rPr lang="en-US" sz="2200" dirty="0" err="1"/>
              <a:t>Buening</a:t>
            </a:r>
            <a:r>
              <a:rPr lang="en-US" sz="2200" dirty="0"/>
              <a:t> cases occur in two-parent households in which the parents have a child in common and the income of the non-SSI eligible parent and the child in common causes any child(</a:t>
            </a:r>
            <a:r>
              <a:rPr lang="en-US" sz="2200" dirty="0" err="1"/>
              <a:t>ren</a:t>
            </a:r>
            <a:r>
              <a:rPr lang="en-US" sz="2200" dirty="0"/>
              <a:t>) of the SSI parent to be financially ineligible for CTS. See 5.4 Illustrations, </a:t>
            </a:r>
            <a:r>
              <a:rPr lang="en-US" sz="2200" dirty="0" smtClean="0"/>
              <a:t>Scenarios 12 and 13 </a:t>
            </a:r>
            <a:r>
              <a:rPr lang="en-US" sz="2200" dirty="0"/>
              <a:t>for a visual depiction of a </a:t>
            </a:r>
            <a:r>
              <a:rPr lang="en-US" sz="2200" dirty="0" err="1"/>
              <a:t>Buening</a:t>
            </a:r>
            <a:r>
              <a:rPr lang="en-US" sz="2200" dirty="0"/>
              <a:t> case configuration.  The ruling states that any half-siblings and their associated parent are to be excluded from the SFU if it is determined that the half-sibling, his/ her full siblings and his/her parent are not needy.  To meet the definition of needy, three conditions must be true</a:t>
            </a:r>
            <a:r>
              <a:rPr lang="en-US" sz="2200" dirty="0" smtClean="0"/>
              <a:t>:</a:t>
            </a:r>
            <a:br>
              <a:rPr lang="en-US" sz="2200" dirty="0" smtClean="0"/>
            </a:br>
            <a:r>
              <a:rPr lang="en-US" sz="2200" dirty="0"/>
              <a:t/>
            </a:r>
            <a:br>
              <a:rPr lang="en-US" sz="2200" dirty="0"/>
            </a:br>
            <a:endParaRPr lang="en-US" sz="22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12408" y="152400"/>
            <a:ext cx="1833383" cy="1219200"/>
          </a:xfrm>
        </p:spPr>
      </p:pic>
      <p:sp>
        <p:nvSpPr>
          <p:cNvPr id="3" name="Slide Number Placeholder 2"/>
          <p:cNvSpPr>
            <a:spLocks noGrp="1"/>
          </p:cNvSpPr>
          <p:nvPr>
            <p:ph type="sldNum" sz="quarter" idx="12"/>
          </p:nvPr>
        </p:nvSpPr>
        <p:spPr/>
        <p:txBody>
          <a:bodyPr/>
          <a:lstStyle/>
          <a:p>
            <a:fld id="{6203521E-05A8-404A-81F9-F4A8E13FBE24}" type="slidenum">
              <a:rPr lang="en-US" smtClean="0">
                <a:solidFill>
                  <a:schemeClr val="tx1">
                    <a:lumMod val="95000"/>
                    <a:lumOff val="5000"/>
                  </a:schemeClr>
                </a:solidFill>
              </a:rPr>
              <a:t>13</a:t>
            </a:fld>
            <a:endParaRPr lang="en-US" dirty="0">
              <a:solidFill>
                <a:schemeClr val="tx1">
                  <a:lumMod val="95000"/>
                  <a:lumOff val="5000"/>
                </a:schemeClr>
              </a:solidFill>
            </a:endParaRPr>
          </a:p>
        </p:txBody>
      </p:sp>
    </p:spTree>
    <p:extLst>
      <p:ext uri="{BB962C8B-B14F-4D97-AF65-F5344CB8AC3E}">
        <p14:creationId xmlns:p14="http://schemas.microsoft.com/office/powerpoint/2010/main" val="33502372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096000"/>
          </a:xfrm>
        </p:spPr>
        <p:txBody>
          <a:bodyPr>
            <a:normAutofit fontScale="70000" lnSpcReduction="20000"/>
          </a:bodyPr>
          <a:lstStyle/>
          <a:p>
            <a:endParaRPr lang="en-US" dirty="0"/>
          </a:p>
          <a:p>
            <a:r>
              <a:rPr lang="en-US" dirty="0" smtClean="0"/>
              <a:t>The </a:t>
            </a:r>
            <a:r>
              <a:rPr lang="en-US" dirty="0"/>
              <a:t>child of the non-SSI parent is deprived </a:t>
            </a:r>
            <a:r>
              <a:rPr lang="en-US" dirty="0" smtClean="0"/>
              <a:t>and</a:t>
            </a:r>
            <a:endParaRPr lang="en-US" dirty="0"/>
          </a:p>
          <a:p>
            <a:endParaRPr lang="en-US" dirty="0"/>
          </a:p>
          <a:p>
            <a:r>
              <a:rPr lang="en-US" dirty="0" smtClean="0"/>
              <a:t>The </a:t>
            </a:r>
            <a:r>
              <a:rPr lang="en-US" dirty="0"/>
              <a:t>income and assets for the non-SSI parent and child(</a:t>
            </a:r>
            <a:r>
              <a:rPr lang="en-US" dirty="0" err="1"/>
              <a:t>ren</a:t>
            </a:r>
            <a:r>
              <a:rPr lang="en-US" dirty="0"/>
              <a:t>) are below the AFDC eligibility limits </a:t>
            </a:r>
            <a:r>
              <a:rPr lang="en-US" dirty="0" smtClean="0"/>
              <a:t>and</a:t>
            </a:r>
            <a:endParaRPr lang="en-US" dirty="0"/>
          </a:p>
          <a:p>
            <a:endParaRPr lang="en-US" dirty="0"/>
          </a:p>
          <a:p>
            <a:r>
              <a:rPr lang="en-US" dirty="0" smtClean="0"/>
              <a:t>The </a:t>
            </a:r>
            <a:r>
              <a:rPr lang="en-US" dirty="0"/>
              <a:t>child is under the care of a qualified </a:t>
            </a:r>
            <a:r>
              <a:rPr lang="en-US" dirty="0" smtClean="0"/>
              <a:t>relative</a:t>
            </a:r>
            <a:endParaRPr lang="en-US" dirty="0"/>
          </a:p>
          <a:p>
            <a:pPr marL="0" indent="0">
              <a:buNone/>
            </a:pPr>
            <a:r>
              <a:rPr lang="en-US" dirty="0"/>
              <a:t> </a:t>
            </a:r>
          </a:p>
          <a:p>
            <a:endParaRPr lang="en-US" dirty="0"/>
          </a:p>
          <a:p>
            <a:r>
              <a:rPr lang="en-US" dirty="0"/>
              <a:t>A child is considered deprived when a parent is </a:t>
            </a:r>
            <a:r>
              <a:rPr lang="en-US" dirty="0" smtClean="0"/>
              <a:t>disabled.  </a:t>
            </a:r>
            <a:r>
              <a:rPr lang="en-US" dirty="0"/>
              <a:t>If all three conditions are true, the child(</a:t>
            </a:r>
            <a:r>
              <a:rPr lang="en-US" dirty="0" err="1"/>
              <a:t>ren</a:t>
            </a:r>
            <a:r>
              <a:rPr lang="en-US" dirty="0"/>
              <a:t>) in common is considered needy.  The whole group is considered one SFU and remains together. If at least one of the three criteria is not met, the child(</a:t>
            </a:r>
            <a:r>
              <a:rPr lang="en-US" dirty="0" err="1"/>
              <a:t>ren</a:t>
            </a:r>
            <a:r>
              <a:rPr lang="en-US" dirty="0"/>
              <a:t>) in common are not considered needy.  The child(</a:t>
            </a:r>
            <a:r>
              <a:rPr lang="en-US" dirty="0" err="1"/>
              <a:t>ren</a:t>
            </a:r>
            <a:r>
              <a:rPr lang="en-US" dirty="0"/>
              <a:t>) in common and their non-SSI parent must be excluded from the CTS SFU and financial testing to allow the SSI parent’s child(</a:t>
            </a:r>
            <a:r>
              <a:rPr lang="en-US" dirty="0" err="1"/>
              <a:t>ren</a:t>
            </a:r>
            <a:r>
              <a:rPr lang="en-US" dirty="0"/>
              <a:t>) to be tested for CTS alone.</a:t>
            </a:r>
          </a:p>
          <a:p>
            <a:endParaRPr lang="en-US" dirty="0"/>
          </a:p>
          <a:p>
            <a:pPr marL="0" indent="0">
              <a:buNone/>
            </a:pPr>
            <a:r>
              <a:rPr lang="en-US" dirty="0"/>
              <a:t> </a:t>
            </a:r>
          </a:p>
          <a:p>
            <a:endParaRPr lang="en-US" dirty="0"/>
          </a:p>
        </p:txBody>
      </p:sp>
      <p:sp>
        <p:nvSpPr>
          <p:cNvPr id="4" name="Slide Number Placeholder 3"/>
          <p:cNvSpPr>
            <a:spLocks noGrp="1"/>
          </p:cNvSpPr>
          <p:nvPr>
            <p:ph type="sldNum" sz="quarter" idx="12"/>
          </p:nvPr>
        </p:nvSpPr>
        <p:spPr/>
        <p:txBody>
          <a:bodyPr/>
          <a:lstStyle/>
          <a:p>
            <a:fld id="{6203521E-05A8-404A-81F9-F4A8E13FBE24}" type="slidenum">
              <a:rPr lang="en-US" smtClean="0"/>
              <a:t>14</a:t>
            </a:fld>
            <a:endParaRPr lang="en-US"/>
          </a:p>
        </p:txBody>
      </p:sp>
    </p:spTree>
    <p:extLst>
      <p:ext uri="{BB962C8B-B14F-4D97-AF65-F5344CB8AC3E}">
        <p14:creationId xmlns:p14="http://schemas.microsoft.com/office/powerpoint/2010/main" val="37651298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C00000"/>
                </a:solidFill>
                <a:latin typeface="Engravers MT" panose="02090707080505020304" pitchFamily="18" charset="0"/>
              </a:rPr>
              <a:t>BUENING SOCIOGRAMS</a:t>
            </a:r>
            <a:br>
              <a:rPr lang="en-US" dirty="0" smtClean="0">
                <a:solidFill>
                  <a:srgbClr val="C00000"/>
                </a:solidFill>
                <a:latin typeface="Engravers MT" panose="02090707080505020304" pitchFamily="18" charset="0"/>
              </a:rPr>
            </a:br>
            <a:r>
              <a:rPr lang="en-US" sz="1400" dirty="0" smtClean="0">
                <a:solidFill>
                  <a:srgbClr val="C00000"/>
                </a:solidFill>
                <a:latin typeface="Engravers MT" panose="02090707080505020304" pitchFamily="18" charset="0"/>
              </a:rPr>
              <a:t>from </a:t>
            </a:r>
            <a:r>
              <a:rPr lang="en-US" sz="1400" u="sng" dirty="0" err="1" smtClean="0">
                <a:solidFill>
                  <a:srgbClr val="C00000"/>
                </a:solidFill>
                <a:latin typeface="Engravers MT" panose="02090707080505020304" pitchFamily="18" charset="0"/>
              </a:rPr>
              <a:t>cts</a:t>
            </a:r>
            <a:r>
              <a:rPr lang="en-US" sz="1400" u="sng" dirty="0" smtClean="0">
                <a:solidFill>
                  <a:srgbClr val="C00000"/>
                </a:solidFill>
                <a:latin typeface="Engravers MT" panose="02090707080505020304" pitchFamily="18" charset="0"/>
              </a:rPr>
              <a:t> policy handbook</a:t>
            </a:r>
            <a:r>
              <a:rPr lang="en-US" sz="1400" dirty="0" smtClean="0">
                <a:solidFill>
                  <a:srgbClr val="C00000"/>
                </a:solidFill>
                <a:latin typeface="Engravers MT" panose="02090707080505020304" pitchFamily="18" charset="0"/>
              </a:rPr>
              <a:t> 5.4</a:t>
            </a:r>
            <a:endParaRPr lang="en-US" dirty="0">
              <a:solidFill>
                <a:srgbClr val="C00000"/>
              </a:solidFill>
              <a:latin typeface="Engravers MT" panose="02090707080505020304" pitchFamily="18"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295400"/>
            <a:ext cx="8229600" cy="4828814"/>
          </a:xfrm>
        </p:spPr>
      </p:pic>
      <p:sp>
        <p:nvSpPr>
          <p:cNvPr id="4" name="Slide Number Placeholder 3"/>
          <p:cNvSpPr>
            <a:spLocks noGrp="1"/>
          </p:cNvSpPr>
          <p:nvPr>
            <p:ph type="sldNum" sz="quarter" idx="12"/>
          </p:nvPr>
        </p:nvSpPr>
        <p:spPr/>
        <p:txBody>
          <a:bodyPr/>
          <a:lstStyle/>
          <a:p>
            <a:fld id="{6203521E-05A8-404A-81F9-F4A8E13FBE24}" type="slidenum">
              <a:rPr lang="en-US" smtClean="0"/>
              <a:t>15</a:t>
            </a:fld>
            <a:endParaRPr lang="en-US"/>
          </a:p>
        </p:txBody>
      </p:sp>
    </p:spTree>
    <p:extLst>
      <p:ext uri="{BB962C8B-B14F-4D97-AF65-F5344CB8AC3E}">
        <p14:creationId xmlns:p14="http://schemas.microsoft.com/office/powerpoint/2010/main" val="3022469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C00000"/>
                </a:solidFill>
                <a:latin typeface="Goudy Stout" panose="0202090407030B020401" pitchFamily="18" charset="0"/>
              </a:rPr>
              <a:t>Financial</a:t>
            </a:r>
            <a:r>
              <a:rPr lang="en-US" sz="3200" dirty="0" smtClean="0">
                <a:solidFill>
                  <a:srgbClr val="FF0000"/>
                </a:solidFill>
                <a:latin typeface="Goudy Stout" panose="0202090407030B020401" pitchFamily="18" charset="0"/>
              </a:rPr>
              <a:t> </a:t>
            </a:r>
            <a:r>
              <a:rPr lang="en-US" sz="3200" dirty="0" err="1" smtClean="0">
                <a:solidFill>
                  <a:srgbClr val="C00000"/>
                </a:solidFill>
                <a:latin typeface="Goudy Stout" panose="0202090407030B020401" pitchFamily="18" charset="0"/>
              </a:rPr>
              <a:t>eligibilIty</a:t>
            </a:r>
            <a:endParaRPr lang="en-US" sz="3200" dirty="0">
              <a:solidFill>
                <a:srgbClr val="C00000"/>
              </a:solidFill>
              <a:latin typeface="Goudy Stout" panose="0202090407030B020401" pitchFamily="18" charset="0"/>
            </a:endParaRPr>
          </a:p>
        </p:txBody>
      </p:sp>
      <p:sp>
        <p:nvSpPr>
          <p:cNvPr id="3" name="Content Placeholder 2"/>
          <p:cNvSpPr>
            <a:spLocks noGrp="1"/>
          </p:cNvSpPr>
          <p:nvPr>
            <p:ph idx="1"/>
          </p:nvPr>
        </p:nvSpPr>
        <p:spPr/>
        <p:txBody>
          <a:bodyPr>
            <a:normAutofit fontScale="62500" lnSpcReduction="20000"/>
          </a:bodyPr>
          <a:lstStyle/>
          <a:p>
            <a:pPr marL="0" indent="0" algn="ctr">
              <a:buNone/>
            </a:pPr>
            <a:r>
              <a:rPr lang="en-US" dirty="0" smtClean="0">
                <a:solidFill>
                  <a:schemeClr val="accent5">
                    <a:lumMod val="50000"/>
                  </a:schemeClr>
                </a:solidFill>
                <a:latin typeface="Algerian" panose="04020705040A02060702" pitchFamily="82" charset="0"/>
              </a:rPr>
              <a:t>Assets</a:t>
            </a:r>
          </a:p>
          <a:p>
            <a:r>
              <a:rPr lang="en-US" sz="3100" dirty="0">
                <a:solidFill>
                  <a:schemeClr val="tx1">
                    <a:lumMod val="95000"/>
                    <a:lumOff val="5000"/>
                  </a:schemeClr>
                </a:solidFill>
              </a:rPr>
              <a:t>The first rule to remember for CTS financial testing is that all of the SSI recipient(s) income and assets are exempt.  The income and assets of the rest of the group are to be considered. </a:t>
            </a:r>
            <a:endParaRPr lang="en-US" sz="3100" dirty="0" smtClean="0">
              <a:solidFill>
                <a:schemeClr val="tx1">
                  <a:lumMod val="95000"/>
                  <a:lumOff val="5000"/>
                </a:schemeClr>
              </a:solidFill>
            </a:endParaRPr>
          </a:p>
          <a:p>
            <a:r>
              <a:rPr lang="en-US" sz="3100" dirty="0" smtClean="0">
                <a:solidFill>
                  <a:schemeClr val="tx1">
                    <a:lumMod val="95000"/>
                    <a:lumOff val="5000"/>
                  </a:schemeClr>
                </a:solidFill>
              </a:rPr>
              <a:t> </a:t>
            </a:r>
            <a:r>
              <a:rPr lang="en-US" sz="3100" dirty="0">
                <a:solidFill>
                  <a:schemeClr val="tx1">
                    <a:lumMod val="95000"/>
                    <a:lumOff val="5000"/>
                  </a:schemeClr>
                </a:solidFill>
              </a:rPr>
              <a:t>The important thing is to remember to go through the asset questions for a CTS application.  We normally do not ask those for family cases. </a:t>
            </a:r>
            <a:endParaRPr lang="en-US" sz="3100" dirty="0" smtClean="0">
              <a:solidFill>
                <a:schemeClr val="tx1">
                  <a:lumMod val="95000"/>
                  <a:lumOff val="5000"/>
                </a:schemeClr>
              </a:solidFill>
            </a:endParaRPr>
          </a:p>
          <a:p>
            <a:r>
              <a:rPr lang="en-US" sz="3100" dirty="0" smtClean="0">
                <a:solidFill>
                  <a:schemeClr val="tx1">
                    <a:lumMod val="95000"/>
                    <a:lumOff val="5000"/>
                  </a:schemeClr>
                </a:solidFill>
              </a:rPr>
              <a:t>Also </a:t>
            </a:r>
            <a:r>
              <a:rPr lang="en-US" sz="3100" dirty="0">
                <a:solidFill>
                  <a:schemeClr val="tx1">
                    <a:lumMod val="95000"/>
                    <a:lumOff val="5000"/>
                  </a:schemeClr>
                </a:solidFill>
              </a:rPr>
              <a:t>remember that CTS cases need to be monitored for divestment.  See the CTS Handbook if you suspect a case of divesting assets.  </a:t>
            </a:r>
            <a:endParaRPr lang="en-US" sz="3100" dirty="0" smtClean="0">
              <a:solidFill>
                <a:schemeClr val="tx1">
                  <a:lumMod val="95000"/>
                  <a:lumOff val="5000"/>
                </a:schemeClr>
              </a:solidFill>
            </a:endParaRPr>
          </a:p>
          <a:p>
            <a:r>
              <a:rPr lang="en-US" sz="3100" dirty="0" smtClean="0">
                <a:solidFill>
                  <a:schemeClr val="tx1">
                    <a:lumMod val="95000"/>
                    <a:lumOff val="5000"/>
                  </a:schemeClr>
                </a:solidFill>
              </a:rPr>
              <a:t>Members </a:t>
            </a:r>
            <a:r>
              <a:rPr lang="en-US" sz="3100" dirty="0">
                <a:solidFill>
                  <a:schemeClr val="tx1">
                    <a:lumMod val="95000"/>
                    <a:lumOff val="5000"/>
                  </a:schemeClr>
                </a:solidFill>
              </a:rPr>
              <a:t>are allowed to have one irrevocable funeral trust and burial plot per applicant/recipient.  All other types of irrevocable trusts are not counted.  If there is a question regarding the availability of an asset, send it to your corporation counsel</a:t>
            </a:r>
            <a:r>
              <a:rPr lang="en-US" sz="3100" dirty="0" smtClean="0">
                <a:solidFill>
                  <a:schemeClr val="tx1">
                    <a:lumMod val="95000"/>
                    <a:lumOff val="5000"/>
                  </a:schemeClr>
                </a:solidFill>
              </a:rPr>
              <a:t>.</a:t>
            </a:r>
          </a:p>
          <a:p>
            <a:r>
              <a:rPr lang="en-US" sz="3100" dirty="0" smtClean="0">
                <a:solidFill>
                  <a:schemeClr val="tx1">
                    <a:lumMod val="95000"/>
                    <a:lumOff val="5000"/>
                  </a:schemeClr>
                </a:solidFill>
              </a:rPr>
              <a:t>We do not need to verify assets.  If they report assets that would put them over the asset limit, go ahead and close them.  We do not need to verify the amount.  If the client disputes the amount, tell them to provide verification of the asset amount.</a:t>
            </a:r>
            <a:endParaRPr lang="en-US" sz="3100" dirty="0">
              <a:solidFill>
                <a:schemeClr val="tx1">
                  <a:lumMod val="95000"/>
                  <a:lumOff val="5000"/>
                </a:schemeClr>
              </a:solidFill>
            </a:endParaRPr>
          </a:p>
          <a:p>
            <a:endParaRPr lang="en-US" dirty="0">
              <a:solidFill>
                <a:schemeClr val="accent3">
                  <a:lumMod val="75000"/>
                </a:schemeClr>
              </a:solidFill>
              <a:latin typeface="Algerian" panose="04020705040A02060702" pitchFamily="82" charset="0"/>
            </a:endParaRPr>
          </a:p>
        </p:txBody>
      </p:sp>
      <p:sp>
        <p:nvSpPr>
          <p:cNvPr id="4" name="Slide Number Placeholder 3"/>
          <p:cNvSpPr>
            <a:spLocks noGrp="1"/>
          </p:cNvSpPr>
          <p:nvPr>
            <p:ph type="sldNum" sz="quarter" idx="12"/>
          </p:nvPr>
        </p:nvSpPr>
        <p:spPr/>
        <p:txBody>
          <a:bodyPr/>
          <a:lstStyle/>
          <a:p>
            <a:fld id="{6203521E-05A8-404A-81F9-F4A8E13FBE24}" type="slidenum">
              <a:rPr lang="en-US" smtClean="0">
                <a:solidFill>
                  <a:schemeClr val="tx1">
                    <a:lumMod val="95000"/>
                    <a:lumOff val="5000"/>
                  </a:schemeClr>
                </a:solidFill>
              </a:rPr>
              <a:t>16</a:t>
            </a:fld>
            <a:endParaRPr lang="en-US" dirty="0">
              <a:solidFill>
                <a:schemeClr val="tx1">
                  <a:lumMod val="95000"/>
                  <a:lumOff val="5000"/>
                </a:schemeClr>
              </a:solidFill>
            </a:endParaRPr>
          </a:p>
        </p:txBody>
      </p:sp>
    </p:spTree>
    <p:extLst>
      <p:ext uri="{BB962C8B-B14F-4D97-AF65-F5344CB8AC3E}">
        <p14:creationId xmlns:p14="http://schemas.microsoft.com/office/powerpoint/2010/main" val="24441616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2800" dirty="0" smtClean="0">
                <a:solidFill>
                  <a:schemeClr val="accent5">
                    <a:lumMod val="50000"/>
                  </a:schemeClr>
                </a:solidFill>
                <a:latin typeface="Algerian" panose="04020705040A02060702" pitchFamily="82" charset="0"/>
              </a:rPr>
              <a:t>Income</a:t>
            </a:r>
            <a:endParaRPr lang="en-US" sz="2800" dirty="0">
              <a:solidFill>
                <a:schemeClr val="accent5">
                  <a:lumMod val="50000"/>
                </a:schemeClr>
              </a:solidFill>
              <a:latin typeface="Algerian" panose="04020705040A02060702" pitchFamily="82" charset="0"/>
            </a:endParaRPr>
          </a:p>
        </p:txBody>
      </p:sp>
      <p:sp>
        <p:nvSpPr>
          <p:cNvPr id="3" name="Content Placeholder 2"/>
          <p:cNvSpPr>
            <a:spLocks noGrp="1"/>
          </p:cNvSpPr>
          <p:nvPr>
            <p:ph idx="1"/>
          </p:nvPr>
        </p:nvSpPr>
        <p:spPr>
          <a:xfrm>
            <a:off x="457200" y="1143000"/>
            <a:ext cx="8229600" cy="5334000"/>
          </a:xfrm>
        </p:spPr>
        <p:txBody>
          <a:bodyPr>
            <a:normAutofit/>
          </a:bodyPr>
          <a:lstStyle/>
          <a:p>
            <a:pPr marL="0" indent="0">
              <a:buNone/>
            </a:pPr>
            <a:r>
              <a:rPr lang="en-US" dirty="0"/>
              <a:t>Another point to remember is that child support  is not counted for CTS.  If the amounts are small enough, it is not an issue.  The worker can enter the support and it will not affect the CTS and be counted correctly for other programs. </a:t>
            </a: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6203521E-05A8-404A-81F9-F4A8E13FBE24}" type="slidenum">
              <a:rPr lang="en-US" smtClean="0">
                <a:solidFill>
                  <a:schemeClr val="tx1">
                    <a:lumMod val="95000"/>
                    <a:lumOff val="5000"/>
                  </a:schemeClr>
                </a:solidFill>
              </a:rPr>
              <a:t>17</a:t>
            </a:fld>
            <a:endParaRPr lang="en-US" dirty="0">
              <a:solidFill>
                <a:schemeClr val="tx1">
                  <a:lumMod val="95000"/>
                  <a:lumOff val="5000"/>
                </a:schemeClr>
              </a:solidFill>
            </a:endParaRPr>
          </a:p>
        </p:txBody>
      </p:sp>
    </p:spTree>
    <p:extLst>
      <p:ext uri="{BB962C8B-B14F-4D97-AF65-F5344CB8AC3E}">
        <p14:creationId xmlns:p14="http://schemas.microsoft.com/office/powerpoint/2010/main" val="36620196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pperplate Gothic Bold" panose="020E0705020206020404" pitchFamily="34" charset="0"/>
              </a:rPr>
              <a:t>Child Support Intercept</a:t>
            </a:r>
            <a:endParaRPr lang="en-US" dirty="0">
              <a:latin typeface="Copperplate Gothic Bold" panose="020E0705020206020404" pitchFamily="34" charset="0"/>
            </a:endParaRPr>
          </a:p>
        </p:txBody>
      </p:sp>
      <p:sp>
        <p:nvSpPr>
          <p:cNvPr id="3" name="Content Placeholder 2"/>
          <p:cNvSpPr>
            <a:spLocks noGrp="1"/>
          </p:cNvSpPr>
          <p:nvPr>
            <p:ph idx="1"/>
          </p:nvPr>
        </p:nvSpPr>
        <p:spPr>
          <a:xfrm>
            <a:off x="457200" y="1143001"/>
            <a:ext cx="8229600" cy="3657599"/>
          </a:xfrm>
        </p:spPr>
        <p:txBody>
          <a:bodyPr>
            <a:normAutofit lnSpcReduction="10000"/>
          </a:bodyPr>
          <a:lstStyle/>
          <a:p>
            <a:r>
              <a:rPr lang="en-US" dirty="0"/>
              <a:t>If an absent parent for a CTS case is paying support, the first 25% will go to the state to reimburse Wisconsin for the CTS paid.  The remaining 75% will go to the client.  If federal taxes are intercepted for past due support, up to 25% may go to the state.  There is a hierarchy for payments received from intercepts, and </a:t>
            </a:r>
            <a:r>
              <a:rPr lang="en-US" dirty="0" smtClean="0"/>
              <a:t>CTS is </a:t>
            </a:r>
            <a:r>
              <a:rPr lang="en-US" dirty="0"/>
              <a:t>down that list a bit</a:t>
            </a:r>
            <a:r>
              <a:rPr lang="en-US" dirty="0" smtClean="0"/>
              <a:t>.</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4648200"/>
            <a:ext cx="2514600" cy="1819275"/>
          </a:xfrm>
          <a:prstGeom prst="rect">
            <a:avLst/>
          </a:prstGeom>
        </p:spPr>
      </p:pic>
      <p:sp>
        <p:nvSpPr>
          <p:cNvPr id="5" name="Slide Number Placeholder 4"/>
          <p:cNvSpPr>
            <a:spLocks noGrp="1"/>
          </p:cNvSpPr>
          <p:nvPr>
            <p:ph type="sldNum" sz="quarter" idx="12"/>
          </p:nvPr>
        </p:nvSpPr>
        <p:spPr/>
        <p:txBody>
          <a:bodyPr/>
          <a:lstStyle/>
          <a:p>
            <a:fld id="{6203521E-05A8-404A-81F9-F4A8E13FBE24}" type="slidenum">
              <a:rPr lang="en-US" smtClean="0">
                <a:solidFill>
                  <a:schemeClr val="tx1">
                    <a:lumMod val="95000"/>
                    <a:lumOff val="5000"/>
                  </a:schemeClr>
                </a:solidFill>
              </a:rPr>
              <a:t>18</a:t>
            </a:fld>
            <a:endParaRPr lang="en-US" dirty="0">
              <a:solidFill>
                <a:schemeClr val="tx1">
                  <a:lumMod val="95000"/>
                  <a:lumOff val="5000"/>
                </a:schemeClr>
              </a:solidFill>
            </a:endParaRPr>
          </a:p>
        </p:txBody>
      </p:sp>
    </p:spTree>
    <p:extLst>
      <p:ext uri="{BB962C8B-B14F-4D97-AF65-F5344CB8AC3E}">
        <p14:creationId xmlns:p14="http://schemas.microsoft.com/office/powerpoint/2010/main" val="39215736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pperplate Gothic Bold" panose="020E0705020206020404" pitchFamily="34" charset="0"/>
              </a:rPr>
              <a:t>Income tests</a:t>
            </a:r>
            <a:endParaRPr lang="en-US" dirty="0">
              <a:latin typeface="Copperplate Gothic Bold" panose="020E0705020206020404" pitchFamily="34" charset="0"/>
            </a:endParaRPr>
          </a:p>
        </p:txBody>
      </p:sp>
      <p:sp>
        <p:nvSpPr>
          <p:cNvPr id="3" name="Content Placeholder 2"/>
          <p:cNvSpPr>
            <a:spLocks noGrp="1"/>
          </p:cNvSpPr>
          <p:nvPr>
            <p:ph idx="1"/>
          </p:nvPr>
        </p:nvSpPr>
        <p:spPr>
          <a:xfrm>
            <a:off x="457200" y="1219200"/>
            <a:ext cx="8229600" cy="4906963"/>
          </a:xfrm>
        </p:spPr>
        <p:txBody>
          <a:bodyPr>
            <a:normAutofit fontScale="85000" lnSpcReduction="10000"/>
          </a:bodyPr>
          <a:lstStyle/>
          <a:p>
            <a:r>
              <a:rPr lang="en-US" dirty="0"/>
              <a:t>There are two income tests for CTS.  The first is a gross income test.  The second is a net income test.  Clients must pass both to qualify for CTS. </a:t>
            </a:r>
            <a:endParaRPr lang="en-US" dirty="0" smtClean="0"/>
          </a:p>
          <a:p>
            <a:r>
              <a:rPr lang="en-US" dirty="0" smtClean="0"/>
              <a:t> </a:t>
            </a:r>
            <a:r>
              <a:rPr lang="en-US" dirty="0"/>
              <a:t>If they pass the first test, they receive a $90 </a:t>
            </a:r>
            <a:r>
              <a:rPr lang="en-US" dirty="0" smtClean="0"/>
              <a:t>work </a:t>
            </a:r>
            <a:r>
              <a:rPr lang="en-US" dirty="0"/>
              <a:t>related expense for each member who is employed or self-employed, a dependent care deduction up to $200 for each child under 2 and $175 for each incapacitated adult or child older than two, an earned disregard of $30, or $30 and 1/3, and child support paid out.  </a:t>
            </a:r>
          </a:p>
          <a:p>
            <a:r>
              <a:rPr lang="en-US" dirty="0" smtClean="0"/>
              <a:t>The </a:t>
            </a:r>
            <a:r>
              <a:rPr lang="en-US" dirty="0"/>
              <a:t>budget screenshot below shows the case receiving a $50 disregard for child support received.  Remember that child support is not counted for CTS.</a:t>
            </a:r>
          </a:p>
          <a:p>
            <a:endParaRPr lang="en-US" dirty="0"/>
          </a:p>
        </p:txBody>
      </p:sp>
      <p:sp>
        <p:nvSpPr>
          <p:cNvPr id="4" name="Slide Number Placeholder 3"/>
          <p:cNvSpPr>
            <a:spLocks noGrp="1"/>
          </p:cNvSpPr>
          <p:nvPr>
            <p:ph type="sldNum" sz="quarter" idx="12"/>
          </p:nvPr>
        </p:nvSpPr>
        <p:spPr/>
        <p:txBody>
          <a:bodyPr/>
          <a:lstStyle/>
          <a:p>
            <a:fld id="{6203521E-05A8-404A-81F9-F4A8E13FBE24}" type="slidenum">
              <a:rPr lang="en-US" smtClean="0">
                <a:solidFill>
                  <a:schemeClr val="tx1">
                    <a:lumMod val="95000"/>
                    <a:lumOff val="5000"/>
                  </a:schemeClr>
                </a:solidFill>
              </a:rPr>
              <a:t>19</a:t>
            </a:fld>
            <a:endParaRPr lang="en-US" dirty="0">
              <a:solidFill>
                <a:schemeClr val="tx1">
                  <a:lumMod val="95000"/>
                  <a:lumOff val="5000"/>
                </a:schemeClr>
              </a:solidFill>
            </a:endParaRPr>
          </a:p>
        </p:txBody>
      </p:sp>
    </p:spTree>
    <p:extLst>
      <p:ext uri="{BB962C8B-B14F-4D97-AF65-F5344CB8AC3E}">
        <p14:creationId xmlns:p14="http://schemas.microsoft.com/office/powerpoint/2010/main" val="27949896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pperplate Gothic Bold" panose="020E0705020206020404" pitchFamily="34" charset="0"/>
              </a:rPr>
              <a:t>Table of contents</a:t>
            </a:r>
            <a:endParaRPr lang="en-US" dirty="0">
              <a:latin typeface="Copperplate Gothic Bold" panose="020E0705020206020404" pitchFamily="34" charset="0"/>
            </a:endParaRPr>
          </a:p>
        </p:txBody>
      </p:sp>
      <p:sp>
        <p:nvSpPr>
          <p:cNvPr id="3" name="Content Placeholder 2"/>
          <p:cNvSpPr>
            <a:spLocks noGrp="1"/>
          </p:cNvSpPr>
          <p:nvPr>
            <p:ph idx="1"/>
          </p:nvPr>
        </p:nvSpPr>
        <p:spPr>
          <a:xfrm>
            <a:off x="457200" y="1295400"/>
            <a:ext cx="8229600" cy="5060950"/>
          </a:xfrm>
        </p:spPr>
        <p:txBody>
          <a:bodyPr>
            <a:normAutofit fontScale="62500" lnSpcReduction="20000"/>
          </a:bodyPr>
          <a:lstStyle/>
          <a:p>
            <a:pPr marL="0" indent="0">
              <a:buNone/>
            </a:pPr>
            <a:r>
              <a:rPr lang="en-US" sz="2800" dirty="0" smtClean="0"/>
              <a:t>3) Introduction to CTS</a:t>
            </a:r>
          </a:p>
          <a:p>
            <a:pPr marL="0" indent="0">
              <a:buNone/>
            </a:pPr>
            <a:r>
              <a:rPr lang="en-US" sz="2800" dirty="0" smtClean="0"/>
              <a:t>5) SSI</a:t>
            </a:r>
          </a:p>
          <a:p>
            <a:pPr marL="0" indent="0">
              <a:buNone/>
            </a:pPr>
            <a:r>
              <a:rPr lang="en-US" sz="2800" dirty="0" smtClean="0"/>
              <a:t>6) Non-financial Eligibility</a:t>
            </a:r>
          </a:p>
          <a:p>
            <a:pPr marL="0" indent="0">
              <a:buNone/>
            </a:pPr>
            <a:r>
              <a:rPr lang="en-US" sz="2800" dirty="0" smtClean="0"/>
              <a:t>12) The Exception, or </a:t>
            </a:r>
            <a:r>
              <a:rPr lang="en-US" sz="2800" dirty="0" err="1" smtClean="0"/>
              <a:t>Buening</a:t>
            </a:r>
            <a:endParaRPr lang="en-US" sz="2800" dirty="0" smtClean="0"/>
          </a:p>
          <a:p>
            <a:pPr marL="0" indent="0">
              <a:buNone/>
            </a:pPr>
            <a:r>
              <a:rPr lang="en-US" sz="2800" dirty="0" smtClean="0"/>
              <a:t>16) Financial Eligibility</a:t>
            </a:r>
          </a:p>
          <a:p>
            <a:pPr marL="0" indent="0">
              <a:buNone/>
            </a:pPr>
            <a:r>
              <a:rPr lang="en-US" sz="2800" dirty="0" smtClean="0"/>
              <a:t>17) Income</a:t>
            </a:r>
          </a:p>
          <a:p>
            <a:pPr marL="0" indent="0">
              <a:buNone/>
            </a:pPr>
            <a:r>
              <a:rPr lang="en-US" sz="2800" dirty="0" smtClean="0"/>
              <a:t>18) Child Support Intercept</a:t>
            </a:r>
          </a:p>
          <a:p>
            <a:pPr marL="0" indent="0">
              <a:buNone/>
            </a:pPr>
            <a:r>
              <a:rPr lang="en-US" sz="2800" dirty="0" smtClean="0"/>
              <a:t>19) Income Tests</a:t>
            </a:r>
          </a:p>
          <a:p>
            <a:pPr marL="0" indent="0">
              <a:buNone/>
            </a:pPr>
            <a:r>
              <a:rPr lang="en-US" sz="2800" dirty="0" smtClean="0"/>
              <a:t>21) Begin Dates</a:t>
            </a:r>
          </a:p>
          <a:p>
            <a:pPr marL="0" indent="0">
              <a:buNone/>
            </a:pPr>
            <a:r>
              <a:rPr lang="en-US" sz="2800" dirty="0" smtClean="0"/>
              <a:t>23) Issuing Retro Payments</a:t>
            </a:r>
          </a:p>
          <a:p>
            <a:pPr marL="0" indent="0">
              <a:buNone/>
            </a:pPr>
            <a:r>
              <a:rPr lang="en-US" sz="2800" dirty="0" smtClean="0"/>
              <a:t>24) ACMP screenshot</a:t>
            </a:r>
          </a:p>
          <a:p>
            <a:pPr marL="0" indent="0">
              <a:buNone/>
            </a:pPr>
            <a:r>
              <a:rPr lang="en-US" sz="2800" dirty="0" smtClean="0"/>
              <a:t>25) ACMP instructions</a:t>
            </a:r>
          </a:p>
          <a:p>
            <a:pPr marL="0" indent="0">
              <a:buNone/>
            </a:pPr>
            <a:r>
              <a:rPr lang="en-US" sz="2800" dirty="0" smtClean="0"/>
              <a:t>27) Payment Cycle</a:t>
            </a:r>
          </a:p>
          <a:p>
            <a:pPr marL="0" indent="0">
              <a:buNone/>
            </a:pPr>
            <a:r>
              <a:rPr lang="en-US" sz="2800" dirty="0" smtClean="0"/>
              <a:t>28) Payments</a:t>
            </a:r>
          </a:p>
          <a:p>
            <a:pPr marL="0" indent="0">
              <a:buNone/>
            </a:pPr>
            <a:r>
              <a:rPr lang="en-US" sz="2800" dirty="0" smtClean="0"/>
              <a:t>29) </a:t>
            </a:r>
            <a:r>
              <a:rPr lang="en-US" sz="2800" dirty="0" err="1" smtClean="0"/>
              <a:t>ForwardHealth</a:t>
            </a:r>
            <a:r>
              <a:rPr lang="en-US" sz="2800" dirty="0" smtClean="0"/>
              <a:t> &amp; CTS</a:t>
            </a:r>
          </a:p>
          <a:p>
            <a:pPr marL="0" indent="0">
              <a:buNone/>
            </a:pPr>
            <a:r>
              <a:rPr lang="en-US" sz="2800" dirty="0" smtClean="0"/>
              <a:t>33) State SSI Details</a:t>
            </a:r>
          </a:p>
          <a:p>
            <a:pPr marL="0" indent="0">
              <a:buNone/>
            </a:pPr>
            <a:r>
              <a:rPr lang="en-US" sz="2800" dirty="0" smtClean="0"/>
              <a:t>34) Additional Mainframe screens</a:t>
            </a:r>
          </a:p>
          <a:p>
            <a:pPr marL="0" indent="0">
              <a:buNone/>
            </a:pPr>
            <a:r>
              <a:rPr lang="en-US" sz="2800" dirty="0" smtClean="0"/>
              <a:t>37) Authorization for Retroactive Payment</a:t>
            </a:r>
          </a:p>
          <a:p>
            <a:pPr marL="0" indent="0">
              <a:buNone/>
            </a:pPr>
            <a:endParaRPr lang="en-US" sz="2800" dirty="0"/>
          </a:p>
        </p:txBody>
      </p:sp>
      <p:sp>
        <p:nvSpPr>
          <p:cNvPr id="4" name="Slide Number Placeholder 3"/>
          <p:cNvSpPr>
            <a:spLocks noGrp="1"/>
          </p:cNvSpPr>
          <p:nvPr>
            <p:ph type="sldNum" sz="quarter" idx="12"/>
          </p:nvPr>
        </p:nvSpPr>
        <p:spPr/>
        <p:txBody>
          <a:bodyPr/>
          <a:lstStyle/>
          <a:p>
            <a:fld id="{6203521E-05A8-404A-81F9-F4A8E13FBE24}" type="slidenum">
              <a:rPr lang="en-US" smtClean="0">
                <a:solidFill>
                  <a:schemeClr val="tx1">
                    <a:lumMod val="95000"/>
                    <a:lumOff val="5000"/>
                  </a:schemeClr>
                </a:solidFill>
              </a:rPr>
              <a:t>2</a:t>
            </a:fld>
            <a:endParaRPr lang="en-US" dirty="0">
              <a:solidFill>
                <a:schemeClr val="tx1">
                  <a:lumMod val="95000"/>
                  <a:lumOff val="5000"/>
                </a:schemeClr>
              </a:solidFill>
            </a:endParaRPr>
          </a:p>
        </p:txBody>
      </p:sp>
    </p:spTree>
    <p:extLst>
      <p:ext uri="{BB962C8B-B14F-4D97-AF65-F5344CB8AC3E}">
        <p14:creationId xmlns:p14="http://schemas.microsoft.com/office/powerpoint/2010/main" val="22909000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0" y="0"/>
            <a:ext cx="6172200" cy="6858000"/>
          </a:xfrm>
        </p:spPr>
      </p:pic>
      <p:sp>
        <p:nvSpPr>
          <p:cNvPr id="2" name="Slide Number Placeholder 1"/>
          <p:cNvSpPr>
            <a:spLocks noGrp="1"/>
          </p:cNvSpPr>
          <p:nvPr>
            <p:ph type="sldNum" sz="quarter" idx="12"/>
          </p:nvPr>
        </p:nvSpPr>
        <p:spPr/>
        <p:txBody>
          <a:bodyPr/>
          <a:lstStyle/>
          <a:p>
            <a:fld id="{6203521E-05A8-404A-81F9-F4A8E13FBE24}" type="slidenum">
              <a:rPr lang="en-US" smtClean="0">
                <a:solidFill>
                  <a:schemeClr val="tx1">
                    <a:lumMod val="95000"/>
                    <a:lumOff val="5000"/>
                  </a:schemeClr>
                </a:solidFill>
              </a:rPr>
              <a:t>20</a:t>
            </a:fld>
            <a:endParaRPr lang="en-US" dirty="0">
              <a:solidFill>
                <a:schemeClr val="tx1">
                  <a:lumMod val="95000"/>
                  <a:lumOff val="5000"/>
                </a:schemeClr>
              </a:solidFill>
            </a:endParaRPr>
          </a:p>
        </p:txBody>
      </p:sp>
    </p:spTree>
    <p:extLst>
      <p:ext uri="{BB962C8B-B14F-4D97-AF65-F5344CB8AC3E}">
        <p14:creationId xmlns:p14="http://schemas.microsoft.com/office/powerpoint/2010/main" val="17497101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solidFill>
                  <a:srgbClr val="00B050"/>
                </a:solidFill>
                <a:latin typeface="Copperplate Gothic Bold" panose="020E0705020206020404" pitchFamily="34" charset="0"/>
              </a:rPr>
              <a:t>Begin dates</a:t>
            </a:r>
            <a:endParaRPr lang="en-US" dirty="0">
              <a:solidFill>
                <a:srgbClr val="00B050"/>
              </a:solidFill>
              <a:latin typeface="Copperplate Gothic Bold" panose="020E0705020206020404" pitchFamily="34" charset="0"/>
            </a:endParaRPr>
          </a:p>
        </p:txBody>
      </p:sp>
      <p:sp>
        <p:nvSpPr>
          <p:cNvPr id="3" name="Content Placeholder 2"/>
          <p:cNvSpPr>
            <a:spLocks noGrp="1"/>
          </p:cNvSpPr>
          <p:nvPr>
            <p:ph idx="1"/>
          </p:nvPr>
        </p:nvSpPr>
        <p:spPr>
          <a:xfrm>
            <a:off x="457200" y="914400"/>
            <a:ext cx="8229600" cy="5486400"/>
          </a:xfrm>
        </p:spPr>
        <p:txBody>
          <a:bodyPr>
            <a:normAutofit fontScale="85000" lnSpcReduction="10000"/>
          </a:bodyPr>
          <a:lstStyle/>
          <a:p>
            <a:r>
              <a:rPr lang="en-US" dirty="0"/>
              <a:t>The first thing to remember with begin dates is that there is no proration of the monthly benefit.  Whether the application date, review date or baby add is the last day of the month or the first, the client qualifies for the full benefit for that month.  </a:t>
            </a:r>
            <a:endParaRPr lang="en-US" dirty="0" smtClean="0"/>
          </a:p>
          <a:p>
            <a:r>
              <a:rPr lang="en-US" dirty="0" smtClean="0"/>
              <a:t>Reviews </a:t>
            </a:r>
            <a:r>
              <a:rPr lang="en-US" dirty="0"/>
              <a:t>will always go back to the first of the month if they complete their review in the month after they’ve closed (close 7/31 for no review, complete the review on 8/31, restarts effective 8/1).  </a:t>
            </a:r>
            <a:endParaRPr lang="en-US" dirty="0" smtClean="0"/>
          </a:p>
          <a:p>
            <a:r>
              <a:rPr lang="en-US" dirty="0" smtClean="0"/>
              <a:t>In </a:t>
            </a:r>
            <a:r>
              <a:rPr lang="en-US" dirty="0"/>
              <a:t>the previous example, if they complete their review on September 1, they are not eligible for August.  Please also remember that CTS reviews are due once per year and that they also receive a grace period of one month.</a:t>
            </a:r>
          </a:p>
        </p:txBody>
      </p:sp>
      <p:sp>
        <p:nvSpPr>
          <p:cNvPr id="4" name="Slide Number Placeholder 3"/>
          <p:cNvSpPr>
            <a:spLocks noGrp="1"/>
          </p:cNvSpPr>
          <p:nvPr>
            <p:ph type="sldNum" sz="quarter" idx="12"/>
          </p:nvPr>
        </p:nvSpPr>
        <p:spPr/>
        <p:txBody>
          <a:bodyPr/>
          <a:lstStyle/>
          <a:p>
            <a:fld id="{6203521E-05A8-404A-81F9-F4A8E13FBE24}" type="slidenum">
              <a:rPr lang="en-US" smtClean="0">
                <a:solidFill>
                  <a:schemeClr val="tx1">
                    <a:lumMod val="95000"/>
                    <a:lumOff val="5000"/>
                  </a:schemeClr>
                </a:solidFill>
              </a:rPr>
              <a:t>21</a:t>
            </a:fld>
            <a:endParaRPr lang="en-US" dirty="0">
              <a:solidFill>
                <a:schemeClr val="tx1">
                  <a:lumMod val="95000"/>
                  <a:lumOff val="5000"/>
                </a:schemeClr>
              </a:solidFill>
            </a:endParaRPr>
          </a:p>
        </p:txBody>
      </p:sp>
    </p:spTree>
    <p:extLst>
      <p:ext uri="{BB962C8B-B14F-4D97-AF65-F5344CB8AC3E}">
        <p14:creationId xmlns:p14="http://schemas.microsoft.com/office/powerpoint/2010/main" val="42743043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lstStyle/>
          <a:p>
            <a:r>
              <a:rPr lang="en-US" dirty="0"/>
              <a:t>We can backdate CTS eligibility if their SSI has begun in a month earlier than the current </a:t>
            </a:r>
            <a:r>
              <a:rPr lang="en-US" dirty="0" smtClean="0"/>
              <a:t>one</a:t>
            </a:r>
            <a:r>
              <a:rPr lang="en-US" dirty="0"/>
              <a:t> </a:t>
            </a:r>
            <a:r>
              <a:rPr lang="en-US" dirty="0" smtClean="0">
                <a:solidFill>
                  <a:srgbClr val="FF0000"/>
                </a:solidFill>
              </a:rPr>
              <a:t>AND</a:t>
            </a:r>
            <a:r>
              <a:rPr lang="en-US" dirty="0" smtClean="0"/>
              <a:t> that </a:t>
            </a:r>
            <a:r>
              <a:rPr lang="en-US" dirty="0"/>
              <a:t>they had to have an open case going back to that date.  If there were breaks in eligibility, we are able to begin their CTS in the month their case reopened</a:t>
            </a:r>
            <a:r>
              <a:rPr lang="en-US" dirty="0" smtClean="0"/>
              <a:t>.</a:t>
            </a:r>
          </a:p>
          <a:p>
            <a:r>
              <a:rPr lang="en-US" dirty="0"/>
              <a:t>The worker can also backdate a person add when the birth of a baby is reported on an ongoing case.  </a:t>
            </a:r>
          </a:p>
        </p:txBody>
      </p:sp>
      <p:sp>
        <p:nvSpPr>
          <p:cNvPr id="2" name="Slide Number Placeholder 1"/>
          <p:cNvSpPr>
            <a:spLocks noGrp="1"/>
          </p:cNvSpPr>
          <p:nvPr>
            <p:ph type="sldNum" sz="quarter" idx="12"/>
          </p:nvPr>
        </p:nvSpPr>
        <p:spPr/>
        <p:txBody>
          <a:bodyPr/>
          <a:lstStyle/>
          <a:p>
            <a:fld id="{6203521E-05A8-404A-81F9-F4A8E13FBE24}" type="slidenum">
              <a:rPr lang="en-US" smtClean="0">
                <a:solidFill>
                  <a:schemeClr val="tx1">
                    <a:lumMod val="95000"/>
                    <a:lumOff val="5000"/>
                  </a:schemeClr>
                </a:solidFill>
              </a:rPr>
              <a:t>22</a:t>
            </a:fld>
            <a:endParaRPr lang="en-US" dirty="0">
              <a:solidFill>
                <a:schemeClr val="tx1">
                  <a:lumMod val="95000"/>
                  <a:lumOff val="5000"/>
                </a:schemeClr>
              </a:solidFill>
            </a:endParaRPr>
          </a:p>
        </p:txBody>
      </p:sp>
    </p:spTree>
    <p:extLst>
      <p:ext uri="{BB962C8B-B14F-4D97-AF65-F5344CB8AC3E}">
        <p14:creationId xmlns:p14="http://schemas.microsoft.com/office/powerpoint/2010/main" val="15428116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solidFill>
                  <a:srgbClr val="7030A0"/>
                </a:solidFill>
                <a:latin typeface="Copperplate Gothic Bold" panose="020E0705020206020404" pitchFamily="34" charset="0"/>
              </a:rPr>
              <a:t>Issuing retro payments</a:t>
            </a:r>
            <a:endParaRPr lang="en-US" dirty="0">
              <a:solidFill>
                <a:srgbClr val="7030A0"/>
              </a:solidFill>
              <a:latin typeface="Copperplate Gothic Bold" panose="020E0705020206020404" pitchFamily="34" charset="0"/>
            </a:endParaRPr>
          </a:p>
        </p:txBody>
      </p:sp>
      <p:sp>
        <p:nvSpPr>
          <p:cNvPr id="3" name="Content Placeholder 2"/>
          <p:cNvSpPr>
            <a:spLocks noGrp="1"/>
          </p:cNvSpPr>
          <p:nvPr>
            <p:ph idx="1"/>
          </p:nvPr>
        </p:nvSpPr>
        <p:spPr>
          <a:xfrm>
            <a:off x="457200" y="914400"/>
            <a:ext cx="8229600" cy="5486400"/>
          </a:xfrm>
        </p:spPr>
        <p:txBody>
          <a:bodyPr/>
          <a:lstStyle/>
          <a:p>
            <a:r>
              <a:rPr lang="en-US" dirty="0" smtClean="0"/>
              <a:t>Retro payments are issued in five steps.</a:t>
            </a:r>
          </a:p>
          <a:p>
            <a:pPr marL="514350" indent="-514350">
              <a:buFont typeface="+mj-lt"/>
              <a:buAutoNum type="arabicParenR"/>
            </a:pPr>
            <a:r>
              <a:rPr lang="en-US" dirty="0" smtClean="0"/>
              <a:t>Ensure in </a:t>
            </a:r>
            <a:r>
              <a:rPr lang="en-US" dirty="0" err="1" smtClean="0"/>
              <a:t>ForwardHealth</a:t>
            </a:r>
            <a:r>
              <a:rPr lang="en-US" dirty="0" smtClean="0"/>
              <a:t> that client had state SSI.</a:t>
            </a:r>
          </a:p>
          <a:p>
            <a:pPr marL="514350" indent="-514350">
              <a:buFont typeface="+mj-lt"/>
              <a:buAutoNum type="arabicParenR"/>
            </a:pPr>
            <a:r>
              <a:rPr lang="en-US" dirty="0" smtClean="0"/>
              <a:t>Run with dates for all desired months.</a:t>
            </a:r>
          </a:p>
          <a:p>
            <a:pPr marL="514350" indent="-514350">
              <a:buFont typeface="+mj-lt"/>
              <a:buAutoNum type="arabicParenR"/>
            </a:pPr>
            <a:r>
              <a:rPr lang="en-US" dirty="0" smtClean="0"/>
              <a:t>Complete Mainframe screen ACMP.</a:t>
            </a:r>
          </a:p>
          <a:p>
            <a:pPr marL="514350" indent="-514350">
              <a:buFont typeface="+mj-lt"/>
              <a:buAutoNum type="arabicParenR"/>
            </a:pPr>
            <a:r>
              <a:rPr lang="en-US" dirty="0" smtClean="0"/>
              <a:t>Enter case comments.</a:t>
            </a:r>
          </a:p>
          <a:p>
            <a:pPr marL="514350" indent="-514350">
              <a:buFont typeface="+mj-lt"/>
              <a:buAutoNum type="arabicParenR"/>
            </a:pPr>
            <a:r>
              <a:rPr lang="en-US" dirty="0" smtClean="0"/>
              <a:t>Complete the “Authorization for Retroactive Caretaker Supplement” form and fax it to </a:t>
            </a:r>
            <a:r>
              <a:rPr lang="en-US" dirty="0" err="1" smtClean="0"/>
              <a:t>ForwardHealth</a:t>
            </a:r>
            <a:r>
              <a:rPr lang="en-US" dirty="0" smtClean="0"/>
              <a:t>.  The number (608/221-0991) is on the form.</a:t>
            </a:r>
          </a:p>
          <a:p>
            <a:pPr marL="514350" indent="-514350">
              <a:buFont typeface="+mj-lt"/>
              <a:buAutoNum type="arabicParenR"/>
            </a:pPr>
            <a:endParaRPr lang="en-US" dirty="0" smtClean="0"/>
          </a:p>
          <a:p>
            <a:pPr marL="514350" indent="-514350">
              <a:buFont typeface="+mj-lt"/>
              <a:buAutoNum type="arabicParenR"/>
            </a:pPr>
            <a:endParaRPr lang="en-US" dirty="0"/>
          </a:p>
        </p:txBody>
      </p:sp>
      <p:sp>
        <p:nvSpPr>
          <p:cNvPr id="4" name="Slide Number Placeholder 3"/>
          <p:cNvSpPr>
            <a:spLocks noGrp="1"/>
          </p:cNvSpPr>
          <p:nvPr>
            <p:ph type="sldNum" sz="quarter" idx="12"/>
          </p:nvPr>
        </p:nvSpPr>
        <p:spPr/>
        <p:txBody>
          <a:bodyPr/>
          <a:lstStyle/>
          <a:p>
            <a:fld id="{6203521E-05A8-404A-81F9-F4A8E13FBE24}" type="slidenum">
              <a:rPr lang="en-US" smtClean="0">
                <a:solidFill>
                  <a:schemeClr val="tx1">
                    <a:lumMod val="95000"/>
                    <a:lumOff val="5000"/>
                  </a:schemeClr>
                </a:solidFill>
              </a:rPr>
              <a:t>23</a:t>
            </a:fld>
            <a:endParaRPr lang="en-US" dirty="0">
              <a:solidFill>
                <a:schemeClr val="tx1">
                  <a:lumMod val="95000"/>
                  <a:lumOff val="5000"/>
                </a:schemeClr>
              </a:solidFill>
            </a:endParaRPr>
          </a:p>
        </p:txBody>
      </p:sp>
    </p:spTree>
    <p:extLst>
      <p:ext uri="{BB962C8B-B14F-4D97-AF65-F5344CB8AC3E}">
        <p14:creationId xmlns:p14="http://schemas.microsoft.com/office/powerpoint/2010/main" val="8727440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203521E-05A8-404A-81F9-F4A8E13FBE24}" type="slidenum">
              <a:rPr lang="en-US" smtClean="0"/>
              <a:t>24</a:t>
            </a:fld>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8096" y="609600"/>
            <a:ext cx="7607808" cy="5562600"/>
          </a:xfrm>
        </p:spPr>
      </p:pic>
    </p:spTree>
    <p:extLst>
      <p:ext uri="{BB962C8B-B14F-4D97-AF65-F5344CB8AC3E}">
        <p14:creationId xmlns:p14="http://schemas.microsoft.com/office/powerpoint/2010/main" val="36611397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US" dirty="0" smtClean="0">
                <a:solidFill>
                  <a:schemeClr val="accent1">
                    <a:lumMod val="75000"/>
                  </a:schemeClr>
                </a:solidFill>
                <a:latin typeface="Copperplate Gothic Bold" panose="020E0705020206020404" pitchFamily="34" charset="0"/>
              </a:rPr>
              <a:t>ACMP</a:t>
            </a:r>
            <a:endParaRPr lang="en-US" dirty="0">
              <a:solidFill>
                <a:schemeClr val="accent1">
                  <a:lumMod val="75000"/>
                </a:schemeClr>
              </a:solidFill>
              <a:latin typeface="Copperplate Gothic Bold" panose="020E0705020206020404" pitchFamily="34" charset="0"/>
            </a:endParaRPr>
          </a:p>
        </p:txBody>
      </p:sp>
      <p:sp>
        <p:nvSpPr>
          <p:cNvPr id="3" name="Content Placeholder 2"/>
          <p:cNvSpPr>
            <a:spLocks noGrp="1"/>
          </p:cNvSpPr>
          <p:nvPr>
            <p:ph idx="1"/>
          </p:nvPr>
        </p:nvSpPr>
        <p:spPr>
          <a:xfrm>
            <a:off x="304800" y="1143000"/>
            <a:ext cx="8610600" cy="5257800"/>
          </a:xfrm>
        </p:spPr>
        <p:txBody>
          <a:bodyPr>
            <a:normAutofit/>
          </a:bodyPr>
          <a:lstStyle/>
          <a:p>
            <a:r>
              <a:rPr lang="en-US" sz="2800" dirty="0" smtClean="0"/>
              <a:t>Enter the primary person number where it says Care-taker.  The person name and number at the bottom of the screen.</a:t>
            </a:r>
          </a:p>
          <a:p>
            <a:r>
              <a:rPr lang="en-US" sz="2800" dirty="0" smtClean="0"/>
              <a:t>Type in the payment month and amount.</a:t>
            </a:r>
          </a:p>
          <a:p>
            <a:r>
              <a:rPr lang="en-US" sz="2800" dirty="0" smtClean="0"/>
              <a:t>Add the line numbers for the children that you are issuing the supplement on the Eligible Children line.</a:t>
            </a:r>
          </a:p>
          <a:p>
            <a:r>
              <a:rPr lang="en-US" sz="2800" dirty="0" smtClean="0"/>
              <a:t>Add comments</a:t>
            </a:r>
          </a:p>
          <a:p>
            <a:r>
              <a:rPr lang="en-US" sz="2800" dirty="0" smtClean="0"/>
              <a:t>If you come to this page and there is a screen com-</a:t>
            </a:r>
            <a:r>
              <a:rPr lang="en-US" sz="2800" dirty="0" err="1" smtClean="0"/>
              <a:t>pleted</a:t>
            </a:r>
            <a:r>
              <a:rPr lang="en-US" sz="2800" dirty="0" smtClean="0"/>
              <a:t> for a prior month, hit F16 (shift F4) to create a new screen.</a:t>
            </a:r>
          </a:p>
          <a:p>
            <a:endParaRPr lang="en-US" sz="2400" dirty="0" smtClean="0"/>
          </a:p>
          <a:p>
            <a:endParaRPr lang="en-US" sz="2400" dirty="0"/>
          </a:p>
        </p:txBody>
      </p:sp>
      <p:sp>
        <p:nvSpPr>
          <p:cNvPr id="4" name="Slide Number Placeholder 3"/>
          <p:cNvSpPr>
            <a:spLocks noGrp="1"/>
          </p:cNvSpPr>
          <p:nvPr>
            <p:ph type="sldNum" sz="quarter" idx="12"/>
          </p:nvPr>
        </p:nvSpPr>
        <p:spPr/>
        <p:txBody>
          <a:bodyPr/>
          <a:lstStyle/>
          <a:p>
            <a:fld id="{6203521E-05A8-404A-81F9-F4A8E13FBE24}" type="slidenum">
              <a:rPr lang="en-US" smtClean="0"/>
              <a:t>25</a:t>
            </a:fld>
            <a:endParaRPr lang="en-US"/>
          </a:p>
        </p:txBody>
      </p:sp>
    </p:spTree>
    <p:extLst>
      <p:ext uri="{BB962C8B-B14F-4D97-AF65-F5344CB8AC3E}">
        <p14:creationId xmlns:p14="http://schemas.microsoft.com/office/powerpoint/2010/main" val="5084916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marL="0" indent="0">
              <a:buNone/>
            </a:pPr>
            <a:r>
              <a:rPr lang="en-US" sz="4400" dirty="0" smtClean="0">
                <a:solidFill>
                  <a:srgbClr val="FF0000"/>
                </a:solidFill>
              </a:rPr>
              <a:t>Please do not attempt to expedite a payment by issuing the retro form.  Do not tell the client you can do so.  If it was confirmed in CARES without running with dates, it will be issued in the normal cycle.  If you send the form, </a:t>
            </a:r>
            <a:r>
              <a:rPr lang="en-US" sz="4400" dirty="0" err="1" smtClean="0">
                <a:solidFill>
                  <a:srgbClr val="FF0000"/>
                </a:solidFill>
              </a:rPr>
              <a:t>ForwardHealth</a:t>
            </a:r>
            <a:r>
              <a:rPr lang="en-US" sz="4400" dirty="0" smtClean="0">
                <a:solidFill>
                  <a:srgbClr val="FF0000"/>
                </a:solidFill>
              </a:rPr>
              <a:t> will reject it.	</a:t>
            </a:r>
            <a:endParaRPr lang="en-US" sz="4400" dirty="0">
              <a:solidFill>
                <a:srgbClr val="FF0000"/>
              </a:solidFill>
            </a:endParaRPr>
          </a:p>
        </p:txBody>
      </p:sp>
      <p:sp>
        <p:nvSpPr>
          <p:cNvPr id="2" name="Slide Number Placeholder 1"/>
          <p:cNvSpPr>
            <a:spLocks noGrp="1"/>
          </p:cNvSpPr>
          <p:nvPr>
            <p:ph type="sldNum" sz="quarter" idx="12"/>
          </p:nvPr>
        </p:nvSpPr>
        <p:spPr/>
        <p:txBody>
          <a:bodyPr/>
          <a:lstStyle/>
          <a:p>
            <a:fld id="{6203521E-05A8-404A-81F9-F4A8E13FBE24}" type="slidenum">
              <a:rPr lang="en-US" smtClean="0">
                <a:solidFill>
                  <a:schemeClr val="tx1">
                    <a:lumMod val="95000"/>
                    <a:lumOff val="5000"/>
                  </a:schemeClr>
                </a:solidFill>
              </a:rPr>
              <a:t>26</a:t>
            </a:fld>
            <a:endParaRPr lang="en-US" dirty="0">
              <a:solidFill>
                <a:schemeClr val="tx1">
                  <a:lumMod val="95000"/>
                  <a:lumOff val="5000"/>
                </a:schemeClr>
              </a:solidFill>
            </a:endParaRPr>
          </a:p>
        </p:txBody>
      </p:sp>
    </p:spTree>
    <p:extLst>
      <p:ext uri="{BB962C8B-B14F-4D97-AF65-F5344CB8AC3E}">
        <p14:creationId xmlns:p14="http://schemas.microsoft.com/office/powerpoint/2010/main" val="3383714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pperplate Gothic Bold" panose="020E0705020206020404" pitchFamily="34" charset="0"/>
              </a:rPr>
              <a:t>payment cycle</a:t>
            </a:r>
            <a:endParaRPr lang="en-US" dirty="0">
              <a:latin typeface="Copperplate Gothic Bold" panose="020E0705020206020404" pitchFamily="34"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90600" y="1219200"/>
            <a:ext cx="7100047" cy="5486400"/>
          </a:xfrm>
        </p:spPr>
      </p:pic>
      <p:sp>
        <p:nvSpPr>
          <p:cNvPr id="7" name="Rectangle 6"/>
          <p:cNvSpPr/>
          <p:nvPr/>
        </p:nvSpPr>
        <p:spPr>
          <a:xfrm>
            <a:off x="1828800" y="6324600"/>
            <a:ext cx="5486400" cy="2286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TextBox 7"/>
          <p:cNvSpPr txBox="1"/>
          <p:nvPr/>
        </p:nvSpPr>
        <p:spPr>
          <a:xfrm>
            <a:off x="4876800" y="2286000"/>
            <a:ext cx="990600" cy="646331"/>
          </a:xfrm>
          <a:prstGeom prst="rect">
            <a:avLst/>
          </a:prstGeom>
          <a:noFill/>
        </p:spPr>
        <p:txBody>
          <a:bodyPr wrap="square" rtlCol="0">
            <a:spAutoFit/>
          </a:bodyPr>
          <a:lstStyle/>
          <a:p>
            <a:r>
              <a:rPr lang="en-US" dirty="0" smtClean="0"/>
              <a:t>Adverse</a:t>
            </a:r>
          </a:p>
          <a:p>
            <a:r>
              <a:rPr lang="en-US" dirty="0" smtClean="0"/>
              <a:t>Action</a:t>
            </a:r>
            <a:endParaRPr lang="en-US" dirty="0"/>
          </a:p>
        </p:txBody>
      </p:sp>
      <p:sp>
        <p:nvSpPr>
          <p:cNvPr id="9" name="Up Arrow 8"/>
          <p:cNvSpPr/>
          <p:nvPr/>
        </p:nvSpPr>
        <p:spPr>
          <a:xfrm>
            <a:off x="5129784" y="2916846"/>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715000" y="4800600"/>
            <a:ext cx="914400" cy="1477328"/>
          </a:xfrm>
          <a:prstGeom prst="rect">
            <a:avLst/>
          </a:prstGeom>
          <a:noFill/>
        </p:spPr>
        <p:txBody>
          <a:bodyPr wrap="square" rtlCol="0">
            <a:spAutoFit/>
          </a:bodyPr>
          <a:lstStyle/>
          <a:p>
            <a:r>
              <a:rPr lang="en-US" dirty="0" smtClean="0"/>
              <a:t>One week after </a:t>
            </a:r>
            <a:r>
              <a:rPr lang="en-US" dirty="0" err="1" smtClean="0"/>
              <a:t>adverseaction</a:t>
            </a:r>
            <a:endParaRPr lang="en-US" dirty="0"/>
          </a:p>
        </p:txBody>
      </p:sp>
      <p:sp>
        <p:nvSpPr>
          <p:cNvPr id="11" name="Down Arrow 10"/>
          <p:cNvSpPr/>
          <p:nvPr/>
        </p:nvSpPr>
        <p:spPr>
          <a:xfrm>
            <a:off x="5766368" y="4114800"/>
            <a:ext cx="484632" cy="7687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524000" y="1676400"/>
            <a:ext cx="3048000" cy="1477328"/>
          </a:xfrm>
          <a:prstGeom prst="rect">
            <a:avLst/>
          </a:prstGeom>
          <a:noFill/>
        </p:spPr>
        <p:txBody>
          <a:bodyPr wrap="square" rtlCol="0">
            <a:spAutoFit/>
          </a:bodyPr>
          <a:lstStyle/>
          <a:p>
            <a:r>
              <a:rPr lang="en-US" dirty="0" smtClean="0"/>
              <a:t>All CTS approved after the second date until Adverse Action will be issued on the first of the month following adverse action.</a:t>
            </a:r>
            <a:endParaRPr lang="en-US" dirty="0"/>
          </a:p>
        </p:txBody>
      </p:sp>
      <p:sp>
        <p:nvSpPr>
          <p:cNvPr id="13" name="TextBox 12"/>
          <p:cNvSpPr txBox="1"/>
          <p:nvPr/>
        </p:nvSpPr>
        <p:spPr>
          <a:xfrm>
            <a:off x="1524000" y="4499161"/>
            <a:ext cx="4038600" cy="1200329"/>
          </a:xfrm>
          <a:prstGeom prst="rect">
            <a:avLst/>
          </a:prstGeom>
          <a:noFill/>
        </p:spPr>
        <p:txBody>
          <a:bodyPr wrap="square" rtlCol="0">
            <a:spAutoFit/>
          </a:bodyPr>
          <a:lstStyle/>
          <a:p>
            <a:r>
              <a:rPr lang="en-US" dirty="0" smtClean="0"/>
              <a:t>CTS approved in the week between Adverse Action and one week later will be issued in the month following the next month.</a:t>
            </a:r>
            <a:endParaRPr lang="en-US" dirty="0"/>
          </a:p>
        </p:txBody>
      </p:sp>
      <p:sp>
        <p:nvSpPr>
          <p:cNvPr id="3" name="Slide Number Placeholder 2"/>
          <p:cNvSpPr>
            <a:spLocks noGrp="1"/>
          </p:cNvSpPr>
          <p:nvPr>
            <p:ph type="sldNum" sz="quarter" idx="12"/>
          </p:nvPr>
        </p:nvSpPr>
        <p:spPr/>
        <p:txBody>
          <a:bodyPr/>
          <a:lstStyle/>
          <a:p>
            <a:fld id="{6203521E-05A8-404A-81F9-F4A8E13FBE24}" type="slidenum">
              <a:rPr lang="en-US" smtClean="0">
                <a:solidFill>
                  <a:schemeClr val="tx1">
                    <a:lumMod val="95000"/>
                    <a:lumOff val="5000"/>
                  </a:schemeClr>
                </a:solidFill>
              </a:rPr>
              <a:t>27</a:t>
            </a:fld>
            <a:endParaRPr lang="en-US" dirty="0">
              <a:solidFill>
                <a:schemeClr val="tx1">
                  <a:lumMod val="95000"/>
                  <a:lumOff val="5000"/>
                </a:schemeClr>
              </a:solidFill>
            </a:endParaRPr>
          </a:p>
        </p:txBody>
      </p:sp>
    </p:spTree>
    <p:extLst>
      <p:ext uri="{BB962C8B-B14F-4D97-AF65-F5344CB8AC3E}">
        <p14:creationId xmlns:p14="http://schemas.microsoft.com/office/powerpoint/2010/main" val="34678668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dirty="0" smtClean="0">
                <a:latin typeface="Copperplate Gothic Bold" panose="020E0705020206020404" pitchFamily="34" charset="0"/>
              </a:rPr>
              <a:t>payments</a:t>
            </a:r>
            <a:endParaRPr lang="en-US" dirty="0">
              <a:latin typeface="Copperplate Gothic Bold" panose="020E0705020206020404" pitchFamily="34" charset="0"/>
            </a:endParaRPr>
          </a:p>
        </p:txBody>
      </p:sp>
      <p:sp>
        <p:nvSpPr>
          <p:cNvPr id="3" name="Content Placeholder 2"/>
          <p:cNvSpPr>
            <a:spLocks noGrp="1"/>
          </p:cNvSpPr>
          <p:nvPr>
            <p:ph idx="1"/>
          </p:nvPr>
        </p:nvSpPr>
        <p:spPr>
          <a:xfrm>
            <a:off x="457200" y="990600"/>
            <a:ext cx="8229600" cy="5791200"/>
          </a:xfrm>
        </p:spPr>
        <p:txBody>
          <a:bodyPr/>
          <a:lstStyle/>
          <a:p>
            <a:r>
              <a:rPr lang="en-US" dirty="0"/>
              <a:t>All CTS payments are issued by Forward Health.  The payment is attached to their State SSI payment. </a:t>
            </a:r>
            <a:endParaRPr lang="en-US" dirty="0" smtClean="0"/>
          </a:p>
          <a:p>
            <a:r>
              <a:rPr lang="en-US" dirty="0" smtClean="0">
                <a:solidFill>
                  <a:srgbClr val="FF0000"/>
                </a:solidFill>
              </a:rPr>
              <a:t>If </a:t>
            </a:r>
            <a:r>
              <a:rPr lang="en-US" dirty="0">
                <a:solidFill>
                  <a:srgbClr val="FF0000"/>
                </a:solidFill>
              </a:rPr>
              <a:t>they are not receiving State SSI in a given month, they will not receive CTS for that month. </a:t>
            </a:r>
            <a:endParaRPr lang="en-US" dirty="0" smtClean="0">
              <a:solidFill>
                <a:srgbClr val="FF0000"/>
              </a:solidFill>
            </a:endParaRPr>
          </a:p>
          <a:p>
            <a:r>
              <a:rPr lang="en-US" dirty="0" smtClean="0"/>
              <a:t>If you confirm CTS for a month in which the client does not have State SSI, a notice will be sent from CARES but the client will not receive a check.</a:t>
            </a:r>
          </a:p>
          <a:p>
            <a:endParaRPr lang="en-US" dirty="0"/>
          </a:p>
        </p:txBody>
      </p:sp>
      <p:sp>
        <p:nvSpPr>
          <p:cNvPr id="4" name="Slide Number Placeholder 3"/>
          <p:cNvSpPr>
            <a:spLocks noGrp="1"/>
          </p:cNvSpPr>
          <p:nvPr>
            <p:ph type="sldNum" sz="quarter" idx="12"/>
          </p:nvPr>
        </p:nvSpPr>
        <p:spPr/>
        <p:txBody>
          <a:bodyPr/>
          <a:lstStyle/>
          <a:p>
            <a:fld id="{6203521E-05A8-404A-81F9-F4A8E13FBE24}" type="slidenum">
              <a:rPr lang="en-US" smtClean="0">
                <a:solidFill>
                  <a:schemeClr val="tx1">
                    <a:lumMod val="95000"/>
                    <a:lumOff val="5000"/>
                  </a:schemeClr>
                </a:solidFill>
              </a:rPr>
              <a:t>28</a:t>
            </a:fld>
            <a:endParaRPr lang="en-US" dirty="0">
              <a:solidFill>
                <a:schemeClr val="tx1">
                  <a:lumMod val="95000"/>
                  <a:lumOff val="5000"/>
                </a:schemeClr>
              </a:solidFill>
            </a:endParaRPr>
          </a:p>
        </p:txBody>
      </p:sp>
    </p:spTree>
    <p:extLst>
      <p:ext uri="{BB962C8B-B14F-4D97-AF65-F5344CB8AC3E}">
        <p14:creationId xmlns:p14="http://schemas.microsoft.com/office/powerpoint/2010/main" val="9478724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US" dirty="0" err="1" smtClean="0">
                <a:solidFill>
                  <a:schemeClr val="accent6">
                    <a:lumMod val="50000"/>
                  </a:schemeClr>
                </a:solidFill>
                <a:latin typeface="Copperplate Gothic Bold" panose="020E0705020206020404" pitchFamily="34" charset="0"/>
              </a:rPr>
              <a:t>Forwardhealth</a:t>
            </a:r>
            <a:r>
              <a:rPr lang="en-US" dirty="0" smtClean="0">
                <a:solidFill>
                  <a:schemeClr val="accent6">
                    <a:lumMod val="50000"/>
                  </a:schemeClr>
                </a:solidFill>
                <a:latin typeface="Copperplate Gothic Bold" panose="020E0705020206020404" pitchFamily="34" charset="0"/>
              </a:rPr>
              <a:t> &amp; </a:t>
            </a:r>
            <a:r>
              <a:rPr lang="en-US" dirty="0" err="1" smtClean="0">
                <a:solidFill>
                  <a:schemeClr val="accent6">
                    <a:lumMod val="50000"/>
                  </a:schemeClr>
                </a:solidFill>
                <a:latin typeface="Copperplate Gothic Bold" panose="020E0705020206020404" pitchFamily="34" charset="0"/>
              </a:rPr>
              <a:t>cts</a:t>
            </a:r>
            <a:endParaRPr lang="en-US" dirty="0">
              <a:solidFill>
                <a:schemeClr val="accent6">
                  <a:lumMod val="50000"/>
                </a:schemeClr>
              </a:solidFill>
              <a:latin typeface="Copperplate Gothic Bold" panose="020E0705020206020404" pitchFamily="34" charset="0"/>
            </a:endParaRPr>
          </a:p>
        </p:txBody>
      </p:sp>
      <p:sp>
        <p:nvSpPr>
          <p:cNvPr id="3" name="Content Placeholder 2"/>
          <p:cNvSpPr>
            <a:spLocks noGrp="1"/>
          </p:cNvSpPr>
          <p:nvPr>
            <p:ph idx="1"/>
          </p:nvPr>
        </p:nvSpPr>
        <p:spPr>
          <a:xfrm>
            <a:off x="152400" y="1219200"/>
            <a:ext cx="8839200" cy="4906963"/>
          </a:xfrm>
        </p:spPr>
        <p:txBody>
          <a:bodyPr/>
          <a:lstStyle/>
          <a:p>
            <a:r>
              <a:rPr lang="en-US" dirty="0" smtClean="0"/>
              <a:t>CTS and State SSI payments may be found in </a:t>
            </a:r>
            <a:r>
              <a:rPr lang="en-US" dirty="0" err="1" smtClean="0"/>
              <a:t>ForwardHealth</a:t>
            </a:r>
            <a:r>
              <a:rPr lang="en-US" dirty="0" smtClean="0"/>
              <a:t>. </a:t>
            </a:r>
          </a:p>
          <a:p>
            <a:r>
              <a:rPr lang="en-US" dirty="0" smtClean="0"/>
              <a:t>To do so, select </a:t>
            </a:r>
            <a:r>
              <a:rPr lang="en-US" dirty="0" err="1" smtClean="0"/>
              <a:t>iC</a:t>
            </a:r>
            <a:r>
              <a:rPr lang="en-US" dirty="0" smtClean="0"/>
              <a:t> </a:t>
            </a:r>
            <a:r>
              <a:rPr lang="en-US" dirty="0" err="1" smtClean="0"/>
              <a:t>funtionality</a:t>
            </a:r>
            <a:r>
              <a:rPr lang="en-US" dirty="0" smtClean="0"/>
              <a:t> and then member search.  You can use the client’s MAID from CARES.</a:t>
            </a:r>
          </a:p>
          <a:p>
            <a:r>
              <a:rPr lang="en-US" dirty="0" smtClean="0"/>
              <a:t>The SSI payment history normally appears under the customer’s information.</a:t>
            </a:r>
            <a:endParaRPr lang="en-US" dirty="0"/>
          </a:p>
        </p:txBody>
      </p:sp>
      <p:sp>
        <p:nvSpPr>
          <p:cNvPr id="4" name="Slide Number Placeholder 3"/>
          <p:cNvSpPr>
            <a:spLocks noGrp="1"/>
          </p:cNvSpPr>
          <p:nvPr>
            <p:ph type="sldNum" sz="quarter" idx="12"/>
          </p:nvPr>
        </p:nvSpPr>
        <p:spPr/>
        <p:txBody>
          <a:bodyPr/>
          <a:lstStyle/>
          <a:p>
            <a:fld id="{6203521E-05A8-404A-81F9-F4A8E13FBE24}" type="slidenum">
              <a:rPr lang="en-US" smtClean="0">
                <a:solidFill>
                  <a:schemeClr val="tx1">
                    <a:lumMod val="95000"/>
                    <a:lumOff val="5000"/>
                  </a:schemeClr>
                </a:solidFill>
              </a:rPr>
              <a:t>29</a:t>
            </a:fld>
            <a:endParaRPr lang="en-US" dirty="0">
              <a:solidFill>
                <a:schemeClr val="tx1">
                  <a:lumMod val="95000"/>
                  <a:lumOff val="5000"/>
                </a:schemeClr>
              </a:solidFill>
            </a:endParaRPr>
          </a:p>
        </p:txBody>
      </p:sp>
    </p:spTree>
    <p:extLst>
      <p:ext uri="{BB962C8B-B14F-4D97-AF65-F5344CB8AC3E}">
        <p14:creationId xmlns:p14="http://schemas.microsoft.com/office/powerpoint/2010/main" val="33561622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3048000"/>
          </a:xfrm>
        </p:spPr>
        <p:txBody>
          <a:bodyPr>
            <a:normAutofit/>
          </a:bodyPr>
          <a:lstStyle/>
          <a:p>
            <a:pPr marL="342900" indent="-342900" algn="l">
              <a:buFont typeface="Arial" panose="020B0604020202020204" pitchFamily="34" charset="0"/>
              <a:buChar char="•"/>
            </a:pPr>
            <a:r>
              <a:rPr lang="en-US" sz="2400" dirty="0" smtClean="0"/>
              <a:t>Caretaker Supplement, or CTS, is a payment made to parents who receive SSI.  The parent, or caretaker, receives money for qualifying children.  Prior to W2, SSI parents could receive AFDC for qualifying children.  These parents were moved to CTS as AFDC was “sunset.”  Initially, EDS (now known as </a:t>
            </a:r>
            <a:r>
              <a:rPr lang="en-US" sz="2400" dirty="0" err="1" smtClean="0"/>
              <a:t>ForwardHealth</a:t>
            </a:r>
            <a:r>
              <a:rPr lang="en-US" sz="2400" dirty="0" smtClean="0"/>
              <a:t>) processed the program, but it was later decided that Economic Support Specialists should handle it.</a:t>
            </a:r>
            <a:endParaRPr lang="en-US" sz="2400" dirty="0"/>
          </a:p>
        </p:txBody>
      </p:sp>
      <p:sp>
        <p:nvSpPr>
          <p:cNvPr id="3" name="Content Placeholder 2"/>
          <p:cNvSpPr>
            <a:spLocks noGrp="1"/>
          </p:cNvSpPr>
          <p:nvPr>
            <p:ph idx="1"/>
          </p:nvPr>
        </p:nvSpPr>
        <p:spPr>
          <a:xfrm>
            <a:off x="457200" y="3886200"/>
            <a:ext cx="8229600" cy="2743200"/>
          </a:xfrm>
        </p:spPr>
        <p:txBody>
          <a:bodyPr>
            <a:normAutofit/>
          </a:bodyPr>
          <a:lstStyle/>
          <a:p>
            <a:r>
              <a:rPr lang="en-US" sz="2400" dirty="0" smtClean="0"/>
              <a:t>We will examine the policy in a condensed, need to know basis.  The CTS Handbook will always be the arbiter of any policy disputes.  We will also discuss the screens in Forward Health that will help you with any questions regarding CTS payments. </a:t>
            </a:r>
            <a:endParaRPr lang="en-US" sz="2400" dirty="0"/>
          </a:p>
        </p:txBody>
      </p:sp>
      <p:sp>
        <p:nvSpPr>
          <p:cNvPr id="4" name="Slide Number Placeholder 3"/>
          <p:cNvSpPr>
            <a:spLocks noGrp="1"/>
          </p:cNvSpPr>
          <p:nvPr>
            <p:ph type="sldNum" sz="quarter" idx="12"/>
          </p:nvPr>
        </p:nvSpPr>
        <p:spPr/>
        <p:txBody>
          <a:bodyPr/>
          <a:lstStyle/>
          <a:p>
            <a:fld id="{6203521E-05A8-404A-81F9-F4A8E13FBE24}" type="slidenum">
              <a:rPr lang="en-US" smtClean="0">
                <a:solidFill>
                  <a:schemeClr val="tx1">
                    <a:lumMod val="95000"/>
                    <a:lumOff val="5000"/>
                  </a:schemeClr>
                </a:solidFill>
              </a:rPr>
              <a:t>3</a:t>
            </a:fld>
            <a:endParaRPr lang="en-US" dirty="0">
              <a:solidFill>
                <a:schemeClr val="tx1">
                  <a:lumMod val="95000"/>
                  <a:lumOff val="5000"/>
                </a:schemeClr>
              </a:solidFill>
            </a:endParaRPr>
          </a:p>
        </p:txBody>
      </p:sp>
      <p:sp>
        <p:nvSpPr>
          <p:cNvPr id="5" name="TextBox 4"/>
          <p:cNvSpPr txBox="1"/>
          <p:nvPr/>
        </p:nvSpPr>
        <p:spPr>
          <a:xfrm>
            <a:off x="914400" y="228600"/>
            <a:ext cx="7239000" cy="769441"/>
          </a:xfrm>
          <a:prstGeom prst="rect">
            <a:avLst/>
          </a:prstGeom>
          <a:noFill/>
        </p:spPr>
        <p:txBody>
          <a:bodyPr wrap="square" rtlCol="0">
            <a:spAutoFit/>
          </a:bodyPr>
          <a:lstStyle/>
          <a:p>
            <a:pPr algn="ctr"/>
            <a:r>
              <a:rPr lang="en-US" sz="4400" dirty="0" smtClean="0">
                <a:latin typeface="Copperplate Gothic Bold" panose="020E0705020206020404" pitchFamily="34" charset="0"/>
              </a:rPr>
              <a:t>Introduction to </a:t>
            </a:r>
            <a:r>
              <a:rPr lang="en-US" sz="4400" dirty="0" err="1" smtClean="0">
                <a:latin typeface="Copperplate Gothic Bold" panose="020E0705020206020404" pitchFamily="34" charset="0"/>
              </a:rPr>
              <a:t>cts</a:t>
            </a:r>
            <a:endParaRPr lang="en-US" sz="4400" dirty="0">
              <a:latin typeface="Copperplate Gothic Bold" panose="020E0705020206020404" pitchFamily="34" charset="0"/>
            </a:endParaRPr>
          </a:p>
        </p:txBody>
      </p:sp>
    </p:spTree>
    <p:extLst>
      <p:ext uri="{BB962C8B-B14F-4D97-AF65-F5344CB8AC3E}">
        <p14:creationId xmlns:p14="http://schemas.microsoft.com/office/powerpoint/2010/main" val="1266715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1" y="685800"/>
            <a:ext cx="7848600" cy="5562599"/>
          </a:xfrm>
        </p:spPr>
      </p:pic>
      <p:sp>
        <p:nvSpPr>
          <p:cNvPr id="5" name="Left Arrow 4"/>
          <p:cNvSpPr/>
          <p:nvPr/>
        </p:nvSpPr>
        <p:spPr>
          <a:xfrm>
            <a:off x="7086600" y="5625084"/>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6" name="TextBox 5"/>
          <p:cNvSpPr txBox="1"/>
          <p:nvPr/>
        </p:nvSpPr>
        <p:spPr>
          <a:xfrm>
            <a:off x="914400" y="228600"/>
            <a:ext cx="7391400" cy="646331"/>
          </a:xfrm>
          <a:prstGeom prst="rect">
            <a:avLst/>
          </a:prstGeom>
          <a:noFill/>
        </p:spPr>
        <p:txBody>
          <a:bodyPr wrap="square" rtlCol="0">
            <a:spAutoFit/>
          </a:bodyPr>
          <a:lstStyle/>
          <a:p>
            <a:r>
              <a:rPr lang="en-US" dirty="0" smtClean="0"/>
              <a:t>Click the search key.  You do not need to enter anything in the Financial Cycle Date nor the Benefit month fields.</a:t>
            </a:r>
            <a:endParaRPr lang="en-US" dirty="0"/>
          </a:p>
        </p:txBody>
      </p:sp>
      <p:sp>
        <p:nvSpPr>
          <p:cNvPr id="2" name="Slide Number Placeholder 1"/>
          <p:cNvSpPr>
            <a:spLocks noGrp="1"/>
          </p:cNvSpPr>
          <p:nvPr>
            <p:ph type="sldNum" sz="quarter" idx="12"/>
          </p:nvPr>
        </p:nvSpPr>
        <p:spPr/>
        <p:txBody>
          <a:bodyPr/>
          <a:lstStyle/>
          <a:p>
            <a:fld id="{6203521E-05A8-404A-81F9-F4A8E13FBE24}" type="slidenum">
              <a:rPr lang="en-US" smtClean="0">
                <a:solidFill>
                  <a:schemeClr val="tx1">
                    <a:lumMod val="95000"/>
                    <a:lumOff val="5000"/>
                  </a:schemeClr>
                </a:solidFill>
              </a:rPr>
              <a:t>30</a:t>
            </a:fld>
            <a:endParaRPr lang="en-US" dirty="0">
              <a:solidFill>
                <a:schemeClr val="tx1">
                  <a:lumMod val="95000"/>
                  <a:lumOff val="5000"/>
                </a:schemeClr>
              </a:solidFill>
            </a:endParaRPr>
          </a:p>
        </p:txBody>
      </p:sp>
    </p:spTree>
    <p:extLst>
      <p:ext uri="{BB962C8B-B14F-4D97-AF65-F5344CB8AC3E}">
        <p14:creationId xmlns:p14="http://schemas.microsoft.com/office/powerpoint/2010/main" val="27395572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2819400"/>
            <a:ext cx="8077200" cy="3505200"/>
          </a:xfrm>
        </p:spPr>
      </p:pic>
      <p:sp>
        <p:nvSpPr>
          <p:cNvPr id="4" name="TextBox 3"/>
          <p:cNvSpPr txBox="1"/>
          <p:nvPr/>
        </p:nvSpPr>
        <p:spPr>
          <a:xfrm>
            <a:off x="762000" y="609600"/>
            <a:ext cx="7924800"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This is what you will see after the search is done.</a:t>
            </a:r>
          </a:p>
          <a:p>
            <a:pPr marL="285750" indent="-285750">
              <a:buFont typeface="Arial" panose="020B0604020202020204" pitchFamily="34" charset="0"/>
              <a:buChar char="•"/>
            </a:pPr>
            <a:r>
              <a:rPr lang="en-US" sz="2400" dirty="0" smtClean="0"/>
              <a:t>Note the status: C01 is paid.  N01 is a non-pay status.</a:t>
            </a:r>
          </a:p>
          <a:p>
            <a:pPr marL="285750" indent="-285750">
              <a:buFont typeface="Arial" panose="020B0604020202020204" pitchFamily="34" charset="0"/>
              <a:buChar char="•"/>
            </a:pPr>
            <a:r>
              <a:rPr lang="en-US" sz="2400" dirty="0" smtClean="0"/>
              <a:t>If you click on the Financial Number, you may obtain details about the payment, shown in the next slide.  </a:t>
            </a:r>
            <a:endParaRPr lang="en-US" sz="2400" dirty="0"/>
          </a:p>
        </p:txBody>
      </p:sp>
      <p:sp>
        <p:nvSpPr>
          <p:cNvPr id="5" name="Slide Number Placeholder 4"/>
          <p:cNvSpPr>
            <a:spLocks noGrp="1"/>
          </p:cNvSpPr>
          <p:nvPr>
            <p:ph type="sldNum" sz="quarter" idx="12"/>
          </p:nvPr>
        </p:nvSpPr>
        <p:spPr/>
        <p:txBody>
          <a:bodyPr/>
          <a:lstStyle/>
          <a:p>
            <a:fld id="{6203521E-05A8-404A-81F9-F4A8E13FBE24}" type="slidenum">
              <a:rPr lang="en-US" smtClean="0">
                <a:solidFill>
                  <a:schemeClr val="tx1">
                    <a:lumMod val="95000"/>
                    <a:lumOff val="5000"/>
                  </a:schemeClr>
                </a:solidFill>
              </a:rPr>
              <a:t>31</a:t>
            </a:fld>
            <a:endParaRPr lang="en-US" dirty="0">
              <a:solidFill>
                <a:schemeClr val="tx1">
                  <a:lumMod val="95000"/>
                  <a:lumOff val="5000"/>
                </a:schemeClr>
              </a:solidFill>
            </a:endParaRPr>
          </a:p>
        </p:txBody>
      </p:sp>
    </p:spTree>
    <p:extLst>
      <p:ext uri="{BB962C8B-B14F-4D97-AF65-F5344CB8AC3E}">
        <p14:creationId xmlns:p14="http://schemas.microsoft.com/office/powerpoint/2010/main" val="14408418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0" y="3048000"/>
            <a:ext cx="7467600" cy="3315464"/>
          </a:xfrm>
        </p:spPr>
      </p:pic>
      <p:sp>
        <p:nvSpPr>
          <p:cNvPr id="5" name="TextBox 4"/>
          <p:cNvSpPr txBox="1"/>
          <p:nvPr/>
        </p:nvSpPr>
        <p:spPr>
          <a:xfrm>
            <a:off x="609600" y="685800"/>
            <a:ext cx="8305800" cy="2677656"/>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This is the SSI Payment detail screen.  </a:t>
            </a:r>
          </a:p>
          <a:p>
            <a:pPr marL="342900" indent="-342900">
              <a:buFont typeface="Arial" panose="020B0604020202020204" pitchFamily="34" charset="0"/>
              <a:buChar char="•"/>
            </a:pPr>
            <a:r>
              <a:rPr lang="en-US" sz="2400" dirty="0" smtClean="0"/>
              <a:t>Payment type shows that is an EFT.</a:t>
            </a:r>
          </a:p>
          <a:p>
            <a:pPr marL="342900" indent="-342900">
              <a:buFont typeface="Arial" panose="020B0604020202020204" pitchFamily="34" charset="0"/>
              <a:buChar char="•"/>
            </a:pPr>
            <a:r>
              <a:rPr lang="en-US" sz="2400" dirty="0" smtClean="0"/>
              <a:t>This shot is from the third line of the prior screen.  It shows that $40 is being recouped from her CTS for an overpayment. </a:t>
            </a:r>
          </a:p>
          <a:p>
            <a:pPr marL="342900" indent="-342900">
              <a:buFont typeface="Arial" panose="020B0604020202020204" pitchFamily="34" charset="0"/>
              <a:buChar char="•"/>
            </a:pPr>
            <a:r>
              <a:rPr lang="en-US" sz="2400" dirty="0" smtClean="0"/>
              <a:t>EFTS will always show as cashed.</a:t>
            </a:r>
          </a:p>
          <a:p>
            <a:pPr marL="342900" indent="-342900">
              <a:buFont typeface="Arial" panose="020B0604020202020204" pitchFamily="34" charset="0"/>
              <a:buChar char="•"/>
            </a:pPr>
            <a:r>
              <a:rPr lang="en-US" sz="2400" dirty="0" smtClean="0"/>
              <a:t>Paper checks will tell show cashed or not.</a:t>
            </a:r>
          </a:p>
          <a:p>
            <a:pPr marL="342900" indent="-342900">
              <a:buFont typeface="Arial" panose="020B0604020202020204" pitchFamily="34" charset="0"/>
              <a:buChar char="•"/>
            </a:pPr>
            <a:endParaRPr lang="en-US" sz="2400" dirty="0"/>
          </a:p>
        </p:txBody>
      </p:sp>
      <p:sp>
        <p:nvSpPr>
          <p:cNvPr id="6" name="Slide Number Placeholder 5"/>
          <p:cNvSpPr>
            <a:spLocks noGrp="1"/>
          </p:cNvSpPr>
          <p:nvPr>
            <p:ph type="sldNum" sz="quarter" idx="12"/>
          </p:nvPr>
        </p:nvSpPr>
        <p:spPr/>
        <p:txBody>
          <a:bodyPr/>
          <a:lstStyle/>
          <a:p>
            <a:fld id="{6203521E-05A8-404A-81F9-F4A8E13FBE24}" type="slidenum">
              <a:rPr lang="en-US" smtClean="0">
                <a:solidFill>
                  <a:schemeClr val="tx1">
                    <a:lumMod val="95000"/>
                    <a:lumOff val="5000"/>
                  </a:schemeClr>
                </a:solidFill>
              </a:rPr>
              <a:t>32</a:t>
            </a:fld>
            <a:endParaRPr lang="en-US" dirty="0">
              <a:solidFill>
                <a:schemeClr val="tx1">
                  <a:lumMod val="95000"/>
                  <a:lumOff val="5000"/>
                </a:schemeClr>
              </a:solidFill>
            </a:endParaRPr>
          </a:p>
        </p:txBody>
      </p:sp>
    </p:spTree>
    <p:extLst>
      <p:ext uri="{BB962C8B-B14F-4D97-AF65-F5344CB8AC3E}">
        <p14:creationId xmlns:p14="http://schemas.microsoft.com/office/powerpoint/2010/main" val="20453164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373563"/>
          </a:xfrm>
        </p:spPr>
        <p:txBody>
          <a:bodyPr>
            <a:normAutofit lnSpcReduction="10000"/>
          </a:bodyPr>
          <a:lstStyle/>
          <a:p>
            <a:r>
              <a:rPr lang="en-US" sz="2400" dirty="0" smtClean="0"/>
              <a:t>The address information for the </a:t>
            </a:r>
            <a:r>
              <a:rPr lang="en-US" sz="2400" dirty="0" err="1" smtClean="0"/>
              <a:t>casehead</a:t>
            </a:r>
            <a:r>
              <a:rPr lang="en-US" sz="2400" dirty="0" smtClean="0"/>
              <a:t> comes from SSI.  </a:t>
            </a:r>
          </a:p>
          <a:p>
            <a:r>
              <a:rPr lang="en-US" sz="2400" dirty="0" smtClean="0"/>
              <a:t>If a client reports a new address to us, and is on CTS, please remind them to call Social Security.</a:t>
            </a:r>
          </a:p>
          <a:p>
            <a:r>
              <a:rPr lang="en-US" sz="2400" dirty="0" smtClean="0"/>
              <a:t>When a client moves from another state, they must report their address to Social Security.  This will start the process for State SSI.  We can not do anything about it.</a:t>
            </a:r>
          </a:p>
          <a:p>
            <a:r>
              <a:rPr lang="en-US" sz="2400" dirty="0" smtClean="0"/>
              <a:t>Please remember that State SSI is a Wisconsin program.  Federal Social Security doesn’t know anything about it. </a:t>
            </a:r>
          </a:p>
          <a:p>
            <a:r>
              <a:rPr lang="en-US" sz="2400" dirty="0" smtClean="0"/>
              <a:t>Do not have the client call Social Security for State SSI or CTS check issues.  They should call </a:t>
            </a:r>
            <a:r>
              <a:rPr lang="en-US" sz="2400" dirty="0" err="1" smtClean="0"/>
              <a:t>ForwardHealth</a:t>
            </a:r>
            <a:r>
              <a:rPr lang="en-US" sz="2400" dirty="0" smtClean="0"/>
              <a:t> (1-800/362-3002) and ask for the STATE SSI unit</a:t>
            </a:r>
            <a:endParaRPr lang="en-US" sz="2400" dirty="0"/>
          </a:p>
        </p:txBody>
      </p:sp>
      <p:sp>
        <p:nvSpPr>
          <p:cNvPr id="4" name="TextBox 3"/>
          <p:cNvSpPr txBox="1"/>
          <p:nvPr/>
        </p:nvSpPr>
        <p:spPr>
          <a:xfrm>
            <a:off x="1371600" y="533400"/>
            <a:ext cx="6400800" cy="707886"/>
          </a:xfrm>
          <a:prstGeom prst="rect">
            <a:avLst/>
          </a:prstGeom>
          <a:noFill/>
        </p:spPr>
        <p:txBody>
          <a:bodyPr wrap="square" rtlCol="0">
            <a:spAutoFit/>
          </a:bodyPr>
          <a:lstStyle/>
          <a:p>
            <a:pPr algn="ctr"/>
            <a:r>
              <a:rPr lang="en-US" sz="4000" dirty="0" smtClean="0">
                <a:latin typeface="Copperplate Gothic Bold" panose="020E0705020206020404" pitchFamily="34" charset="0"/>
              </a:rPr>
              <a:t>STATE SSI DETAILS</a:t>
            </a:r>
            <a:endParaRPr lang="en-US" sz="4000" dirty="0">
              <a:latin typeface="Copperplate Gothic Bold" panose="020E0705020206020404" pitchFamily="34" charset="0"/>
            </a:endParaRPr>
          </a:p>
        </p:txBody>
      </p:sp>
      <p:sp>
        <p:nvSpPr>
          <p:cNvPr id="5" name="Slide Number Placeholder 4"/>
          <p:cNvSpPr>
            <a:spLocks noGrp="1"/>
          </p:cNvSpPr>
          <p:nvPr>
            <p:ph type="sldNum" sz="quarter" idx="12"/>
          </p:nvPr>
        </p:nvSpPr>
        <p:spPr/>
        <p:txBody>
          <a:bodyPr/>
          <a:lstStyle/>
          <a:p>
            <a:fld id="{6203521E-05A8-404A-81F9-F4A8E13FBE24}" type="slidenum">
              <a:rPr lang="en-US" smtClean="0">
                <a:solidFill>
                  <a:schemeClr val="tx1">
                    <a:lumMod val="95000"/>
                    <a:lumOff val="5000"/>
                  </a:schemeClr>
                </a:solidFill>
              </a:rPr>
              <a:t>33</a:t>
            </a:fld>
            <a:endParaRPr lang="en-US" dirty="0">
              <a:solidFill>
                <a:schemeClr val="tx1">
                  <a:lumMod val="95000"/>
                  <a:lumOff val="5000"/>
                </a:schemeClr>
              </a:solidFill>
            </a:endParaRPr>
          </a:p>
        </p:txBody>
      </p:sp>
    </p:spTree>
    <p:extLst>
      <p:ext uri="{BB962C8B-B14F-4D97-AF65-F5344CB8AC3E}">
        <p14:creationId xmlns:p14="http://schemas.microsoft.com/office/powerpoint/2010/main" val="11321868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Copperplate Gothic Bold" panose="020E0705020206020404" pitchFamily="34" charset="0"/>
              </a:rPr>
              <a:t>CTS Mainframe Screens</a:t>
            </a:r>
            <a:endParaRPr lang="en-US" sz="4000" dirty="0">
              <a:latin typeface="Copperplate Gothic Bold" panose="020E0705020206020404" pitchFamily="34" charset="0"/>
            </a:endParaRPr>
          </a:p>
        </p:txBody>
      </p:sp>
      <p:sp>
        <p:nvSpPr>
          <p:cNvPr id="3" name="Content Placeholder 2"/>
          <p:cNvSpPr>
            <a:spLocks noGrp="1"/>
          </p:cNvSpPr>
          <p:nvPr>
            <p:ph idx="1"/>
          </p:nvPr>
        </p:nvSpPr>
        <p:spPr/>
        <p:txBody>
          <a:bodyPr>
            <a:normAutofit/>
          </a:bodyPr>
          <a:lstStyle/>
          <a:p>
            <a:r>
              <a:rPr lang="en-US" dirty="0" smtClean="0"/>
              <a:t>Two screens exist in the Mainframe to help you determine pending payments.  </a:t>
            </a:r>
          </a:p>
          <a:p>
            <a:r>
              <a:rPr lang="en-US" dirty="0" smtClean="0"/>
              <a:t>One is for current payments: CPRG</a:t>
            </a:r>
          </a:p>
          <a:p>
            <a:r>
              <a:rPr lang="en-US" dirty="0" smtClean="0"/>
              <a:t>One is for retroactive payments: CPRB</a:t>
            </a:r>
            <a:endParaRPr lang="en-US" dirty="0"/>
          </a:p>
        </p:txBody>
      </p:sp>
      <p:sp>
        <p:nvSpPr>
          <p:cNvPr id="4" name="Slide Number Placeholder 3"/>
          <p:cNvSpPr>
            <a:spLocks noGrp="1"/>
          </p:cNvSpPr>
          <p:nvPr>
            <p:ph type="sldNum" sz="quarter" idx="12"/>
          </p:nvPr>
        </p:nvSpPr>
        <p:spPr/>
        <p:txBody>
          <a:bodyPr/>
          <a:lstStyle/>
          <a:p>
            <a:fld id="{6203521E-05A8-404A-81F9-F4A8E13FBE24}" type="slidenum">
              <a:rPr lang="en-US" smtClean="0"/>
              <a:t>34</a:t>
            </a:fld>
            <a:endParaRPr lang="en-US"/>
          </a:p>
        </p:txBody>
      </p:sp>
    </p:spTree>
    <p:extLst>
      <p:ext uri="{BB962C8B-B14F-4D97-AF65-F5344CB8AC3E}">
        <p14:creationId xmlns:p14="http://schemas.microsoft.com/office/powerpoint/2010/main" val="31781800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203521E-05A8-404A-81F9-F4A8E13FBE24}" type="slidenum">
              <a:rPr lang="en-US" smtClean="0"/>
              <a:t>35</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71550"/>
            <a:ext cx="9144000" cy="4914900"/>
          </a:xfrm>
          <a:prstGeom prst="rect">
            <a:avLst/>
          </a:prstGeom>
        </p:spPr>
      </p:pic>
    </p:spTree>
    <p:extLst>
      <p:ext uri="{BB962C8B-B14F-4D97-AF65-F5344CB8AC3E}">
        <p14:creationId xmlns:p14="http://schemas.microsoft.com/office/powerpoint/2010/main" val="262626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203521E-05A8-404A-81F9-F4A8E13FBE24}" type="slidenum">
              <a:rPr lang="en-US" smtClean="0"/>
              <a:t>36</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71550"/>
            <a:ext cx="9144000" cy="4914900"/>
          </a:xfrm>
          <a:prstGeom prst="rect">
            <a:avLst/>
          </a:prstGeom>
        </p:spPr>
      </p:pic>
    </p:spTree>
    <p:extLst>
      <p:ext uri="{BB962C8B-B14F-4D97-AF65-F5344CB8AC3E}">
        <p14:creationId xmlns:p14="http://schemas.microsoft.com/office/powerpoint/2010/main" val="17427756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22318" y="0"/>
            <a:ext cx="5299363" cy="6858000"/>
          </a:xfrm>
        </p:spPr>
      </p:pic>
      <p:sp>
        <p:nvSpPr>
          <p:cNvPr id="5" name="TextBox 4"/>
          <p:cNvSpPr txBox="1"/>
          <p:nvPr/>
        </p:nvSpPr>
        <p:spPr>
          <a:xfrm>
            <a:off x="228600" y="685800"/>
            <a:ext cx="1676400" cy="1200329"/>
          </a:xfrm>
          <a:prstGeom prst="rect">
            <a:avLst/>
          </a:prstGeom>
          <a:noFill/>
        </p:spPr>
        <p:txBody>
          <a:bodyPr wrap="square" rtlCol="0">
            <a:spAutoFit/>
          </a:bodyPr>
          <a:lstStyle/>
          <a:p>
            <a:r>
              <a:rPr lang="en-US" dirty="0" smtClean="0">
                <a:solidFill>
                  <a:srgbClr val="00B0F0"/>
                </a:solidFill>
              </a:rPr>
              <a:t>This form is available in the State Forms repository.</a:t>
            </a:r>
            <a:endParaRPr lang="en-US" dirty="0">
              <a:solidFill>
                <a:srgbClr val="00B0F0"/>
              </a:solidFill>
            </a:endParaRPr>
          </a:p>
        </p:txBody>
      </p:sp>
      <p:sp>
        <p:nvSpPr>
          <p:cNvPr id="6" name="TextBox 5"/>
          <p:cNvSpPr txBox="1"/>
          <p:nvPr/>
        </p:nvSpPr>
        <p:spPr>
          <a:xfrm>
            <a:off x="228600" y="2514600"/>
            <a:ext cx="1524000" cy="2031325"/>
          </a:xfrm>
          <a:prstGeom prst="rect">
            <a:avLst/>
          </a:prstGeom>
          <a:noFill/>
        </p:spPr>
        <p:txBody>
          <a:bodyPr wrap="square" rtlCol="0">
            <a:spAutoFit/>
          </a:bodyPr>
          <a:lstStyle/>
          <a:p>
            <a:r>
              <a:rPr lang="en-US" dirty="0" smtClean="0">
                <a:solidFill>
                  <a:srgbClr val="FF0000"/>
                </a:solidFill>
              </a:rPr>
              <a:t>You will need to complete one line per month per child for the backdated payment.</a:t>
            </a:r>
            <a:endParaRPr lang="en-US" dirty="0">
              <a:solidFill>
                <a:srgbClr val="FF0000"/>
              </a:solidFill>
            </a:endParaRPr>
          </a:p>
        </p:txBody>
      </p:sp>
      <p:sp>
        <p:nvSpPr>
          <p:cNvPr id="7" name="TextBox 6"/>
          <p:cNvSpPr txBox="1"/>
          <p:nvPr/>
        </p:nvSpPr>
        <p:spPr>
          <a:xfrm>
            <a:off x="7162800" y="1066800"/>
            <a:ext cx="1752600" cy="1754326"/>
          </a:xfrm>
          <a:prstGeom prst="rect">
            <a:avLst/>
          </a:prstGeom>
          <a:noFill/>
        </p:spPr>
        <p:txBody>
          <a:bodyPr wrap="square" rtlCol="0">
            <a:spAutoFit/>
          </a:bodyPr>
          <a:lstStyle/>
          <a:p>
            <a:r>
              <a:rPr lang="en-US" dirty="0" smtClean="0">
                <a:solidFill>
                  <a:srgbClr val="00B050"/>
                </a:solidFill>
              </a:rPr>
              <a:t>Don’t forget to complete mainframe screen ACMP when you do this form.</a:t>
            </a:r>
            <a:endParaRPr lang="en-US" dirty="0">
              <a:solidFill>
                <a:srgbClr val="00B050"/>
              </a:solidFill>
            </a:endParaRPr>
          </a:p>
        </p:txBody>
      </p:sp>
      <p:sp>
        <p:nvSpPr>
          <p:cNvPr id="8" name="TextBox 7"/>
          <p:cNvSpPr txBox="1"/>
          <p:nvPr/>
        </p:nvSpPr>
        <p:spPr>
          <a:xfrm>
            <a:off x="7391400" y="3429000"/>
            <a:ext cx="1143000" cy="1477328"/>
          </a:xfrm>
          <a:prstGeom prst="rect">
            <a:avLst/>
          </a:prstGeom>
          <a:noFill/>
        </p:spPr>
        <p:txBody>
          <a:bodyPr wrap="square" rtlCol="0">
            <a:spAutoFit/>
          </a:bodyPr>
          <a:lstStyle/>
          <a:p>
            <a:r>
              <a:rPr lang="en-US" dirty="0" smtClean="0">
                <a:solidFill>
                  <a:schemeClr val="accent6">
                    <a:lumMod val="75000"/>
                  </a:schemeClr>
                </a:solidFill>
              </a:rPr>
              <a:t>The fax number is near the top of the page.</a:t>
            </a:r>
            <a:endParaRPr lang="en-US" dirty="0">
              <a:solidFill>
                <a:schemeClr val="accent6">
                  <a:lumMod val="75000"/>
                </a:schemeClr>
              </a:solidFill>
            </a:endParaRPr>
          </a:p>
        </p:txBody>
      </p:sp>
      <p:sp>
        <p:nvSpPr>
          <p:cNvPr id="9" name="TextBox 8"/>
          <p:cNvSpPr txBox="1"/>
          <p:nvPr/>
        </p:nvSpPr>
        <p:spPr>
          <a:xfrm>
            <a:off x="5257800" y="5791200"/>
            <a:ext cx="3657600" cy="381000"/>
          </a:xfrm>
          <a:prstGeom prst="rect">
            <a:avLst/>
          </a:prstGeom>
          <a:noFill/>
        </p:spPr>
        <p:txBody>
          <a:bodyPr wrap="square" rtlCol="0">
            <a:spAutoFit/>
          </a:bodyPr>
          <a:lstStyle/>
          <a:p>
            <a:r>
              <a:rPr lang="en-US" dirty="0" smtClean="0">
                <a:solidFill>
                  <a:srgbClr val="C00000"/>
                </a:solidFill>
              </a:rPr>
              <a:t>Your supervisor and you must sign.</a:t>
            </a:r>
            <a:endParaRPr lang="en-US" dirty="0">
              <a:solidFill>
                <a:srgbClr val="C00000"/>
              </a:solidFill>
            </a:endParaRPr>
          </a:p>
        </p:txBody>
      </p:sp>
      <p:sp>
        <p:nvSpPr>
          <p:cNvPr id="10" name="Slide Number Placeholder 9"/>
          <p:cNvSpPr>
            <a:spLocks noGrp="1"/>
          </p:cNvSpPr>
          <p:nvPr>
            <p:ph type="sldNum" sz="quarter" idx="12"/>
          </p:nvPr>
        </p:nvSpPr>
        <p:spPr/>
        <p:txBody>
          <a:bodyPr/>
          <a:lstStyle/>
          <a:p>
            <a:fld id="{6203521E-05A8-404A-81F9-F4A8E13FBE24}" type="slidenum">
              <a:rPr lang="en-US" smtClean="0">
                <a:solidFill>
                  <a:schemeClr val="tx1">
                    <a:lumMod val="95000"/>
                    <a:lumOff val="5000"/>
                  </a:schemeClr>
                </a:solidFill>
              </a:rPr>
              <a:t>37</a:t>
            </a:fld>
            <a:endParaRPr lang="en-US" dirty="0">
              <a:solidFill>
                <a:schemeClr val="tx1">
                  <a:lumMod val="95000"/>
                  <a:lumOff val="5000"/>
                </a:schemeClr>
              </a:solidFill>
            </a:endParaRPr>
          </a:p>
        </p:txBody>
      </p:sp>
    </p:spTree>
    <p:extLst>
      <p:ext uri="{BB962C8B-B14F-4D97-AF65-F5344CB8AC3E}">
        <p14:creationId xmlns:p14="http://schemas.microsoft.com/office/powerpoint/2010/main" val="1273873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latin typeface="Engravers MT" panose="02090707080505020304" pitchFamily="18" charset="0"/>
              </a:rPr>
              <a:t>Why now?</a:t>
            </a:r>
            <a:endParaRPr lang="en-US" dirty="0">
              <a:solidFill>
                <a:srgbClr val="C00000"/>
              </a:solidFill>
              <a:latin typeface="Engravers MT" panose="02090707080505020304" pitchFamily="18" charset="0"/>
            </a:endParaRPr>
          </a:p>
        </p:txBody>
      </p:sp>
      <p:sp>
        <p:nvSpPr>
          <p:cNvPr id="3" name="Content Placeholder 2"/>
          <p:cNvSpPr>
            <a:spLocks noGrp="1"/>
          </p:cNvSpPr>
          <p:nvPr>
            <p:ph idx="1"/>
          </p:nvPr>
        </p:nvSpPr>
        <p:spPr>
          <a:xfrm>
            <a:off x="457200" y="1219200"/>
            <a:ext cx="8229600" cy="4906963"/>
          </a:xfrm>
        </p:spPr>
        <p:txBody>
          <a:bodyPr>
            <a:normAutofit fontScale="92500" lnSpcReduction="20000"/>
          </a:bodyPr>
          <a:lstStyle/>
          <a:p>
            <a:r>
              <a:rPr lang="en-US" dirty="0" smtClean="0"/>
              <a:t>Effective June 24, the state will be attempting to increase CTS enrollment.</a:t>
            </a:r>
          </a:p>
          <a:p>
            <a:r>
              <a:rPr lang="en-US" dirty="0" smtClean="0"/>
              <a:t>Telephonic signatures allowed!!!</a:t>
            </a:r>
          </a:p>
          <a:p>
            <a:r>
              <a:rPr lang="en-US" dirty="0" smtClean="0"/>
              <a:t>CTS request will added to the ACCESS application.  It will display when the application is for FS or medical, there is a primary caretaker, there is a parent and at least one parent is receiving SSI.</a:t>
            </a:r>
          </a:p>
          <a:p>
            <a:r>
              <a:rPr lang="en-US" dirty="0" smtClean="0"/>
              <a:t>The ACCESS summary will have new language regarding CTS.  </a:t>
            </a:r>
          </a:p>
          <a:p>
            <a:r>
              <a:rPr lang="en-US" dirty="0" smtClean="0"/>
              <a:t>The request will follow health care filing date rules.</a:t>
            </a:r>
            <a:endParaRPr lang="en-US" dirty="0"/>
          </a:p>
        </p:txBody>
      </p:sp>
      <p:sp>
        <p:nvSpPr>
          <p:cNvPr id="4" name="Slide Number Placeholder 3"/>
          <p:cNvSpPr>
            <a:spLocks noGrp="1"/>
          </p:cNvSpPr>
          <p:nvPr>
            <p:ph type="sldNum" sz="quarter" idx="12"/>
          </p:nvPr>
        </p:nvSpPr>
        <p:spPr/>
        <p:txBody>
          <a:bodyPr/>
          <a:lstStyle/>
          <a:p>
            <a:fld id="{6203521E-05A8-404A-81F9-F4A8E13FBE24}" type="slidenum">
              <a:rPr lang="en-US" smtClean="0"/>
              <a:t>38</a:t>
            </a:fld>
            <a:endParaRPr lang="en-US"/>
          </a:p>
        </p:txBody>
      </p:sp>
    </p:spTree>
    <p:extLst>
      <p:ext uri="{BB962C8B-B14F-4D97-AF65-F5344CB8AC3E}">
        <p14:creationId xmlns:p14="http://schemas.microsoft.com/office/powerpoint/2010/main" val="26745896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lnSpcReduction="10000"/>
          </a:bodyPr>
          <a:lstStyle/>
          <a:p>
            <a:r>
              <a:rPr lang="en-US" dirty="0" smtClean="0"/>
              <a:t>The inbox will include CTS requests.</a:t>
            </a:r>
          </a:p>
          <a:p>
            <a:r>
              <a:rPr lang="en-US" dirty="0" smtClean="0"/>
              <a:t>Certain assets will pend on the Asset Gatepost page if not currently populated.</a:t>
            </a:r>
          </a:p>
          <a:p>
            <a:r>
              <a:rPr lang="en-US" dirty="0" smtClean="0"/>
              <a:t>CARES will identify potentially eligible CTS cases and a yellow banner will display, reminding workers to ask about CTS.</a:t>
            </a:r>
          </a:p>
          <a:p>
            <a:r>
              <a:rPr lang="en-US" dirty="0" smtClean="0"/>
              <a:t>A line for CTS will be added to the signature page.  Prompts will include CTS language.</a:t>
            </a:r>
          </a:p>
          <a:p>
            <a:r>
              <a:rPr lang="en-US" dirty="0" smtClean="0"/>
              <a:t>A letter will be issued to potentially eligible CTS households advising them to </a:t>
            </a:r>
            <a:r>
              <a:rPr lang="en-US" dirty="0" err="1" smtClean="0"/>
              <a:t>to</a:t>
            </a:r>
            <a:r>
              <a:rPr lang="en-US" dirty="0" smtClean="0"/>
              <a:t> apply.  This will run every month but a letter will be sent to each </a:t>
            </a:r>
            <a:r>
              <a:rPr lang="en-US" smtClean="0"/>
              <a:t>case once per year.</a:t>
            </a: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6203521E-05A8-404A-81F9-F4A8E13FBE24}" type="slidenum">
              <a:rPr lang="en-US" smtClean="0"/>
              <a:t>39</a:t>
            </a:fld>
            <a:endParaRPr lang="en-US"/>
          </a:p>
        </p:txBody>
      </p:sp>
    </p:spTree>
    <p:extLst>
      <p:ext uri="{BB962C8B-B14F-4D97-AF65-F5344CB8AC3E}">
        <p14:creationId xmlns:p14="http://schemas.microsoft.com/office/powerpoint/2010/main" val="3287584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lstStyle/>
          <a:p>
            <a:r>
              <a:rPr lang="en-US" dirty="0" smtClean="0"/>
              <a:t>Currently, SSI parents receive $</a:t>
            </a:r>
            <a:r>
              <a:rPr lang="en-US" dirty="0" smtClean="0"/>
              <a:t>275 </a:t>
            </a:r>
            <a:r>
              <a:rPr lang="en-US" dirty="0" smtClean="0"/>
              <a:t>for the first eligible child, and $</a:t>
            </a:r>
            <a:r>
              <a:rPr lang="en-US" dirty="0" smtClean="0"/>
              <a:t>165 </a:t>
            </a:r>
            <a:r>
              <a:rPr lang="en-US" dirty="0" smtClean="0"/>
              <a:t>per child for all others.  The payment for these children is added to the recipients State SSI check.  Economic Support processes the CTS eligibility, but the checks are paid by Forward Health.  It is important to note that the client must be receiving State SSI.  If they are not, CTS will not be issued, despite the fact that CARES has found them eligible and issued notices to the client informing them that they are eligible.</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7200" y="2743200"/>
            <a:ext cx="550475" cy="86546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5715000"/>
            <a:ext cx="550475" cy="865469"/>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144" y="1371600"/>
            <a:ext cx="550475" cy="865469"/>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2503" y="4953000"/>
            <a:ext cx="550475" cy="865469"/>
          </a:xfrm>
          <a:prstGeom prst="rect">
            <a:avLst/>
          </a:prstGeom>
        </p:spPr>
      </p:pic>
      <p:sp>
        <p:nvSpPr>
          <p:cNvPr id="2" name="Slide Number Placeholder 1"/>
          <p:cNvSpPr>
            <a:spLocks noGrp="1"/>
          </p:cNvSpPr>
          <p:nvPr>
            <p:ph type="sldNum" sz="quarter" idx="12"/>
          </p:nvPr>
        </p:nvSpPr>
        <p:spPr/>
        <p:txBody>
          <a:bodyPr/>
          <a:lstStyle/>
          <a:p>
            <a:fld id="{6203521E-05A8-404A-81F9-F4A8E13FBE24}" type="slidenum">
              <a:rPr lang="en-US" smtClean="0">
                <a:solidFill>
                  <a:schemeClr val="tx1">
                    <a:lumMod val="95000"/>
                    <a:lumOff val="5000"/>
                  </a:schemeClr>
                </a:solidFill>
              </a:rPr>
              <a:t>4</a:t>
            </a:fld>
            <a:endParaRPr lang="en-US" dirty="0">
              <a:solidFill>
                <a:schemeClr val="tx1">
                  <a:lumMod val="95000"/>
                  <a:lumOff val="5000"/>
                </a:schemeClr>
              </a:solidFill>
            </a:endParaRPr>
          </a:p>
        </p:txBody>
      </p:sp>
    </p:spTree>
    <p:extLst>
      <p:ext uri="{BB962C8B-B14F-4D97-AF65-F5344CB8AC3E}">
        <p14:creationId xmlns:p14="http://schemas.microsoft.com/office/powerpoint/2010/main" val="33374848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2200"/>
            <a:ext cx="8229600" cy="3962400"/>
          </a:xfrm>
        </p:spPr>
        <p:txBody>
          <a:bodyPr>
            <a:normAutofit fontScale="90000"/>
          </a:bodyPr>
          <a:lstStyle/>
          <a:p>
            <a:r>
              <a:rPr lang="en-US" sz="2700" dirty="0" smtClean="0"/>
              <a:t>State SSI is received by all SSI recipients in Wisconsin.  Forward Health receives the information through an interface with Social Security.  If the federal SSI closes, the State SSI will also close.  It is important to note that we are talking about Supplemental Security Income.  Social Security Disability, Retirement, Survivor’s benefits or other Social Security programs do not qualify.  We do have recipients who receive a combination of SSI and Social Security who eventually lose their SSI due to COLA (cost of living adjustments) increases.  They also lose their CTS after the SSI is ended.  There is no grandfather clause.</a:t>
            </a:r>
            <a:endParaRPr lang="en-US" sz="27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43200" y="457200"/>
            <a:ext cx="3429000" cy="1634490"/>
          </a:xfrm>
        </p:spPr>
      </p:pic>
      <p:sp>
        <p:nvSpPr>
          <p:cNvPr id="3" name="Slide Number Placeholder 2"/>
          <p:cNvSpPr>
            <a:spLocks noGrp="1"/>
          </p:cNvSpPr>
          <p:nvPr>
            <p:ph type="sldNum" sz="quarter" idx="12"/>
          </p:nvPr>
        </p:nvSpPr>
        <p:spPr/>
        <p:txBody>
          <a:bodyPr/>
          <a:lstStyle/>
          <a:p>
            <a:fld id="{6203521E-05A8-404A-81F9-F4A8E13FBE24}" type="slidenum">
              <a:rPr lang="en-US" smtClean="0">
                <a:solidFill>
                  <a:schemeClr val="tx1">
                    <a:lumMod val="95000"/>
                    <a:lumOff val="5000"/>
                  </a:schemeClr>
                </a:solidFill>
              </a:rPr>
              <a:t>5</a:t>
            </a:fld>
            <a:endParaRPr lang="en-US" dirty="0">
              <a:solidFill>
                <a:schemeClr val="tx1">
                  <a:lumMod val="95000"/>
                  <a:lumOff val="5000"/>
                </a:schemeClr>
              </a:solidFill>
            </a:endParaRPr>
          </a:p>
        </p:txBody>
      </p:sp>
    </p:spTree>
    <p:extLst>
      <p:ext uri="{BB962C8B-B14F-4D97-AF65-F5344CB8AC3E}">
        <p14:creationId xmlns:p14="http://schemas.microsoft.com/office/powerpoint/2010/main" val="1813602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C00000"/>
                </a:solidFill>
                <a:latin typeface="Goudy Stout" panose="0202090407030B020401" pitchFamily="18" charset="0"/>
              </a:rPr>
              <a:t>Non-Financial</a:t>
            </a:r>
            <a:br>
              <a:rPr lang="en-US" sz="3200" dirty="0" smtClean="0">
                <a:solidFill>
                  <a:srgbClr val="C00000"/>
                </a:solidFill>
                <a:latin typeface="Goudy Stout" panose="0202090407030B020401" pitchFamily="18" charset="0"/>
              </a:rPr>
            </a:br>
            <a:r>
              <a:rPr lang="en-US" sz="3200" dirty="0" smtClean="0">
                <a:solidFill>
                  <a:srgbClr val="C00000"/>
                </a:solidFill>
                <a:latin typeface="Goudy Stout" panose="0202090407030B020401" pitchFamily="18" charset="0"/>
              </a:rPr>
              <a:t>Eligibility</a:t>
            </a:r>
            <a:endParaRPr lang="en-US" sz="3200" dirty="0">
              <a:solidFill>
                <a:srgbClr val="C00000"/>
              </a:solidFill>
              <a:latin typeface="Goudy Stout" panose="0202090407030B020401" pitchFamily="18" charset="0"/>
            </a:endParaRPr>
          </a:p>
        </p:txBody>
      </p:sp>
      <p:sp>
        <p:nvSpPr>
          <p:cNvPr id="3" name="Content Placeholder 2"/>
          <p:cNvSpPr>
            <a:spLocks noGrp="1"/>
          </p:cNvSpPr>
          <p:nvPr>
            <p:ph idx="1"/>
          </p:nvPr>
        </p:nvSpPr>
        <p:spPr>
          <a:xfrm>
            <a:off x="457200" y="1600200"/>
            <a:ext cx="8229600" cy="4572000"/>
          </a:xfrm>
        </p:spPr>
        <p:txBody>
          <a:bodyPr>
            <a:normAutofit fontScale="92500" lnSpcReduction="20000"/>
          </a:bodyPr>
          <a:lstStyle/>
          <a:p>
            <a:pPr>
              <a:buFont typeface="Wingdings" panose="05000000000000000000" pitchFamily="2" charset="2"/>
              <a:buChar char="ü"/>
            </a:pPr>
            <a:r>
              <a:rPr lang="en-US" sz="2400" dirty="0" smtClean="0"/>
              <a:t>In a single parent household, the parent must receive SSI to qualify for CTS. </a:t>
            </a:r>
          </a:p>
          <a:p>
            <a:pPr>
              <a:buFont typeface="Wingdings" panose="05000000000000000000" pitchFamily="2" charset="2"/>
              <a:buChar char="ü"/>
            </a:pPr>
            <a:r>
              <a:rPr lang="en-US" sz="2400" dirty="0" smtClean="0"/>
              <a:t>They must also have children of their own in their care.</a:t>
            </a:r>
          </a:p>
          <a:p>
            <a:pPr>
              <a:buFont typeface="Wingdings" panose="05000000000000000000" pitchFamily="2" charset="2"/>
              <a:buChar char="ü"/>
            </a:pPr>
            <a:r>
              <a:rPr lang="en-US" sz="2400" dirty="0" smtClean="0"/>
              <a:t>Any children that receive SSI are not eligible.  </a:t>
            </a:r>
          </a:p>
          <a:p>
            <a:pPr>
              <a:buFont typeface="Wingdings" panose="05000000000000000000" pitchFamily="2" charset="2"/>
              <a:buChar char="ü"/>
            </a:pPr>
            <a:r>
              <a:rPr lang="en-US" sz="2400" dirty="0" smtClean="0"/>
              <a:t>If there are two parents in the household, both parents must receive SSI to qualify for CTS as a household.  If one parent does not receive SSI, the household is not eligible. There is an exception to this rule which we will discuss later.</a:t>
            </a:r>
          </a:p>
          <a:p>
            <a:pPr>
              <a:buFont typeface="Wingdings" panose="05000000000000000000" pitchFamily="2" charset="2"/>
              <a:buChar char="ü"/>
            </a:pPr>
            <a:r>
              <a:rPr lang="en-US" sz="2400" dirty="0" smtClean="0"/>
              <a:t>Base eligibility is similar to our other programs: they must be a citizen, they must be a Wisconsin resident and they must be cooperating with social security number and child support requirements. </a:t>
            </a:r>
          </a:p>
          <a:p>
            <a:pPr>
              <a:buFont typeface="Wingdings" panose="05000000000000000000" pitchFamily="2" charset="2"/>
              <a:buChar char="ü"/>
            </a:pPr>
            <a:r>
              <a:rPr lang="en-US" sz="2400" dirty="0" smtClean="0">
                <a:solidFill>
                  <a:srgbClr val="00B050"/>
                </a:solidFill>
              </a:rPr>
              <a:t>CTS renewals and applications no longer need to sign a paper application.  Telephonic signatures are now allowed.  </a:t>
            </a:r>
            <a:endParaRPr lang="en-US" sz="2400" dirty="0">
              <a:solidFill>
                <a:srgbClr val="00B050"/>
              </a:solidFill>
            </a:endParaRPr>
          </a:p>
        </p:txBody>
      </p:sp>
      <p:sp>
        <p:nvSpPr>
          <p:cNvPr id="4" name="Slide Number Placeholder 3"/>
          <p:cNvSpPr>
            <a:spLocks noGrp="1"/>
          </p:cNvSpPr>
          <p:nvPr>
            <p:ph type="sldNum" sz="quarter" idx="12"/>
          </p:nvPr>
        </p:nvSpPr>
        <p:spPr/>
        <p:txBody>
          <a:bodyPr/>
          <a:lstStyle/>
          <a:p>
            <a:fld id="{6203521E-05A8-404A-81F9-F4A8E13FBE24}" type="slidenum">
              <a:rPr lang="en-US" smtClean="0">
                <a:solidFill>
                  <a:schemeClr val="tx1">
                    <a:lumMod val="95000"/>
                    <a:lumOff val="5000"/>
                  </a:schemeClr>
                </a:solidFill>
              </a:rPr>
              <a:t>6</a:t>
            </a:fld>
            <a:endParaRPr lang="en-US" dirty="0">
              <a:solidFill>
                <a:schemeClr val="tx1">
                  <a:lumMod val="95000"/>
                  <a:lumOff val="5000"/>
                </a:scheme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0400" y="5426075"/>
            <a:ext cx="838200" cy="838200"/>
          </a:xfrm>
          <a:prstGeom prst="rect">
            <a:avLst/>
          </a:prstGeom>
        </p:spPr>
      </p:pic>
    </p:spTree>
    <p:extLst>
      <p:ext uri="{BB962C8B-B14F-4D97-AF65-F5344CB8AC3E}">
        <p14:creationId xmlns:p14="http://schemas.microsoft.com/office/powerpoint/2010/main" val="24240702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solidFill>
                  <a:schemeClr val="accent6">
                    <a:lumMod val="75000"/>
                  </a:schemeClr>
                </a:solidFill>
              </a:rPr>
              <a:t>One glitch that we see in addressing CTS questions is that the household relationship screen is not correct.</a:t>
            </a:r>
            <a:endParaRPr lang="en-US" sz="2400" dirty="0">
              <a:solidFill>
                <a:schemeClr val="accent6">
                  <a:lumMod val="75000"/>
                </a:schemeClr>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905000"/>
            <a:ext cx="7430144" cy="3475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6203521E-05A8-404A-81F9-F4A8E13FBE24}" type="slidenum">
              <a:rPr lang="en-US" smtClean="0">
                <a:solidFill>
                  <a:schemeClr val="tx1">
                    <a:lumMod val="95000"/>
                    <a:lumOff val="5000"/>
                  </a:schemeClr>
                </a:solidFill>
              </a:rPr>
              <a:t>7</a:t>
            </a:fld>
            <a:endParaRPr lang="en-US" dirty="0">
              <a:solidFill>
                <a:schemeClr val="tx1">
                  <a:lumMod val="95000"/>
                  <a:lumOff val="5000"/>
                </a:schemeClr>
              </a:solidFill>
            </a:endParaRPr>
          </a:p>
        </p:txBody>
      </p:sp>
    </p:spTree>
    <p:extLst>
      <p:ext uri="{BB962C8B-B14F-4D97-AF65-F5344CB8AC3E}">
        <p14:creationId xmlns:p14="http://schemas.microsoft.com/office/powerpoint/2010/main" val="15579636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a:bodyPr>
          <a:lstStyle/>
          <a:p>
            <a:pPr marL="0" indent="0">
              <a:buNone/>
            </a:pPr>
            <a:r>
              <a:rPr lang="en-US" sz="2400" dirty="0" smtClean="0"/>
              <a:t>The “Is filling Parental Role for” question must be yes.  CARES does not include a child if that question is left as no.  If that question is not  answered correctly there is no denial code in the non-financial result to alert you to that fact.  The grant will simply not add up correctly.  The “Is Caring for” question must also be yes.  It is a good practice to answer both of those questions yes for dependent children for all cases.</a:t>
            </a:r>
          </a:p>
          <a:p>
            <a:pPr marL="0" indent="0" algn="ctr">
              <a:buNone/>
            </a:pPr>
            <a:endParaRPr lang="en-US" sz="2400" dirty="0" smtClean="0"/>
          </a:p>
          <a:p>
            <a:pPr marL="0" indent="0" algn="ctr">
              <a:buNone/>
            </a:pP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3581400"/>
            <a:ext cx="4048125" cy="2686050"/>
          </a:xfrm>
          <a:prstGeom prst="rect">
            <a:avLst/>
          </a:prstGeom>
        </p:spPr>
      </p:pic>
      <p:sp>
        <p:nvSpPr>
          <p:cNvPr id="2" name="Slide Number Placeholder 1"/>
          <p:cNvSpPr>
            <a:spLocks noGrp="1"/>
          </p:cNvSpPr>
          <p:nvPr>
            <p:ph type="sldNum" sz="quarter" idx="12"/>
          </p:nvPr>
        </p:nvSpPr>
        <p:spPr/>
        <p:txBody>
          <a:bodyPr/>
          <a:lstStyle/>
          <a:p>
            <a:fld id="{6203521E-05A8-404A-81F9-F4A8E13FBE24}" type="slidenum">
              <a:rPr lang="en-US" smtClean="0">
                <a:solidFill>
                  <a:schemeClr val="tx1">
                    <a:lumMod val="95000"/>
                    <a:lumOff val="5000"/>
                  </a:schemeClr>
                </a:solidFill>
              </a:rPr>
              <a:t>8</a:t>
            </a:fld>
            <a:endParaRPr lang="en-US" dirty="0">
              <a:solidFill>
                <a:schemeClr val="tx1">
                  <a:lumMod val="95000"/>
                  <a:lumOff val="5000"/>
                </a:schemeClr>
              </a:solidFill>
            </a:endParaRPr>
          </a:p>
        </p:txBody>
      </p:sp>
    </p:spTree>
    <p:extLst>
      <p:ext uri="{BB962C8B-B14F-4D97-AF65-F5344CB8AC3E}">
        <p14:creationId xmlns:p14="http://schemas.microsoft.com/office/powerpoint/2010/main" val="1330975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24200"/>
            <a:ext cx="8229600" cy="2743200"/>
          </a:xfrm>
        </p:spPr>
        <p:txBody>
          <a:bodyPr>
            <a:noAutofit/>
          </a:bodyPr>
          <a:lstStyle/>
          <a:p>
            <a:pPr algn="l"/>
            <a:r>
              <a:rPr lang="en-US" sz="2000" dirty="0" smtClean="0"/>
              <a:t>Another issue that comes up is that of the eighteen year old child.  Technically, they are not eligible for CTS unless they are still in high school AND will graduate before their nineteenth birthday.  The worker will receive this alert when a CTS child is turning eighteen and we do not have graduation information completed: 094 TURN 18 GRAD AFTER 19 RUN ELIG.  If you see that alert on a CTS case, you will need to request verification that the eighteen year old is in school and when they are scheduled to graduate.  If you receive verification, enter the expected graduation date and their enrollment status.  They will not be eligible if they will not graduate before they turn nineteen or they are not in school.  Eligibility also ends for eighteen years once they graduate.</a:t>
            </a:r>
            <a:endParaRPr lang="en-US" sz="20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19275" y="152400"/>
            <a:ext cx="5505450" cy="2438400"/>
          </a:xfrm>
        </p:spPr>
      </p:pic>
      <p:sp>
        <p:nvSpPr>
          <p:cNvPr id="3" name="Slide Number Placeholder 2"/>
          <p:cNvSpPr>
            <a:spLocks noGrp="1"/>
          </p:cNvSpPr>
          <p:nvPr>
            <p:ph type="sldNum" sz="quarter" idx="12"/>
          </p:nvPr>
        </p:nvSpPr>
        <p:spPr/>
        <p:txBody>
          <a:bodyPr/>
          <a:lstStyle/>
          <a:p>
            <a:fld id="{6203521E-05A8-404A-81F9-F4A8E13FBE24}" type="slidenum">
              <a:rPr lang="en-US" smtClean="0">
                <a:solidFill>
                  <a:schemeClr val="tx1">
                    <a:lumMod val="95000"/>
                    <a:lumOff val="5000"/>
                  </a:schemeClr>
                </a:solidFill>
              </a:rPr>
              <a:t>9</a:t>
            </a:fld>
            <a:endParaRPr lang="en-US" dirty="0">
              <a:solidFill>
                <a:schemeClr val="tx1">
                  <a:lumMod val="95000"/>
                  <a:lumOff val="5000"/>
                </a:schemeClr>
              </a:solidFill>
            </a:endParaRPr>
          </a:p>
        </p:txBody>
      </p:sp>
    </p:spTree>
    <p:extLst>
      <p:ext uri="{BB962C8B-B14F-4D97-AF65-F5344CB8AC3E}">
        <p14:creationId xmlns:p14="http://schemas.microsoft.com/office/powerpoint/2010/main" val="19595240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2381</TotalTime>
  <Words>2840</Words>
  <Application>Microsoft Office PowerPoint</Application>
  <PresentationFormat>On-screen Show (4:3)</PresentationFormat>
  <Paragraphs>187</Paragraphs>
  <Slides>39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Algerian</vt:lpstr>
      <vt:lpstr>Arial</vt:lpstr>
      <vt:lpstr>Calibri</vt:lpstr>
      <vt:lpstr>Copperplate Gothic Bold</vt:lpstr>
      <vt:lpstr>Engravers MT</vt:lpstr>
      <vt:lpstr>Goudy Stout</vt:lpstr>
      <vt:lpstr>Juice ITC</vt:lpstr>
      <vt:lpstr>Wingdings</vt:lpstr>
      <vt:lpstr>Office Theme</vt:lpstr>
      <vt:lpstr>Caretaker Supplement </vt:lpstr>
      <vt:lpstr>Table of contents</vt:lpstr>
      <vt:lpstr>Caretaker Supplement, or CTS, is a payment made to parents who receive SSI.  The parent, or caretaker, receives money for qualifying children.  Prior to W2, SSI parents could receive AFDC for qualifying children.  These parents were moved to CTS as AFDC was “sunset.”  Initially, EDS (now known as ForwardHealth) processed the program, but it was later decided that Economic Support Specialists should handle it.</vt:lpstr>
      <vt:lpstr>PowerPoint Presentation</vt:lpstr>
      <vt:lpstr>State SSI is received by all SSI recipients in Wisconsin.  Forward Health receives the information through an interface with Social Security.  If the federal SSI closes, the State SSI will also close.  It is important to note that we are talking about Supplemental Security Income.  Social Security Disability, Retirement, Survivor’s benefits or other Social Security programs do not qualify.  We do have recipients who receive a combination of SSI and Social Security who eventually lose their SSI due to COLA (cost of living adjustments) increases.  They also lose their CTS after the SSI is ended.  There is no grandfather clause.</vt:lpstr>
      <vt:lpstr>Non-Financial Eligibility</vt:lpstr>
      <vt:lpstr>One glitch that we see in addressing CTS questions is that the household relationship screen is not correct.</vt:lpstr>
      <vt:lpstr>PowerPoint Presentation</vt:lpstr>
      <vt:lpstr>Another issue that comes up is that of the eighteen year old child.  Technically, they are not eligible for CTS unless they are still in high school AND will graduate before their nineteenth birthday.  The worker will receive this alert when a CTS child is turning eighteen and we do not have graduation information completed: 094 TURN 18 GRAD AFTER 19 RUN ELIG.  If you see that alert on a CTS case, you will need to request verification that the eighteen year old is in school and when they are scheduled to graduate.  If you receive verification, enter the expected graduation date and their enrollment status.  They will not be eligible if they will not graduate before they turn nineteen or they are not in school.  Eligibility also ends for eighteen years once they graduate.</vt:lpstr>
      <vt:lpstr>PowerPoint Presentation</vt:lpstr>
      <vt:lpstr>328 6 MONTHS OLD CHILD WITHOUT SSN is another alert that you will see with CTS cases.  When you receive this alert, please check KIDS to see if they have the number.  You may also want to call the casehead and obtain the information over the phone.  If you can not reach the client by phone, send a verification request with a note explaining that we need the child’s number.  CARES will remove children without social security numbers from the grant after they turn six months.</vt:lpstr>
      <vt:lpstr>The Exception, or Buening  As I mentioned earlier, there is an eligibility exception for some CTS cases.  It is rooted in a lawsuit involving CTS’s predecessor, AFDC.  These exceptions occur in two parent households.  The parents are not married.  They have a child in common.  The child of the non-SSI parent  and the child in common make the group ineligible for CTS. </vt:lpstr>
      <vt:lpstr> Buening cases occur in two-parent households in which the parents have a child in common and the income of the non-SSI eligible parent and the child in common causes any child(ren) of the SSI parent to be financially ineligible for CTS. See 5.4 Illustrations, Scenarios 12 and 13 for a visual depiction of a Buening case configuration.  The ruling states that any half-siblings and their associated parent are to be excluded from the SFU if it is determined that the half-sibling, his/ her full siblings and his/her parent are not needy.  To meet the definition of needy, three conditions must be true:  </vt:lpstr>
      <vt:lpstr>PowerPoint Presentation</vt:lpstr>
      <vt:lpstr>BUENING SOCIOGRAMS from cts policy handbook 5.4</vt:lpstr>
      <vt:lpstr>Financial eligibilIty</vt:lpstr>
      <vt:lpstr>Income</vt:lpstr>
      <vt:lpstr>Child Support Intercept</vt:lpstr>
      <vt:lpstr>Income tests</vt:lpstr>
      <vt:lpstr>PowerPoint Presentation</vt:lpstr>
      <vt:lpstr>Begin dates</vt:lpstr>
      <vt:lpstr>PowerPoint Presentation</vt:lpstr>
      <vt:lpstr>Issuing retro payments</vt:lpstr>
      <vt:lpstr>PowerPoint Presentation</vt:lpstr>
      <vt:lpstr>ACMP</vt:lpstr>
      <vt:lpstr>PowerPoint Presentation</vt:lpstr>
      <vt:lpstr>payment cycle</vt:lpstr>
      <vt:lpstr>payments</vt:lpstr>
      <vt:lpstr>Forwardhealth &amp; cts</vt:lpstr>
      <vt:lpstr>PowerPoint Presentation</vt:lpstr>
      <vt:lpstr>PowerPoint Presentation</vt:lpstr>
      <vt:lpstr>PowerPoint Presentation</vt:lpstr>
      <vt:lpstr>PowerPoint Presentation</vt:lpstr>
      <vt:lpstr>CTS Mainframe Screens</vt:lpstr>
      <vt:lpstr>PowerPoint Presentation</vt:lpstr>
      <vt:lpstr>PowerPoint Presentation</vt:lpstr>
      <vt:lpstr>PowerPoint Presentation</vt:lpstr>
      <vt:lpstr>Why now?</vt:lpstr>
      <vt:lpstr>PowerPoint Presentation</vt:lpstr>
    </vt:vector>
  </TitlesOfParts>
  <Company>Dane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Caretaker Supplement</dc:title>
  <dc:creator>Unger, Paul</dc:creator>
  <cp:lastModifiedBy>Unger, Paul</cp:lastModifiedBy>
  <cp:revision>59</cp:revision>
  <dcterms:created xsi:type="dcterms:W3CDTF">2017-05-15T15:24:07Z</dcterms:created>
  <dcterms:modified xsi:type="dcterms:W3CDTF">2023-12-13T18:56:53Z</dcterms:modified>
</cp:coreProperties>
</file>