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2.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4.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6.xml" ContentType="application/vnd.openxmlformats-officedocument.presentationml.tags+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5157" r:id="rId1"/>
  </p:sldMasterIdLst>
  <p:notesMasterIdLst>
    <p:notesMasterId r:id="rId60"/>
  </p:notesMasterIdLst>
  <p:sldIdLst>
    <p:sldId id="256" r:id="rId2"/>
    <p:sldId id="297" r:id="rId3"/>
    <p:sldId id="356" r:id="rId4"/>
    <p:sldId id="289" r:id="rId5"/>
    <p:sldId id="299" r:id="rId6"/>
    <p:sldId id="319" r:id="rId7"/>
    <p:sldId id="312" r:id="rId8"/>
    <p:sldId id="333" r:id="rId9"/>
    <p:sldId id="370" r:id="rId10"/>
    <p:sldId id="350" r:id="rId11"/>
    <p:sldId id="313" r:id="rId12"/>
    <p:sldId id="357" r:id="rId13"/>
    <p:sldId id="368" r:id="rId14"/>
    <p:sldId id="376" r:id="rId15"/>
    <p:sldId id="292" r:id="rId16"/>
    <p:sldId id="345" r:id="rId17"/>
    <p:sldId id="352" r:id="rId18"/>
    <p:sldId id="331" r:id="rId19"/>
    <p:sldId id="358" r:id="rId20"/>
    <p:sldId id="258" r:id="rId21"/>
    <p:sldId id="359" r:id="rId22"/>
    <p:sldId id="360" r:id="rId23"/>
    <p:sldId id="365" r:id="rId24"/>
    <p:sldId id="347" r:id="rId25"/>
    <p:sldId id="354" r:id="rId26"/>
    <p:sldId id="381" r:id="rId27"/>
    <p:sldId id="341" r:id="rId28"/>
    <p:sldId id="342" r:id="rId29"/>
    <p:sldId id="330" r:id="rId30"/>
    <p:sldId id="268" r:id="rId31"/>
    <p:sldId id="363" r:id="rId32"/>
    <p:sldId id="348" r:id="rId33"/>
    <p:sldId id="377" r:id="rId34"/>
    <p:sldId id="293" r:id="rId35"/>
    <p:sldId id="315" r:id="rId36"/>
    <p:sldId id="378" r:id="rId37"/>
    <p:sldId id="379" r:id="rId38"/>
    <p:sldId id="374" r:id="rId39"/>
    <p:sldId id="306" r:id="rId40"/>
    <p:sldId id="282" r:id="rId41"/>
    <p:sldId id="318" r:id="rId42"/>
    <p:sldId id="335" r:id="rId43"/>
    <p:sldId id="366" r:id="rId44"/>
    <p:sldId id="339" r:id="rId45"/>
    <p:sldId id="336" r:id="rId46"/>
    <p:sldId id="338" r:id="rId47"/>
    <p:sldId id="367" r:id="rId48"/>
    <p:sldId id="321" r:id="rId49"/>
    <p:sldId id="323" r:id="rId50"/>
    <p:sldId id="324" r:id="rId51"/>
    <p:sldId id="325" r:id="rId52"/>
    <p:sldId id="322" r:id="rId53"/>
    <p:sldId id="278" r:id="rId54"/>
    <p:sldId id="326" r:id="rId55"/>
    <p:sldId id="327" r:id="rId56"/>
    <p:sldId id="328" r:id="rId57"/>
    <p:sldId id="329" r:id="rId58"/>
    <p:sldId id="334" r:id="rId59"/>
  </p:sldIdLst>
  <p:sldSz cx="12192000" cy="6858000"/>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tens, Elizabeth - DCF" initials="ME-D" lastIdx="39" clrIdx="0">
    <p:extLst>
      <p:ext uri="{19B8F6BF-5375-455C-9EA6-DF929625EA0E}">
        <p15:presenceInfo xmlns:p15="http://schemas.microsoft.com/office/powerpoint/2012/main" userId="S::elizabeth.mertens1@wisconsin.gov::ce7b9fe5-9a52-45d2-8677-a7ff71163f4e" providerId="AD"/>
      </p:ext>
    </p:extLst>
  </p:cmAuthor>
  <p:cmAuthor id="2" name="Prochazka, Rose M - DCF" initials="PRM-D" lastIdx="9" clrIdx="1">
    <p:extLst>
      <p:ext uri="{19B8F6BF-5375-455C-9EA6-DF929625EA0E}">
        <p15:presenceInfo xmlns:p15="http://schemas.microsoft.com/office/powerpoint/2012/main" userId="S::Rose.Prochazka@wisconsin.gov::86c17971-25c1-48f7-bdaa-c4f731e878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8B5"/>
    <a:srgbClr val="F7C1DF"/>
    <a:srgbClr val="F8E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6395" autoAdjust="0"/>
  </p:normalViewPr>
  <p:slideViewPr>
    <p:cSldViewPr snapToGrid="0">
      <p:cViewPr varScale="1">
        <p:scale>
          <a:sx n="69" d="100"/>
          <a:sy n="69" d="100"/>
        </p:scale>
        <p:origin x="714" y="66"/>
      </p:cViewPr>
      <p:guideLst>
        <p:guide pos="3840"/>
        <p:guide pos="3940"/>
        <p:guide orient="horz" pos="2160"/>
      </p:guideLst>
    </p:cSldViewPr>
  </p:slideViewPr>
  <p:outlineViewPr>
    <p:cViewPr>
      <p:scale>
        <a:sx n="33" d="100"/>
        <a:sy n="33" d="100"/>
      </p:scale>
      <p:origin x="0" y="-294"/>
    </p:cViewPr>
  </p:outlin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9.xml.rels><?xml version="1.0" encoding="UTF-8" standalone="yes"?>
<Relationships xmlns="http://schemas.openxmlformats.org/package/2006/relationships"><Relationship Id="rId1" Type="http://schemas.openxmlformats.org/officeDocument/2006/relationships/hyperlink" Target="https://dcf.wisconsin.gov/manuals/wishares-cc-manual/chapt2-authorizations/2.4.3.6-authorizations-ongoing-self-employment.htm"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dcf.wisconsin.gov/manuals/wishares-cc-manual/chapt2-authorizations/2.4.3.6-authorizations-ongoing-self-employment.ht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41B90-04C0-422C-85BA-D4605E54507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21ECBBA-6299-4FD9-8941-FA2F092C155C}">
      <dgm:prSet/>
      <dgm:spPr/>
      <dgm:t>
        <a:bodyPr/>
        <a:lstStyle/>
        <a:p>
          <a:pPr rtl="0"/>
          <a:r>
            <a:rPr lang="en-US" dirty="0" smtClean="0"/>
            <a:t>Not all Foster Care homes are licensed by local County Human Services. </a:t>
          </a:r>
          <a:endParaRPr lang="en-US" dirty="0"/>
        </a:p>
      </dgm:t>
    </dgm:pt>
    <dgm:pt modelId="{C4EA5289-11C3-4302-82DD-1F9A7D90151E}" type="parTrans" cxnId="{6D15F93A-5655-48C8-B8BA-FD4E490C8A37}">
      <dgm:prSet/>
      <dgm:spPr/>
      <dgm:t>
        <a:bodyPr/>
        <a:lstStyle/>
        <a:p>
          <a:endParaRPr lang="en-US"/>
        </a:p>
      </dgm:t>
    </dgm:pt>
    <dgm:pt modelId="{77BDC01A-9ED9-4B8C-AF51-66E21AF41244}" type="sibTrans" cxnId="{6D15F93A-5655-48C8-B8BA-FD4E490C8A37}">
      <dgm:prSet/>
      <dgm:spPr/>
      <dgm:t>
        <a:bodyPr/>
        <a:lstStyle/>
        <a:p>
          <a:endParaRPr lang="en-US"/>
        </a:p>
      </dgm:t>
    </dgm:pt>
    <dgm:pt modelId="{90EAD981-B191-4ABF-AC61-3380AA146F3E}">
      <dgm:prSet/>
      <dgm:spPr/>
      <dgm:t>
        <a:bodyPr/>
        <a:lstStyle/>
        <a:p>
          <a:pPr rtl="0"/>
          <a:r>
            <a:rPr lang="en-US" dirty="0" smtClean="0"/>
            <a:t>Some are licensed by private agencies, such as Lutheran Social Services, Catholic Charities’ or Children’s Hospital. </a:t>
          </a:r>
          <a:endParaRPr lang="en-US" dirty="0"/>
        </a:p>
      </dgm:t>
    </dgm:pt>
    <dgm:pt modelId="{EDA71790-866D-4E22-A3FE-E2B6C9116E21}" type="parTrans" cxnId="{DE39BF8D-980E-4040-B0A6-CE2328995324}">
      <dgm:prSet/>
      <dgm:spPr/>
      <dgm:t>
        <a:bodyPr/>
        <a:lstStyle/>
        <a:p>
          <a:endParaRPr lang="en-US"/>
        </a:p>
      </dgm:t>
    </dgm:pt>
    <dgm:pt modelId="{CA316D42-7A70-4AF8-A4C5-DDB01CACABE2}" type="sibTrans" cxnId="{DE39BF8D-980E-4040-B0A6-CE2328995324}">
      <dgm:prSet/>
      <dgm:spPr/>
      <dgm:t>
        <a:bodyPr/>
        <a:lstStyle/>
        <a:p>
          <a:endParaRPr lang="en-US"/>
        </a:p>
      </dgm:t>
    </dgm:pt>
    <dgm:pt modelId="{FEFF2562-D571-41ED-B5EB-00211C1D3366}">
      <dgm:prSet/>
      <dgm:spPr/>
      <dgm:t>
        <a:bodyPr/>
        <a:lstStyle/>
        <a:p>
          <a:pPr rtl="0"/>
          <a:r>
            <a:rPr lang="en-US" smtClean="0"/>
            <a:t>Worker should contact the child placing agency for the natural parent's income and placement information.</a:t>
          </a:r>
          <a:endParaRPr lang="en-US"/>
        </a:p>
      </dgm:t>
    </dgm:pt>
    <dgm:pt modelId="{48D78CFE-9580-4B69-88E7-2DE8965252BE}" type="parTrans" cxnId="{6A6EA95D-EDE6-45CC-B68A-0BA810AAFEF6}">
      <dgm:prSet/>
      <dgm:spPr/>
      <dgm:t>
        <a:bodyPr/>
        <a:lstStyle/>
        <a:p>
          <a:endParaRPr lang="en-US"/>
        </a:p>
      </dgm:t>
    </dgm:pt>
    <dgm:pt modelId="{1CDB0B91-28CF-422F-BE94-ACADD00289AB}" type="sibTrans" cxnId="{6A6EA95D-EDE6-45CC-B68A-0BA810AAFEF6}">
      <dgm:prSet/>
      <dgm:spPr/>
      <dgm:t>
        <a:bodyPr/>
        <a:lstStyle/>
        <a:p>
          <a:endParaRPr lang="en-US"/>
        </a:p>
      </dgm:t>
    </dgm:pt>
    <dgm:pt modelId="{6C65C003-6704-4BD2-B129-263C4F63D67D}">
      <dgm:prSet/>
      <dgm:spPr/>
      <dgm:t>
        <a:bodyPr/>
        <a:lstStyle/>
        <a:p>
          <a:pPr rtl="0"/>
          <a:r>
            <a:rPr lang="en-US" smtClean="0"/>
            <a:t>Ask them for name of their social worker and worker will email social worker to get verification of the FC/KC placement and natural parent’s information. </a:t>
          </a:r>
          <a:endParaRPr lang="en-US"/>
        </a:p>
      </dgm:t>
    </dgm:pt>
    <dgm:pt modelId="{E27964C6-F227-4C09-AECF-9AD60E06CE34}" type="parTrans" cxnId="{6F2A79D1-4816-4E93-A599-26314BB91032}">
      <dgm:prSet/>
      <dgm:spPr/>
      <dgm:t>
        <a:bodyPr/>
        <a:lstStyle/>
        <a:p>
          <a:endParaRPr lang="en-US"/>
        </a:p>
      </dgm:t>
    </dgm:pt>
    <dgm:pt modelId="{AD5F570E-9219-4122-AE6E-434EE5C78A78}" type="sibTrans" cxnId="{6F2A79D1-4816-4E93-A599-26314BB91032}">
      <dgm:prSet/>
      <dgm:spPr/>
      <dgm:t>
        <a:bodyPr/>
        <a:lstStyle/>
        <a:p>
          <a:endParaRPr lang="en-US"/>
        </a:p>
      </dgm:t>
    </dgm:pt>
    <dgm:pt modelId="{70D1144C-82F4-4ABB-AB5F-CC6D52BB9636}" type="pres">
      <dgm:prSet presAssocID="{09A41B90-04C0-422C-85BA-D4605E54507A}" presName="linear" presStyleCnt="0">
        <dgm:presLayoutVars>
          <dgm:animLvl val="lvl"/>
          <dgm:resizeHandles val="exact"/>
        </dgm:presLayoutVars>
      </dgm:prSet>
      <dgm:spPr/>
      <dgm:t>
        <a:bodyPr/>
        <a:lstStyle/>
        <a:p>
          <a:endParaRPr lang="en-US"/>
        </a:p>
      </dgm:t>
    </dgm:pt>
    <dgm:pt modelId="{DF934020-4B5B-4E14-BF51-238ADA462120}" type="pres">
      <dgm:prSet presAssocID="{621ECBBA-6299-4FD9-8941-FA2F092C155C}" presName="parentText" presStyleLbl="node1" presStyleIdx="0" presStyleCnt="4">
        <dgm:presLayoutVars>
          <dgm:chMax val="0"/>
          <dgm:bulletEnabled val="1"/>
        </dgm:presLayoutVars>
      </dgm:prSet>
      <dgm:spPr/>
      <dgm:t>
        <a:bodyPr/>
        <a:lstStyle/>
        <a:p>
          <a:endParaRPr lang="en-US"/>
        </a:p>
      </dgm:t>
    </dgm:pt>
    <dgm:pt modelId="{EA137AF2-4AC8-44DC-AA2D-401AF6F46542}" type="pres">
      <dgm:prSet presAssocID="{77BDC01A-9ED9-4B8C-AF51-66E21AF41244}" presName="spacer" presStyleCnt="0"/>
      <dgm:spPr/>
    </dgm:pt>
    <dgm:pt modelId="{773D55D9-C2A8-4A2C-9A5F-1D9DFDEA5BD6}" type="pres">
      <dgm:prSet presAssocID="{90EAD981-B191-4ABF-AC61-3380AA146F3E}" presName="parentText" presStyleLbl="node1" presStyleIdx="1" presStyleCnt="4">
        <dgm:presLayoutVars>
          <dgm:chMax val="0"/>
          <dgm:bulletEnabled val="1"/>
        </dgm:presLayoutVars>
      </dgm:prSet>
      <dgm:spPr/>
      <dgm:t>
        <a:bodyPr/>
        <a:lstStyle/>
        <a:p>
          <a:endParaRPr lang="en-US"/>
        </a:p>
      </dgm:t>
    </dgm:pt>
    <dgm:pt modelId="{B758971E-48C4-4C45-BDD5-B3150840313C}" type="pres">
      <dgm:prSet presAssocID="{CA316D42-7A70-4AF8-A4C5-DDB01CACABE2}" presName="spacer" presStyleCnt="0"/>
      <dgm:spPr/>
    </dgm:pt>
    <dgm:pt modelId="{9AB95278-A045-4C2C-9AD6-23932BED0F85}" type="pres">
      <dgm:prSet presAssocID="{FEFF2562-D571-41ED-B5EB-00211C1D3366}" presName="parentText" presStyleLbl="node1" presStyleIdx="2" presStyleCnt="4">
        <dgm:presLayoutVars>
          <dgm:chMax val="0"/>
          <dgm:bulletEnabled val="1"/>
        </dgm:presLayoutVars>
      </dgm:prSet>
      <dgm:spPr/>
      <dgm:t>
        <a:bodyPr/>
        <a:lstStyle/>
        <a:p>
          <a:endParaRPr lang="en-US"/>
        </a:p>
      </dgm:t>
    </dgm:pt>
    <dgm:pt modelId="{DF532B84-F95E-47E8-913C-F1A8008FB29D}" type="pres">
      <dgm:prSet presAssocID="{1CDB0B91-28CF-422F-BE94-ACADD00289AB}" presName="spacer" presStyleCnt="0"/>
      <dgm:spPr/>
    </dgm:pt>
    <dgm:pt modelId="{D14B9B6D-DEA1-4604-BAF2-618709B40627}" type="pres">
      <dgm:prSet presAssocID="{6C65C003-6704-4BD2-B129-263C4F63D67D}" presName="parentText" presStyleLbl="node1" presStyleIdx="3" presStyleCnt="4">
        <dgm:presLayoutVars>
          <dgm:chMax val="0"/>
          <dgm:bulletEnabled val="1"/>
        </dgm:presLayoutVars>
      </dgm:prSet>
      <dgm:spPr/>
      <dgm:t>
        <a:bodyPr/>
        <a:lstStyle/>
        <a:p>
          <a:endParaRPr lang="en-US"/>
        </a:p>
      </dgm:t>
    </dgm:pt>
  </dgm:ptLst>
  <dgm:cxnLst>
    <dgm:cxn modelId="{5FF6521E-58C3-48DC-AF2C-E83E14F81A64}" type="presOf" srcId="{6C65C003-6704-4BD2-B129-263C4F63D67D}" destId="{D14B9B6D-DEA1-4604-BAF2-618709B40627}" srcOrd="0" destOrd="0" presId="urn:microsoft.com/office/officeart/2005/8/layout/vList2"/>
    <dgm:cxn modelId="{DE39BF8D-980E-4040-B0A6-CE2328995324}" srcId="{09A41B90-04C0-422C-85BA-D4605E54507A}" destId="{90EAD981-B191-4ABF-AC61-3380AA146F3E}" srcOrd="1" destOrd="0" parTransId="{EDA71790-866D-4E22-A3FE-E2B6C9116E21}" sibTransId="{CA316D42-7A70-4AF8-A4C5-DDB01CACABE2}"/>
    <dgm:cxn modelId="{6D15F93A-5655-48C8-B8BA-FD4E490C8A37}" srcId="{09A41B90-04C0-422C-85BA-D4605E54507A}" destId="{621ECBBA-6299-4FD9-8941-FA2F092C155C}" srcOrd="0" destOrd="0" parTransId="{C4EA5289-11C3-4302-82DD-1F9A7D90151E}" sibTransId="{77BDC01A-9ED9-4B8C-AF51-66E21AF41244}"/>
    <dgm:cxn modelId="{6F2A79D1-4816-4E93-A599-26314BB91032}" srcId="{09A41B90-04C0-422C-85BA-D4605E54507A}" destId="{6C65C003-6704-4BD2-B129-263C4F63D67D}" srcOrd="3" destOrd="0" parTransId="{E27964C6-F227-4C09-AECF-9AD60E06CE34}" sibTransId="{AD5F570E-9219-4122-AE6E-434EE5C78A78}"/>
    <dgm:cxn modelId="{74FCE0B2-CF24-4467-8376-93C92D529AA2}" type="presOf" srcId="{621ECBBA-6299-4FD9-8941-FA2F092C155C}" destId="{DF934020-4B5B-4E14-BF51-238ADA462120}" srcOrd="0" destOrd="0" presId="urn:microsoft.com/office/officeart/2005/8/layout/vList2"/>
    <dgm:cxn modelId="{59F86272-013C-4E63-9263-521547930438}" type="presOf" srcId="{FEFF2562-D571-41ED-B5EB-00211C1D3366}" destId="{9AB95278-A045-4C2C-9AD6-23932BED0F85}" srcOrd="0" destOrd="0" presId="urn:microsoft.com/office/officeart/2005/8/layout/vList2"/>
    <dgm:cxn modelId="{6A6EA95D-EDE6-45CC-B68A-0BA810AAFEF6}" srcId="{09A41B90-04C0-422C-85BA-D4605E54507A}" destId="{FEFF2562-D571-41ED-B5EB-00211C1D3366}" srcOrd="2" destOrd="0" parTransId="{48D78CFE-9580-4B69-88E7-2DE8965252BE}" sibTransId="{1CDB0B91-28CF-422F-BE94-ACADD00289AB}"/>
    <dgm:cxn modelId="{ACEA1C68-143D-4F26-BA4A-AAEB8B64FA18}" type="presOf" srcId="{90EAD981-B191-4ABF-AC61-3380AA146F3E}" destId="{773D55D9-C2A8-4A2C-9A5F-1D9DFDEA5BD6}" srcOrd="0" destOrd="0" presId="urn:microsoft.com/office/officeart/2005/8/layout/vList2"/>
    <dgm:cxn modelId="{8AD1A09A-8D5C-443C-8A21-739ADE1EDA0A}" type="presOf" srcId="{09A41B90-04C0-422C-85BA-D4605E54507A}" destId="{70D1144C-82F4-4ABB-AB5F-CC6D52BB9636}" srcOrd="0" destOrd="0" presId="urn:microsoft.com/office/officeart/2005/8/layout/vList2"/>
    <dgm:cxn modelId="{898F1DF2-282A-4FF3-8665-ADA5887FA648}" type="presParOf" srcId="{70D1144C-82F4-4ABB-AB5F-CC6D52BB9636}" destId="{DF934020-4B5B-4E14-BF51-238ADA462120}" srcOrd="0" destOrd="0" presId="urn:microsoft.com/office/officeart/2005/8/layout/vList2"/>
    <dgm:cxn modelId="{B9DB6D1D-987E-442C-AA3E-7F8063A94309}" type="presParOf" srcId="{70D1144C-82F4-4ABB-AB5F-CC6D52BB9636}" destId="{EA137AF2-4AC8-44DC-AA2D-401AF6F46542}" srcOrd="1" destOrd="0" presId="urn:microsoft.com/office/officeart/2005/8/layout/vList2"/>
    <dgm:cxn modelId="{E24331CB-CFAC-488F-BC1C-186A40D841E9}" type="presParOf" srcId="{70D1144C-82F4-4ABB-AB5F-CC6D52BB9636}" destId="{773D55D9-C2A8-4A2C-9A5F-1D9DFDEA5BD6}" srcOrd="2" destOrd="0" presId="urn:microsoft.com/office/officeart/2005/8/layout/vList2"/>
    <dgm:cxn modelId="{C8963E6B-4A41-401C-93EC-48ADD3D78665}" type="presParOf" srcId="{70D1144C-82F4-4ABB-AB5F-CC6D52BB9636}" destId="{B758971E-48C4-4C45-BDD5-B3150840313C}" srcOrd="3" destOrd="0" presId="urn:microsoft.com/office/officeart/2005/8/layout/vList2"/>
    <dgm:cxn modelId="{8D73932D-37B3-4DD1-B1DD-F2941DB8A7CC}" type="presParOf" srcId="{70D1144C-82F4-4ABB-AB5F-CC6D52BB9636}" destId="{9AB95278-A045-4C2C-9AD6-23932BED0F85}" srcOrd="4" destOrd="0" presId="urn:microsoft.com/office/officeart/2005/8/layout/vList2"/>
    <dgm:cxn modelId="{541A2536-85DA-441B-AECD-7F8187248B1D}" type="presParOf" srcId="{70D1144C-82F4-4ABB-AB5F-CC6D52BB9636}" destId="{DF532B84-F95E-47E8-913C-F1A8008FB29D}" srcOrd="5" destOrd="0" presId="urn:microsoft.com/office/officeart/2005/8/layout/vList2"/>
    <dgm:cxn modelId="{10848112-4FBD-4D3B-8B63-06866CBB2C67}" type="presParOf" srcId="{70D1144C-82F4-4ABB-AB5F-CC6D52BB9636}" destId="{D14B9B6D-DEA1-4604-BAF2-618709B4062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15446E-D21B-44F5-BCFB-B63DB2DED19C}" type="doc">
      <dgm:prSet loTypeId="urn:microsoft.com/office/officeart/2005/8/layout/vProcess5" loCatId="process" qsTypeId="urn:microsoft.com/office/officeart/2005/8/quickstyle/simple3" qsCatId="simple" csTypeId="urn:microsoft.com/office/officeart/2005/8/colors/accent1_4" csCatId="accent1" phldr="1"/>
      <dgm:spPr/>
      <dgm:t>
        <a:bodyPr/>
        <a:lstStyle/>
        <a:p>
          <a:endParaRPr lang="en-US"/>
        </a:p>
      </dgm:t>
    </dgm:pt>
    <dgm:pt modelId="{AA0E037F-200A-49D2-8359-8E4951D1C3C9}">
      <dgm:prSet/>
      <dgm:spPr>
        <a:ln w="38100"/>
      </dgm:spPr>
      <dgm:t>
        <a:bodyPr/>
        <a:lstStyle/>
        <a:p>
          <a:pPr algn="ctr" rtl="0"/>
          <a:r>
            <a:rPr lang="en-US" dirty="0" smtClean="0"/>
            <a:t>FOSTERCARE OR KINSHIP CARE PLACEMENT</a:t>
          </a:r>
          <a:endParaRPr lang="en-US" dirty="0"/>
        </a:p>
      </dgm:t>
    </dgm:pt>
    <dgm:pt modelId="{B12702DE-9458-401B-B752-A5CD62D20FEA}" type="parTrans" cxnId="{976B1561-2546-4339-BEBE-6AE4A58E9E07}">
      <dgm:prSet/>
      <dgm:spPr/>
      <dgm:t>
        <a:bodyPr/>
        <a:lstStyle/>
        <a:p>
          <a:endParaRPr lang="en-US"/>
        </a:p>
      </dgm:t>
    </dgm:pt>
    <dgm:pt modelId="{62711C4A-266D-4F1A-81AF-CD9FA29B181D}" type="sibTrans" cxnId="{976B1561-2546-4339-BEBE-6AE4A58E9E07}">
      <dgm:prSet/>
      <dgm:spPr>
        <a:solidFill>
          <a:schemeClr val="accent5">
            <a:alpha val="90000"/>
          </a:schemeClr>
        </a:solidFill>
        <a:ln w="19050">
          <a:solidFill>
            <a:schemeClr val="accent5">
              <a:lumMod val="75000"/>
              <a:alpha val="90000"/>
            </a:schemeClr>
          </a:solidFill>
        </a:ln>
      </dgm:spPr>
      <dgm:t>
        <a:bodyPr/>
        <a:lstStyle/>
        <a:p>
          <a:endParaRPr lang="en-US" b="1"/>
        </a:p>
      </dgm:t>
    </dgm:pt>
    <dgm:pt modelId="{5E6D9FA8-2708-44BD-AE99-C0B2C230F635}">
      <dgm:prSet/>
      <dgm:spPr>
        <a:ln>
          <a:solidFill>
            <a:schemeClr val="accent1"/>
          </a:solidFill>
        </a:ln>
      </dgm:spPr>
      <dgm:t>
        <a:bodyPr/>
        <a:lstStyle/>
        <a:p>
          <a:pPr algn="ctr" rtl="0"/>
          <a:r>
            <a:rPr lang="en-US" dirty="0" smtClean="0"/>
            <a:t>NATURAL PARENT’S INCOME</a:t>
          </a:r>
          <a:endParaRPr lang="en-US" dirty="0"/>
        </a:p>
      </dgm:t>
    </dgm:pt>
    <dgm:pt modelId="{9D541649-E1E8-4D30-9C9F-5D63944656F4}" type="parTrans" cxnId="{156C6EA7-FD97-4300-98FA-FFC6AE1615CD}">
      <dgm:prSet/>
      <dgm:spPr/>
      <dgm:t>
        <a:bodyPr/>
        <a:lstStyle/>
        <a:p>
          <a:endParaRPr lang="en-US"/>
        </a:p>
      </dgm:t>
    </dgm:pt>
    <dgm:pt modelId="{66872B12-54ED-40D7-A651-645531CBB5EB}" type="sibTrans" cxnId="{156C6EA7-FD97-4300-98FA-FFC6AE1615CD}">
      <dgm:prSet/>
      <dgm:spPr>
        <a:solidFill>
          <a:schemeClr val="accent1">
            <a:alpha val="90000"/>
          </a:schemeClr>
        </a:solidFill>
        <a:ln w="19050">
          <a:solidFill>
            <a:schemeClr val="accent1">
              <a:lumMod val="75000"/>
              <a:alpha val="90000"/>
            </a:schemeClr>
          </a:solidFill>
        </a:ln>
      </dgm:spPr>
      <dgm:t>
        <a:bodyPr/>
        <a:lstStyle/>
        <a:p>
          <a:endParaRPr lang="en-US"/>
        </a:p>
      </dgm:t>
    </dgm:pt>
    <dgm:pt modelId="{4DF03A39-D484-4A83-AAFB-AE3D7F7D39C1}">
      <dgm:prSet/>
      <dgm:spPr/>
      <dgm:t>
        <a:bodyPr/>
        <a:lstStyle/>
        <a:p>
          <a:pPr algn="ctr" rtl="0"/>
          <a:r>
            <a:rPr lang="en-US" dirty="0" smtClean="0"/>
            <a:t>INCOME</a:t>
          </a:r>
          <a:endParaRPr lang="en-US" dirty="0"/>
        </a:p>
      </dgm:t>
    </dgm:pt>
    <dgm:pt modelId="{674845B7-23D8-4853-818D-459EB3FB3D5E}" type="parTrans" cxnId="{ACE2F98C-388F-481F-B69F-349418457062}">
      <dgm:prSet/>
      <dgm:spPr/>
      <dgm:t>
        <a:bodyPr/>
        <a:lstStyle/>
        <a:p>
          <a:endParaRPr lang="en-US"/>
        </a:p>
      </dgm:t>
    </dgm:pt>
    <dgm:pt modelId="{6D921069-6C2D-49A4-9357-A68B47517D26}" type="sibTrans" cxnId="{ACE2F98C-388F-481F-B69F-349418457062}">
      <dgm:prSet/>
      <dgm:spPr>
        <a:solidFill>
          <a:schemeClr val="accent1">
            <a:lumMod val="60000"/>
            <a:lumOff val="40000"/>
            <a:alpha val="90000"/>
          </a:schemeClr>
        </a:solidFill>
        <a:ln w="19050">
          <a:solidFill>
            <a:schemeClr val="accent1">
              <a:alpha val="90000"/>
            </a:schemeClr>
          </a:solidFill>
        </a:ln>
      </dgm:spPr>
      <dgm:t>
        <a:bodyPr/>
        <a:lstStyle/>
        <a:p>
          <a:endParaRPr lang="en-US" dirty="0"/>
        </a:p>
      </dgm:t>
    </dgm:pt>
    <dgm:pt modelId="{920283AC-B15E-42AC-A8E2-4F0416B6C036}">
      <dgm:prSet/>
      <dgm:spPr/>
      <dgm:t>
        <a:bodyPr/>
        <a:lstStyle/>
        <a:p>
          <a:pPr algn="ctr" rtl="0"/>
          <a:r>
            <a:rPr lang="en-US" dirty="0" smtClean="0"/>
            <a:t>KINSHIP PAYMENT</a:t>
          </a:r>
          <a:endParaRPr lang="en-US" dirty="0"/>
        </a:p>
      </dgm:t>
    </dgm:pt>
    <dgm:pt modelId="{CA95736B-944C-4158-A5A2-5D19D6FB48BD}" type="parTrans" cxnId="{97E36BD3-05E3-4EC5-8E30-0DE3018906BE}">
      <dgm:prSet/>
      <dgm:spPr/>
      <dgm:t>
        <a:bodyPr/>
        <a:lstStyle/>
        <a:p>
          <a:endParaRPr lang="en-US"/>
        </a:p>
      </dgm:t>
    </dgm:pt>
    <dgm:pt modelId="{C6B66491-936A-4948-BA43-3A2351BD1196}" type="sibTrans" cxnId="{97E36BD3-05E3-4EC5-8E30-0DE3018906BE}">
      <dgm:prSet/>
      <dgm:spPr/>
      <dgm:t>
        <a:bodyPr/>
        <a:lstStyle/>
        <a:p>
          <a:endParaRPr lang="en-US"/>
        </a:p>
      </dgm:t>
    </dgm:pt>
    <dgm:pt modelId="{EE6D349C-1EC6-49D3-8354-8BF774B0DD03}" type="pres">
      <dgm:prSet presAssocID="{0315446E-D21B-44F5-BCFB-B63DB2DED19C}" presName="outerComposite" presStyleCnt="0">
        <dgm:presLayoutVars>
          <dgm:chMax val="5"/>
          <dgm:dir/>
          <dgm:resizeHandles val="exact"/>
        </dgm:presLayoutVars>
      </dgm:prSet>
      <dgm:spPr/>
      <dgm:t>
        <a:bodyPr/>
        <a:lstStyle/>
        <a:p>
          <a:endParaRPr lang="en-US"/>
        </a:p>
      </dgm:t>
    </dgm:pt>
    <dgm:pt modelId="{05877C63-7E81-4852-B15B-996975F322C0}" type="pres">
      <dgm:prSet presAssocID="{0315446E-D21B-44F5-BCFB-B63DB2DED19C}" presName="dummyMaxCanvas" presStyleCnt="0">
        <dgm:presLayoutVars/>
      </dgm:prSet>
      <dgm:spPr/>
    </dgm:pt>
    <dgm:pt modelId="{7CCAFA56-8F24-475E-AA11-7FC74AA71700}" type="pres">
      <dgm:prSet presAssocID="{0315446E-D21B-44F5-BCFB-B63DB2DED19C}" presName="FourNodes_1" presStyleLbl="node1" presStyleIdx="0" presStyleCnt="4">
        <dgm:presLayoutVars>
          <dgm:bulletEnabled val="1"/>
        </dgm:presLayoutVars>
      </dgm:prSet>
      <dgm:spPr/>
      <dgm:t>
        <a:bodyPr/>
        <a:lstStyle/>
        <a:p>
          <a:endParaRPr lang="en-US"/>
        </a:p>
      </dgm:t>
    </dgm:pt>
    <dgm:pt modelId="{7FB27824-D3C3-4A2E-8B9A-CF68640B7566}" type="pres">
      <dgm:prSet presAssocID="{0315446E-D21B-44F5-BCFB-B63DB2DED19C}" presName="FourNodes_2" presStyleLbl="node1" presStyleIdx="1" presStyleCnt="4">
        <dgm:presLayoutVars>
          <dgm:bulletEnabled val="1"/>
        </dgm:presLayoutVars>
      </dgm:prSet>
      <dgm:spPr/>
      <dgm:t>
        <a:bodyPr/>
        <a:lstStyle/>
        <a:p>
          <a:endParaRPr lang="en-US"/>
        </a:p>
      </dgm:t>
    </dgm:pt>
    <dgm:pt modelId="{77530B27-D7E4-4EA3-BD63-FE4ED4D86537}" type="pres">
      <dgm:prSet presAssocID="{0315446E-D21B-44F5-BCFB-B63DB2DED19C}" presName="FourNodes_3" presStyleLbl="node1" presStyleIdx="2" presStyleCnt="4">
        <dgm:presLayoutVars>
          <dgm:bulletEnabled val="1"/>
        </dgm:presLayoutVars>
      </dgm:prSet>
      <dgm:spPr/>
      <dgm:t>
        <a:bodyPr/>
        <a:lstStyle/>
        <a:p>
          <a:endParaRPr lang="en-US"/>
        </a:p>
      </dgm:t>
    </dgm:pt>
    <dgm:pt modelId="{73F573C3-D373-40DC-ADD0-B4B709A19DC3}" type="pres">
      <dgm:prSet presAssocID="{0315446E-D21B-44F5-BCFB-B63DB2DED19C}" presName="FourNodes_4" presStyleLbl="node1" presStyleIdx="3" presStyleCnt="4" custLinFactNeighborX="1507" custLinFactNeighborY="16084">
        <dgm:presLayoutVars>
          <dgm:bulletEnabled val="1"/>
        </dgm:presLayoutVars>
      </dgm:prSet>
      <dgm:spPr/>
      <dgm:t>
        <a:bodyPr/>
        <a:lstStyle/>
        <a:p>
          <a:endParaRPr lang="en-US"/>
        </a:p>
      </dgm:t>
    </dgm:pt>
    <dgm:pt modelId="{12B2C4A6-AAC1-4906-8EEC-AB15A0786864}" type="pres">
      <dgm:prSet presAssocID="{0315446E-D21B-44F5-BCFB-B63DB2DED19C}" presName="FourConn_1-2" presStyleLbl="fgAccFollowNode1" presStyleIdx="0" presStyleCnt="3">
        <dgm:presLayoutVars>
          <dgm:bulletEnabled val="1"/>
        </dgm:presLayoutVars>
      </dgm:prSet>
      <dgm:spPr/>
      <dgm:t>
        <a:bodyPr/>
        <a:lstStyle/>
        <a:p>
          <a:endParaRPr lang="en-US"/>
        </a:p>
      </dgm:t>
    </dgm:pt>
    <dgm:pt modelId="{B2D13F48-D435-4B1B-9D9B-44F719923AEA}" type="pres">
      <dgm:prSet presAssocID="{0315446E-D21B-44F5-BCFB-B63DB2DED19C}" presName="FourConn_2-3" presStyleLbl="fgAccFollowNode1" presStyleIdx="1" presStyleCnt="3">
        <dgm:presLayoutVars>
          <dgm:bulletEnabled val="1"/>
        </dgm:presLayoutVars>
      </dgm:prSet>
      <dgm:spPr/>
      <dgm:t>
        <a:bodyPr/>
        <a:lstStyle/>
        <a:p>
          <a:endParaRPr lang="en-US"/>
        </a:p>
      </dgm:t>
    </dgm:pt>
    <dgm:pt modelId="{4E888826-ACC5-4F98-BF41-08C045FF7911}" type="pres">
      <dgm:prSet presAssocID="{0315446E-D21B-44F5-BCFB-B63DB2DED19C}" presName="FourConn_3-4" presStyleLbl="fgAccFollowNode1" presStyleIdx="2" presStyleCnt="3">
        <dgm:presLayoutVars>
          <dgm:bulletEnabled val="1"/>
        </dgm:presLayoutVars>
      </dgm:prSet>
      <dgm:spPr/>
      <dgm:t>
        <a:bodyPr/>
        <a:lstStyle/>
        <a:p>
          <a:endParaRPr lang="en-US"/>
        </a:p>
      </dgm:t>
    </dgm:pt>
    <dgm:pt modelId="{3A6DB388-B7A6-4517-A3E6-D1C8BA6932DE}" type="pres">
      <dgm:prSet presAssocID="{0315446E-D21B-44F5-BCFB-B63DB2DED19C}" presName="FourNodes_1_text" presStyleLbl="node1" presStyleIdx="3" presStyleCnt="4">
        <dgm:presLayoutVars>
          <dgm:bulletEnabled val="1"/>
        </dgm:presLayoutVars>
      </dgm:prSet>
      <dgm:spPr/>
      <dgm:t>
        <a:bodyPr/>
        <a:lstStyle/>
        <a:p>
          <a:endParaRPr lang="en-US"/>
        </a:p>
      </dgm:t>
    </dgm:pt>
    <dgm:pt modelId="{32E13E71-8D90-4352-9985-C9931AE73BD3}" type="pres">
      <dgm:prSet presAssocID="{0315446E-D21B-44F5-BCFB-B63DB2DED19C}" presName="FourNodes_2_text" presStyleLbl="node1" presStyleIdx="3" presStyleCnt="4">
        <dgm:presLayoutVars>
          <dgm:bulletEnabled val="1"/>
        </dgm:presLayoutVars>
      </dgm:prSet>
      <dgm:spPr/>
      <dgm:t>
        <a:bodyPr/>
        <a:lstStyle/>
        <a:p>
          <a:endParaRPr lang="en-US"/>
        </a:p>
      </dgm:t>
    </dgm:pt>
    <dgm:pt modelId="{24D66772-0DBF-43F0-AFEC-940E4BCABF8A}" type="pres">
      <dgm:prSet presAssocID="{0315446E-D21B-44F5-BCFB-B63DB2DED19C}" presName="FourNodes_3_text" presStyleLbl="node1" presStyleIdx="3" presStyleCnt="4">
        <dgm:presLayoutVars>
          <dgm:bulletEnabled val="1"/>
        </dgm:presLayoutVars>
      </dgm:prSet>
      <dgm:spPr/>
      <dgm:t>
        <a:bodyPr/>
        <a:lstStyle/>
        <a:p>
          <a:endParaRPr lang="en-US"/>
        </a:p>
      </dgm:t>
    </dgm:pt>
    <dgm:pt modelId="{964464CB-C1F1-4561-9F3A-B7EFC6D42E16}" type="pres">
      <dgm:prSet presAssocID="{0315446E-D21B-44F5-BCFB-B63DB2DED19C}" presName="FourNodes_4_text" presStyleLbl="node1" presStyleIdx="3" presStyleCnt="4">
        <dgm:presLayoutVars>
          <dgm:bulletEnabled val="1"/>
        </dgm:presLayoutVars>
      </dgm:prSet>
      <dgm:spPr/>
      <dgm:t>
        <a:bodyPr/>
        <a:lstStyle/>
        <a:p>
          <a:endParaRPr lang="en-US"/>
        </a:p>
      </dgm:t>
    </dgm:pt>
  </dgm:ptLst>
  <dgm:cxnLst>
    <dgm:cxn modelId="{1A6CFDEF-985D-4822-9C6B-3CAAAFA06E63}" type="presOf" srcId="{6D921069-6C2D-49A4-9357-A68B47517D26}" destId="{4E888826-ACC5-4F98-BF41-08C045FF7911}" srcOrd="0" destOrd="0" presId="urn:microsoft.com/office/officeart/2005/8/layout/vProcess5"/>
    <dgm:cxn modelId="{976B1561-2546-4339-BEBE-6AE4A58E9E07}" srcId="{0315446E-D21B-44F5-BCFB-B63DB2DED19C}" destId="{AA0E037F-200A-49D2-8359-8E4951D1C3C9}" srcOrd="0" destOrd="0" parTransId="{B12702DE-9458-401B-B752-A5CD62D20FEA}" sibTransId="{62711C4A-266D-4F1A-81AF-CD9FA29B181D}"/>
    <dgm:cxn modelId="{8FB2F49D-131A-489F-A438-AC354378F982}" type="presOf" srcId="{66872B12-54ED-40D7-A651-645531CBB5EB}" destId="{B2D13F48-D435-4B1B-9D9B-44F719923AEA}" srcOrd="0" destOrd="0" presId="urn:microsoft.com/office/officeart/2005/8/layout/vProcess5"/>
    <dgm:cxn modelId="{04C5E1DE-CB3A-4268-8AB9-706571E4A0A0}" type="presOf" srcId="{AA0E037F-200A-49D2-8359-8E4951D1C3C9}" destId="{3A6DB388-B7A6-4517-A3E6-D1C8BA6932DE}" srcOrd="1" destOrd="0" presId="urn:microsoft.com/office/officeart/2005/8/layout/vProcess5"/>
    <dgm:cxn modelId="{9B6D6779-284E-4D58-A888-7BA0F41900DB}" type="presOf" srcId="{5E6D9FA8-2708-44BD-AE99-C0B2C230F635}" destId="{32E13E71-8D90-4352-9985-C9931AE73BD3}" srcOrd="1" destOrd="0" presId="urn:microsoft.com/office/officeart/2005/8/layout/vProcess5"/>
    <dgm:cxn modelId="{155A4B96-7948-4564-8B46-47071FB12C38}" type="presOf" srcId="{920283AC-B15E-42AC-A8E2-4F0416B6C036}" destId="{73F573C3-D373-40DC-ADD0-B4B709A19DC3}" srcOrd="0" destOrd="0" presId="urn:microsoft.com/office/officeart/2005/8/layout/vProcess5"/>
    <dgm:cxn modelId="{94FAC1A1-B56A-44C0-8080-6E2E82956CDD}" type="presOf" srcId="{62711C4A-266D-4F1A-81AF-CD9FA29B181D}" destId="{12B2C4A6-AAC1-4906-8EEC-AB15A0786864}" srcOrd="0" destOrd="0" presId="urn:microsoft.com/office/officeart/2005/8/layout/vProcess5"/>
    <dgm:cxn modelId="{0CCA8CED-C23D-4F2F-B380-2E987F69B3B3}" type="presOf" srcId="{0315446E-D21B-44F5-BCFB-B63DB2DED19C}" destId="{EE6D349C-1EC6-49D3-8354-8BF774B0DD03}" srcOrd="0" destOrd="0" presId="urn:microsoft.com/office/officeart/2005/8/layout/vProcess5"/>
    <dgm:cxn modelId="{16D8F6D8-1784-43BF-A3A9-BB062A533CD7}" type="presOf" srcId="{4DF03A39-D484-4A83-AAFB-AE3D7F7D39C1}" destId="{77530B27-D7E4-4EA3-BD63-FE4ED4D86537}" srcOrd="0" destOrd="0" presId="urn:microsoft.com/office/officeart/2005/8/layout/vProcess5"/>
    <dgm:cxn modelId="{A46F16A4-F1EF-400D-8EB3-4F3715CAEAE2}" type="presOf" srcId="{920283AC-B15E-42AC-A8E2-4F0416B6C036}" destId="{964464CB-C1F1-4561-9F3A-B7EFC6D42E16}" srcOrd="1" destOrd="0" presId="urn:microsoft.com/office/officeart/2005/8/layout/vProcess5"/>
    <dgm:cxn modelId="{ACE2F98C-388F-481F-B69F-349418457062}" srcId="{0315446E-D21B-44F5-BCFB-B63DB2DED19C}" destId="{4DF03A39-D484-4A83-AAFB-AE3D7F7D39C1}" srcOrd="2" destOrd="0" parTransId="{674845B7-23D8-4853-818D-459EB3FB3D5E}" sibTransId="{6D921069-6C2D-49A4-9357-A68B47517D26}"/>
    <dgm:cxn modelId="{818B51CB-8988-4051-9673-749A9D3546BE}" type="presOf" srcId="{AA0E037F-200A-49D2-8359-8E4951D1C3C9}" destId="{7CCAFA56-8F24-475E-AA11-7FC74AA71700}" srcOrd="0" destOrd="0" presId="urn:microsoft.com/office/officeart/2005/8/layout/vProcess5"/>
    <dgm:cxn modelId="{156C6EA7-FD97-4300-98FA-FFC6AE1615CD}" srcId="{0315446E-D21B-44F5-BCFB-B63DB2DED19C}" destId="{5E6D9FA8-2708-44BD-AE99-C0B2C230F635}" srcOrd="1" destOrd="0" parTransId="{9D541649-E1E8-4D30-9C9F-5D63944656F4}" sibTransId="{66872B12-54ED-40D7-A651-645531CBB5EB}"/>
    <dgm:cxn modelId="{2CE3A49C-C7F5-40C2-9A5B-E9DAF7FFFD95}" type="presOf" srcId="{5E6D9FA8-2708-44BD-AE99-C0B2C230F635}" destId="{7FB27824-D3C3-4A2E-8B9A-CF68640B7566}" srcOrd="0" destOrd="0" presId="urn:microsoft.com/office/officeart/2005/8/layout/vProcess5"/>
    <dgm:cxn modelId="{97E36BD3-05E3-4EC5-8E30-0DE3018906BE}" srcId="{0315446E-D21B-44F5-BCFB-B63DB2DED19C}" destId="{920283AC-B15E-42AC-A8E2-4F0416B6C036}" srcOrd="3" destOrd="0" parTransId="{CA95736B-944C-4158-A5A2-5D19D6FB48BD}" sibTransId="{C6B66491-936A-4948-BA43-3A2351BD1196}"/>
    <dgm:cxn modelId="{9B662D3D-B3AE-4BF0-9ABC-D3A23A550458}" type="presOf" srcId="{4DF03A39-D484-4A83-AAFB-AE3D7F7D39C1}" destId="{24D66772-0DBF-43F0-AFEC-940E4BCABF8A}" srcOrd="1" destOrd="0" presId="urn:microsoft.com/office/officeart/2005/8/layout/vProcess5"/>
    <dgm:cxn modelId="{7D364F3E-7737-4C98-A923-28019064658D}" type="presParOf" srcId="{EE6D349C-1EC6-49D3-8354-8BF774B0DD03}" destId="{05877C63-7E81-4852-B15B-996975F322C0}" srcOrd="0" destOrd="0" presId="urn:microsoft.com/office/officeart/2005/8/layout/vProcess5"/>
    <dgm:cxn modelId="{5D3B7E1F-0292-48B0-9BE4-A60B8294B6AB}" type="presParOf" srcId="{EE6D349C-1EC6-49D3-8354-8BF774B0DD03}" destId="{7CCAFA56-8F24-475E-AA11-7FC74AA71700}" srcOrd="1" destOrd="0" presId="urn:microsoft.com/office/officeart/2005/8/layout/vProcess5"/>
    <dgm:cxn modelId="{1CDA9B76-82AD-4276-B92A-30FA05001068}" type="presParOf" srcId="{EE6D349C-1EC6-49D3-8354-8BF774B0DD03}" destId="{7FB27824-D3C3-4A2E-8B9A-CF68640B7566}" srcOrd="2" destOrd="0" presId="urn:microsoft.com/office/officeart/2005/8/layout/vProcess5"/>
    <dgm:cxn modelId="{7572CAF7-6F9A-4293-9274-BBCEBDD45688}" type="presParOf" srcId="{EE6D349C-1EC6-49D3-8354-8BF774B0DD03}" destId="{77530B27-D7E4-4EA3-BD63-FE4ED4D86537}" srcOrd="3" destOrd="0" presId="urn:microsoft.com/office/officeart/2005/8/layout/vProcess5"/>
    <dgm:cxn modelId="{FF5D42BA-7D55-4E3A-BA52-33237C98E242}" type="presParOf" srcId="{EE6D349C-1EC6-49D3-8354-8BF774B0DD03}" destId="{73F573C3-D373-40DC-ADD0-B4B709A19DC3}" srcOrd="4" destOrd="0" presId="urn:microsoft.com/office/officeart/2005/8/layout/vProcess5"/>
    <dgm:cxn modelId="{A9FA39D1-BFC4-44D1-8468-F45FB674D90B}" type="presParOf" srcId="{EE6D349C-1EC6-49D3-8354-8BF774B0DD03}" destId="{12B2C4A6-AAC1-4906-8EEC-AB15A0786864}" srcOrd="5" destOrd="0" presId="urn:microsoft.com/office/officeart/2005/8/layout/vProcess5"/>
    <dgm:cxn modelId="{FF0FE4EB-ECDB-44FF-BE8C-5E0E691DF606}" type="presParOf" srcId="{EE6D349C-1EC6-49D3-8354-8BF774B0DD03}" destId="{B2D13F48-D435-4B1B-9D9B-44F719923AEA}" srcOrd="6" destOrd="0" presId="urn:microsoft.com/office/officeart/2005/8/layout/vProcess5"/>
    <dgm:cxn modelId="{703E8AF5-5AED-4E64-99C4-52BC3846B892}" type="presParOf" srcId="{EE6D349C-1EC6-49D3-8354-8BF774B0DD03}" destId="{4E888826-ACC5-4F98-BF41-08C045FF7911}" srcOrd="7" destOrd="0" presId="urn:microsoft.com/office/officeart/2005/8/layout/vProcess5"/>
    <dgm:cxn modelId="{D1CEC655-17C7-46EA-82AC-F5D689B1B151}" type="presParOf" srcId="{EE6D349C-1EC6-49D3-8354-8BF774B0DD03}" destId="{3A6DB388-B7A6-4517-A3E6-D1C8BA6932DE}" srcOrd="8" destOrd="0" presId="urn:microsoft.com/office/officeart/2005/8/layout/vProcess5"/>
    <dgm:cxn modelId="{1D8E464B-50D4-4A42-AADF-FCD226666A7D}" type="presParOf" srcId="{EE6D349C-1EC6-49D3-8354-8BF774B0DD03}" destId="{32E13E71-8D90-4352-9985-C9931AE73BD3}" srcOrd="9" destOrd="0" presId="urn:microsoft.com/office/officeart/2005/8/layout/vProcess5"/>
    <dgm:cxn modelId="{71D06AC5-CCBC-44D0-AFD8-2DDE278D3D79}" type="presParOf" srcId="{EE6D349C-1EC6-49D3-8354-8BF774B0DD03}" destId="{24D66772-0DBF-43F0-AFEC-940E4BCABF8A}" srcOrd="10" destOrd="0" presId="urn:microsoft.com/office/officeart/2005/8/layout/vProcess5"/>
    <dgm:cxn modelId="{663CEB91-8BA4-4D20-890D-CAA3DBAEDC91}" type="presParOf" srcId="{EE6D349C-1EC6-49D3-8354-8BF774B0DD03}" destId="{964464CB-C1F1-4561-9F3A-B7EFC6D42E1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061814-DCEE-4E9C-9D39-8A1669D56E8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41D8184-E569-408C-9546-FFD3FBB543F6}">
      <dgm:prSet/>
      <dgm:spPr>
        <a:solidFill>
          <a:schemeClr val="accent2">
            <a:lumMod val="20000"/>
            <a:lumOff val="80000"/>
          </a:schemeClr>
        </a:solidFill>
        <a:ln w="38100">
          <a:solidFill>
            <a:schemeClr val="accent2">
              <a:lumMod val="75000"/>
            </a:schemeClr>
          </a:solidFill>
        </a:ln>
      </dgm:spPr>
      <dgm:t>
        <a:bodyPr/>
        <a:lstStyle/>
        <a:p>
          <a:pPr rtl="0"/>
          <a:r>
            <a:rPr lang="en-US" b="1" dirty="0" smtClean="0">
              <a:solidFill>
                <a:schemeClr val="tx2"/>
              </a:solidFill>
            </a:rPr>
            <a:t>The Benefits Received page under the child’s name will not pend for this.</a:t>
          </a:r>
          <a:endParaRPr lang="en-US" b="1" dirty="0">
            <a:solidFill>
              <a:schemeClr val="tx2"/>
            </a:solidFill>
          </a:endParaRPr>
        </a:p>
      </dgm:t>
    </dgm:pt>
    <dgm:pt modelId="{F0A1EE1B-7357-49E0-874F-57BF17728DFF}" type="parTrans" cxnId="{F35BFE37-7C97-4ADD-B927-9048A4805134}">
      <dgm:prSet/>
      <dgm:spPr/>
      <dgm:t>
        <a:bodyPr/>
        <a:lstStyle/>
        <a:p>
          <a:endParaRPr lang="en-US"/>
        </a:p>
      </dgm:t>
    </dgm:pt>
    <dgm:pt modelId="{895B3F40-731A-4273-A108-7C2631EE774E}" type="sibTrans" cxnId="{F35BFE37-7C97-4ADD-B927-9048A4805134}">
      <dgm:prSet/>
      <dgm:spPr/>
      <dgm:t>
        <a:bodyPr/>
        <a:lstStyle/>
        <a:p>
          <a:endParaRPr lang="en-US"/>
        </a:p>
      </dgm:t>
    </dgm:pt>
    <dgm:pt modelId="{E1CCDDB6-4C32-4C80-8E24-18D8EFC6C52C}">
      <dgm:prSet>
        <dgm:style>
          <a:lnRef idx="1">
            <a:schemeClr val="accent2"/>
          </a:lnRef>
          <a:fillRef idx="2">
            <a:schemeClr val="accent2"/>
          </a:fillRef>
          <a:effectRef idx="1">
            <a:schemeClr val="accent2"/>
          </a:effectRef>
          <a:fontRef idx="minor">
            <a:schemeClr val="dk1"/>
          </a:fontRef>
        </dgm:style>
      </dgm:prSet>
      <dgm:spPr>
        <a:ln w="28575">
          <a:solidFill>
            <a:schemeClr val="accent3"/>
          </a:solidFill>
        </a:ln>
      </dgm:spPr>
      <dgm:t>
        <a:bodyPr/>
        <a:lstStyle/>
        <a:p>
          <a:pPr rtl="0"/>
          <a:r>
            <a:rPr lang="en-US" b="1" dirty="0" smtClean="0"/>
            <a:t>Worker will need to enter ? on the General Case Info page under the  Household Composition and write comments on the Verification Check List detailing what verification is required.</a:t>
          </a:r>
          <a:endParaRPr lang="en-US" b="1" dirty="0"/>
        </a:p>
      </dgm:t>
    </dgm:pt>
    <dgm:pt modelId="{9EABAA29-22DA-4A62-B2BB-9FD5E1032539}" type="parTrans" cxnId="{B73A703B-C07D-4395-A52D-F5D4D55601C0}">
      <dgm:prSet/>
      <dgm:spPr/>
      <dgm:t>
        <a:bodyPr/>
        <a:lstStyle/>
        <a:p>
          <a:endParaRPr lang="en-US"/>
        </a:p>
      </dgm:t>
    </dgm:pt>
    <dgm:pt modelId="{E4628403-ACEC-428B-908D-E138503F836B}" type="sibTrans" cxnId="{B73A703B-C07D-4395-A52D-F5D4D55601C0}">
      <dgm:prSet/>
      <dgm:spPr/>
      <dgm:t>
        <a:bodyPr/>
        <a:lstStyle/>
        <a:p>
          <a:endParaRPr lang="en-US"/>
        </a:p>
      </dgm:t>
    </dgm:pt>
    <dgm:pt modelId="{AC1C47D0-49B8-4F35-9D80-4FB4BC8C9C27}" type="pres">
      <dgm:prSet presAssocID="{99061814-DCEE-4E9C-9D39-8A1669D56E89}" presName="Name0" presStyleCnt="0">
        <dgm:presLayoutVars>
          <dgm:dir/>
          <dgm:animLvl val="lvl"/>
          <dgm:resizeHandles val="exact"/>
        </dgm:presLayoutVars>
      </dgm:prSet>
      <dgm:spPr/>
      <dgm:t>
        <a:bodyPr/>
        <a:lstStyle/>
        <a:p>
          <a:endParaRPr lang="en-US"/>
        </a:p>
      </dgm:t>
    </dgm:pt>
    <dgm:pt modelId="{0AB3C06A-B62F-40B7-BCEB-1BEF7D3C9EE0}" type="pres">
      <dgm:prSet presAssocID="{341D8184-E569-408C-9546-FFD3FBB543F6}" presName="parTxOnly" presStyleLbl="node1" presStyleIdx="0" presStyleCnt="2" custScaleY="89830" custLinFactNeighborX="20258" custLinFactNeighborY="-96458">
        <dgm:presLayoutVars>
          <dgm:chMax val="0"/>
          <dgm:chPref val="0"/>
          <dgm:bulletEnabled val="1"/>
        </dgm:presLayoutVars>
      </dgm:prSet>
      <dgm:spPr/>
      <dgm:t>
        <a:bodyPr/>
        <a:lstStyle/>
        <a:p>
          <a:endParaRPr lang="en-US"/>
        </a:p>
      </dgm:t>
    </dgm:pt>
    <dgm:pt modelId="{5F36288C-6C50-4807-A721-F204BA498078}" type="pres">
      <dgm:prSet presAssocID="{895B3F40-731A-4273-A108-7C2631EE774E}" presName="parTxOnlySpace" presStyleCnt="0"/>
      <dgm:spPr/>
    </dgm:pt>
    <dgm:pt modelId="{CE54B670-DA25-4BAB-BF9D-A70845D1E759}" type="pres">
      <dgm:prSet presAssocID="{E1CCDDB6-4C32-4C80-8E24-18D8EFC6C52C}" presName="parTxOnly" presStyleLbl="node1" presStyleIdx="1" presStyleCnt="2" custScaleX="183388" custScaleY="87569" custLinFactX="3476" custLinFactNeighborX="100000" custLinFactNeighborY="-94775">
        <dgm:presLayoutVars>
          <dgm:chMax val="0"/>
          <dgm:chPref val="0"/>
          <dgm:bulletEnabled val="1"/>
        </dgm:presLayoutVars>
      </dgm:prSet>
      <dgm:spPr/>
      <dgm:t>
        <a:bodyPr/>
        <a:lstStyle/>
        <a:p>
          <a:endParaRPr lang="en-US"/>
        </a:p>
      </dgm:t>
    </dgm:pt>
  </dgm:ptLst>
  <dgm:cxnLst>
    <dgm:cxn modelId="{ED8CBE19-D815-4C8F-A47C-95A35D3D9A86}" type="presOf" srcId="{E1CCDDB6-4C32-4C80-8E24-18D8EFC6C52C}" destId="{CE54B670-DA25-4BAB-BF9D-A70845D1E759}" srcOrd="0" destOrd="0" presId="urn:microsoft.com/office/officeart/2005/8/layout/chevron1"/>
    <dgm:cxn modelId="{B73A703B-C07D-4395-A52D-F5D4D55601C0}" srcId="{99061814-DCEE-4E9C-9D39-8A1669D56E89}" destId="{E1CCDDB6-4C32-4C80-8E24-18D8EFC6C52C}" srcOrd="1" destOrd="0" parTransId="{9EABAA29-22DA-4A62-B2BB-9FD5E1032539}" sibTransId="{E4628403-ACEC-428B-908D-E138503F836B}"/>
    <dgm:cxn modelId="{992B365E-A6DC-4D62-989E-0E984E2C6A58}" type="presOf" srcId="{99061814-DCEE-4E9C-9D39-8A1669D56E89}" destId="{AC1C47D0-49B8-4F35-9D80-4FB4BC8C9C27}" srcOrd="0" destOrd="0" presId="urn:microsoft.com/office/officeart/2005/8/layout/chevron1"/>
    <dgm:cxn modelId="{F35BFE37-7C97-4ADD-B927-9048A4805134}" srcId="{99061814-DCEE-4E9C-9D39-8A1669D56E89}" destId="{341D8184-E569-408C-9546-FFD3FBB543F6}" srcOrd="0" destOrd="0" parTransId="{F0A1EE1B-7357-49E0-874F-57BF17728DFF}" sibTransId="{895B3F40-731A-4273-A108-7C2631EE774E}"/>
    <dgm:cxn modelId="{98749561-D117-4DDC-B920-1613A7EA7931}" type="presOf" srcId="{341D8184-E569-408C-9546-FFD3FBB543F6}" destId="{0AB3C06A-B62F-40B7-BCEB-1BEF7D3C9EE0}" srcOrd="0" destOrd="0" presId="urn:microsoft.com/office/officeart/2005/8/layout/chevron1"/>
    <dgm:cxn modelId="{EFA3B1B6-702A-4D2C-A9DD-B95A5A8D5AAA}" type="presParOf" srcId="{AC1C47D0-49B8-4F35-9D80-4FB4BC8C9C27}" destId="{0AB3C06A-B62F-40B7-BCEB-1BEF7D3C9EE0}" srcOrd="0" destOrd="0" presId="urn:microsoft.com/office/officeart/2005/8/layout/chevron1"/>
    <dgm:cxn modelId="{CC1B7093-7D59-4788-BEDC-EC58DF9C7978}" type="presParOf" srcId="{AC1C47D0-49B8-4F35-9D80-4FB4BC8C9C27}" destId="{5F36288C-6C50-4807-A721-F204BA498078}" srcOrd="1" destOrd="0" presId="urn:microsoft.com/office/officeart/2005/8/layout/chevron1"/>
    <dgm:cxn modelId="{4F1872AD-A430-4E45-9ED6-432F467C976E}" type="presParOf" srcId="{AC1C47D0-49B8-4F35-9D80-4FB4BC8C9C27}" destId="{CE54B670-DA25-4BAB-BF9D-A70845D1E75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CF8B9B-42CB-418B-B582-AD2D4D9A79A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D9DABD7-9DDF-42D0-9820-62E0588771F3}">
      <dgm:prSet/>
      <dgm:spPr>
        <a:solidFill>
          <a:schemeClr val="accent2">
            <a:lumMod val="60000"/>
            <a:lumOff val="40000"/>
          </a:schemeClr>
        </a:solidFill>
      </dgm:spPr>
      <dgm:t>
        <a:bodyPr/>
        <a:lstStyle/>
        <a:p>
          <a:pPr rtl="0"/>
          <a:r>
            <a:rPr lang="en-US" b="1" dirty="0" smtClean="0"/>
            <a:t>On the General Case Information page, enter &lt;? – Not Yet Verified&gt; under Household Composition</a:t>
          </a:r>
          <a:r>
            <a:rPr lang="en-US" dirty="0" smtClean="0"/>
            <a:t>. </a:t>
          </a:r>
          <a:endParaRPr lang="en-US" dirty="0"/>
        </a:p>
      </dgm:t>
    </dgm:pt>
    <dgm:pt modelId="{8541FC98-0EBB-44CC-92B4-2F5333342B45}" type="parTrans" cxnId="{7586D0CC-9FE4-4F53-8FFD-22550E9550DC}">
      <dgm:prSet/>
      <dgm:spPr/>
      <dgm:t>
        <a:bodyPr/>
        <a:lstStyle/>
        <a:p>
          <a:endParaRPr lang="en-US"/>
        </a:p>
      </dgm:t>
    </dgm:pt>
    <dgm:pt modelId="{48603D1A-7FDF-4E4C-A925-475C01E6AE74}" type="sibTrans" cxnId="{7586D0CC-9FE4-4F53-8FFD-22550E9550DC}">
      <dgm:prSet/>
      <dgm:spPr/>
      <dgm:t>
        <a:bodyPr/>
        <a:lstStyle/>
        <a:p>
          <a:endParaRPr lang="en-US"/>
        </a:p>
      </dgm:t>
    </dgm:pt>
    <dgm:pt modelId="{9629E900-33CC-409E-9FDA-4CEC7E9B183A}">
      <dgm:prSet/>
      <dgm:spPr>
        <a:solidFill>
          <a:schemeClr val="accent2"/>
        </a:solidFill>
      </dgm:spPr>
      <dgm:t>
        <a:bodyPr/>
        <a:lstStyle/>
        <a:p>
          <a:pPr rtl="0"/>
          <a:r>
            <a:rPr lang="en-US" b="1" dirty="0" smtClean="0"/>
            <a:t>Enter comments on the Verification Check List detailing what verification is required.</a:t>
          </a:r>
          <a:endParaRPr lang="en-US" b="1" dirty="0"/>
        </a:p>
      </dgm:t>
    </dgm:pt>
    <dgm:pt modelId="{359B464D-C2C3-4FF9-8314-BD989338A1B5}" type="parTrans" cxnId="{78DD0894-F7AE-47E9-AC61-8CE5ECDB4AC8}">
      <dgm:prSet/>
      <dgm:spPr/>
      <dgm:t>
        <a:bodyPr/>
        <a:lstStyle/>
        <a:p>
          <a:endParaRPr lang="en-US"/>
        </a:p>
      </dgm:t>
    </dgm:pt>
    <dgm:pt modelId="{6A13C71D-0CD6-41D8-935B-3C968B028ACE}" type="sibTrans" cxnId="{78DD0894-F7AE-47E9-AC61-8CE5ECDB4AC8}">
      <dgm:prSet/>
      <dgm:spPr/>
      <dgm:t>
        <a:bodyPr/>
        <a:lstStyle/>
        <a:p>
          <a:endParaRPr lang="en-US"/>
        </a:p>
      </dgm:t>
    </dgm:pt>
    <dgm:pt modelId="{9309FD1B-9A48-4070-A9BC-824517C07380}">
      <dgm:prSet/>
      <dgm:spPr/>
      <dgm:t>
        <a:bodyPr/>
        <a:lstStyle/>
        <a:p>
          <a:pPr rtl="0"/>
          <a:r>
            <a:rPr lang="en-US" b="1" dirty="0" smtClean="0"/>
            <a:t>When verification is received, update the Manual CC Eligibility page</a:t>
          </a:r>
          <a:endParaRPr lang="en-US" b="1" dirty="0"/>
        </a:p>
      </dgm:t>
    </dgm:pt>
    <dgm:pt modelId="{DF4E084A-E755-4A21-8119-2C96428E28D9}" type="parTrans" cxnId="{60549A53-BCE2-461A-BCE3-F18D5B89DE6F}">
      <dgm:prSet/>
      <dgm:spPr/>
      <dgm:t>
        <a:bodyPr/>
        <a:lstStyle/>
        <a:p>
          <a:endParaRPr lang="en-US"/>
        </a:p>
      </dgm:t>
    </dgm:pt>
    <dgm:pt modelId="{522CB1D3-EBDA-4261-9A9A-E3FEE6B59633}" type="sibTrans" cxnId="{60549A53-BCE2-461A-BCE3-F18D5B89DE6F}">
      <dgm:prSet/>
      <dgm:spPr/>
      <dgm:t>
        <a:bodyPr/>
        <a:lstStyle/>
        <a:p>
          <a:endParaRPr lang="en-US"/>
        </a:p>
      </dgm:t>
    </dgm:pt>
    <dgm:pt modelId="{9B1491E4-2DE5-4843-A13A-91ED23492996}" type="pres">
      <dgm:prSet presAssocID="{3FCF8B9B-42CB-418B-B582-AD2D4D9A79AB}" presName="Name0" presStyleCnt="0">
        <dgm:presLayoutVars>
          <dgm:dir/>
          <dgm:resizeHandles val="exact"/>
        </dgm:presLayoutVars>
      </dgm:prSet>
      <dgm:spPr/>
      <dgm:t>
        <a:bodyPr/>
        <a:lstStyle/>
        <a:p>
          <a:endParaRPr lang="en-US"/>
        </a:p>
      </dgm:t>
    </dgm:pt>
    <dgm:pt modelId="{0A0C7607-54BA-4172-8C81-A22F786A344D}" type="pres">
      <dgm:prSet presAssocID="{8D9DABD7-9DDF-42D0-9820-62E0588771F3}" presName="node" presStyleLbl="node1" presStyleIdx="0" presStyleCnt="3">
        <dgm:presLayoutVars>
          <dgm:bulletEnabled val="1"/>
        </dgm:presLayoutVars>
      </dgm:prSet>
      <dgm:spPr/>
      <dgm:t>
        <a:bodyPr/>
        <a:lstStyle/>
        <a:p>
          <a:endParaRPr lang="en-US"/>
        </a:p>
      </dgm:t>
    </dgm:pt>
    <dgm:pt modelId="{F5426404-97FE-4F99-9527-ADF2B23E59A9}" type="pres">
      <dgm:prSet presAssocID="{48603D1A-7FDF-4E4C-A925-475C01E6AE74}" presName="sibTrans" presStyleLbl="sibTrans2D1" presStyleIdx="0" presStyleCnt="2"/>
      <dgm:spPr/>
      <dgm:t>
        <a:bodyPr/>
        <a:lstStyle/>
        <a:p>
          <a:endParaRPr lang="en-US"/>
        </a:p>
      </dgm:t>
    </dgm:pt>
    <dgm:pt modelId="{00BDC791-38D1-468A-9815-033545507677}" type="pres">
      <dgm:prSet presAssocID="{48603D1A-7FDF-4E4C-A925-475C01E6AE74}" presName="connectorText" presStyleLbl="sibTrans2D1" presStyleIdx="0" presStyleCnt="2"/>
      <dgm:spPr/>
      <dgm:t>
        <a:bodyPr/>
        <a:lstStyle/>
        <a:p>
          <a:endParaRPr lang="en-US"/>
        </a:p>
      </dgm:t>
    </dgm:pt>
    <dgm:pt modelId="{8A25BDCD-DD17-4AA1-A79A-640F53EF1C60}" type="pres">
      <dgm:prSet presAssocID="{9629E900-33CC-409E-9FDA-4CEC7E9B183A}" presName="node" presStyleLbl="node1" presStyleIdx="1" presStyleCnt="3">
        <dgm:presLayoutVars>
          <dgm:bulletEnabled val="1"/>
        </dgm:presLayoutVars>
      </dgm:prSet>
      <dgm:spPr/>
      <dgm:t>
        <a:bodyPr/>
        <a:lstStyle/>
        <a:p>
          <a:endParaRPr lang="en-US"/>
        </a:p>
      </dgm:t>
    </dgm:pt>
    <dgm:pt modelId="{AD38B97A-D7D8-4FAB-BE31-89D955FFDE1A}" type="pres">
      <dgm:prSet presAssocID="{6A13C71D-0CD6-41D8-935B-3C968B028ACE}" presName="sibTrans" presStyleLbl="sibTrans2D1" presStyleIdx="1" presStyleCnt="2"/>
      <dgm:spPr/>
      <dgm:t>
        <a:bodyPr/>
        <a:lstStyle/>
        <a:p>
          <a:endParaRPr lang="en-US"/>
        </a:p>
      </dgm:t>
    </dgm:pt>
    <dgm:pt modelId="{ED8267E1-8E06-45A0-A47A-C1B03BFF06A7}" type="pres">
      <dgm:prSet presAssocID="{6A13C71D-0CD6-41D8-935B-3C968B028ACE}" presName="connectorText" presStyleLbl="sibTrans2D1" presStyleIdx="1" presStyleCnt="2"/>
      <dgm:spPr/>
      <dgm:t>
        <a:bodyPr/>
        <a:lstStyle/>
        <a:p>
          <a:endParaRPr lang="en-US"/>
        </a:p>
      </dgm:t>
    </dgm:pt>
    <dgm:pt modelId="{866E636D-0C73-4EEE-9D8D-C7083B5FE9F1}" type="pres">
      <dgm:prSet presAssocID="{9309FD1B-9A48-4070-A9BC-824517C07380}" presName="node" presStyleLbl="node1" presStyleIdx="2" presStyleCnt="3">
        <dgm:presLayoutVars>
          <dgm:bulletEnabled val="1"/>
        </dgm:presLayoutVars>
      </dgm:prSet>
      <dgm:spPr/>
      <dgm:t>
        <a:bodyPr/>
        <a:lstStyle/>
        <a:p>
          <a:endParaRPr lang="en-US"/>
        </a:p>
      </dgm:t>
    </dgm:pt>
  </dgm:ptLst>
  <dgm:cxnLst>
    <dgm:cxn modelId="{78DD0894-F7AE-47E9-AC61-8CE5ECDB4AC8}" srcId="{3FCF8B9B-42CB-418B-B582-AD2D4D9A79AB}" destId="{9629E900-33CC-409E-9FDA-4CEC7E9B183A}" srcOrd="1" destOrd="0" parTransId="{359B464D-C2C3-4FF9-8314-BD989338A1B5}" sibTransId="{6A13C71D-0CD6-41D8-935B-3C968B028ACE}"/>
    <dgm:cxn modelId="{206DAE56-A150-4A4F-8FFA-333C4F9A70A2}" type="presOf" srcId="{48603D1A-7FDF-4E4C-A925-475C01E6AE74}" destId="{F5426404-97FE-4F99-9527-ADF2B23E59A9}" srcOrd="0" destOrd="0" presId="urn:microsoft.com/office/officeart/2005/8/layout/process1"/>
    <dgm:cxn modelId="{C6068B7D-8834-4A20-9405-50B8B83DAE90}" type="presOf" srcId="{3FCF8B9B-42CB-418B-B582-AD2D4D9A79AB}" destId="{9B1491E4-2DE5-4843-A13A-91ED23492996}" srcOrd="0" destOrd="0" presId="urn:microsoft.com/office/officeart/2005/8/layout/process1"/>
    <dgm:cxn modelId="{F908F795-19C6-498A-98E6-1EB0F7EB3CB3}" type="presOf" srcId="{6A13C71D-0CD6-41D8-935B-3C968B028ACE}" destId="{ED8267E1-8E06-45A0-A47A-C1B03BFF06A7}" srcOrd="1" destOrd="0" presId="urn:microsoft.com/office/officeart/2005/8/layout/process1"/>
    <dgm:cxn modelId="{98790FE0-4082-420F-91C4-9607592AE07F}" type="presOf" srcId="{6A13C71D-0CD6-41D8-935B-3C968B028ACE}" destId="{AD38B97A-D7D8-4FAB-BE31-89D955FFDE1A}" srcOrd="0" destOrd="0" presId="urn:microsoft.com/office/officeart/2005/8/layout/process1"/>
    <dgm:cxn modelId="{7586D0CC-9FE4-4F53-8FFD-22550E9550DC}" srcId="{3FCF8B9B-42CB-418B-B582-AD2D4D9A79AB}" destId="{8D9DABD7-9DDF-42D0-9820-62E0588771F3}" srcOrd="0" destOrd="0" parTransId="{8541FC98-0EBB-44CC-92B4-2F5333342B45}" sibTransId="{48603D1A-7FDF-4E4C-A925-475C01E6AE74}"/>
    <dgm:cxn modelId="{1273D860-2A32-4018-A0FF-A495B82D9B36}" type="presOf" srcId="{9629E900-33CC-409E-9FDA-4CEC7E9B183A}" destId="{8A25BDCD-DD17-4AA1-A79A-640F53EF1C60}" srcOrd="0" destOrd="0" presId="urn:microsoft.com/office/officeart/2005/8/layout/process1"/>
    <dgm:cxn modelId="{FEADC59E-0B74-4CE1-B803-27C64E7BB122}" type="presOf" srcId="{9309FD1B-9A48-4070-A9BC-824517C07380}" destId="{866E636D-0C73-4EEE-9D8D-C7083B5FE9F1}" srcOrd="0" destOrd="0" presId="urn:microsoft.com/office/officeart/2005/8/layout/process1"/>
    <dgm:cxn modelId="{AA62C3E1-E2A5-4F96-9F93-14E5937115D1}" type="presOf" srcId="{48603D1A-7FDF-4E4C-A925-475C01E6AE74}" destId="{00BDC791-38D1-468A-9815-033545507677}" srcOrd="1" destOrd="0" presId="urn:microsoft.com/office/officeart/2005/8/layout/process1"/>
    <dgm:cxn modelId="{1147C555-E19F-46FE-ADCE-7D3F01F2E045}" type="presOf" srcId="{8D9DABD7-9DDF-42D0-9820-62E0588771F3}" destId="{0A0C7607-54BA-4172-8C81-A22F786A344D}" srcOrd="0" destOrd="0" presId="urn:microsoft.com/office/officeart/2005/8/layout/process1"/>
    <dgm:cxn modelId="{60549A53-BCE2-461A-BCE3-F18D5B89DE6F}" srcId="{3FCF8B9B-42CB-418B-B582-AD2D4D9A79AB}" destId="{9309FD1B-9A48-4070-A9BC-824517C07380}" srcOrd="2" destOrd="0" parTransId="{DF4E084A-E755-4A21-8119-2C96428E28D9}" sibTransId="{522CB1D3-EBDA-4261-9A9A-E3FEE6B59633}"/>
    <dgm:cxn modelId="{F7FD5963-D49F-46C3-8A06-ED3924D0BCA0}" type="presParOf" srcId="{9B1491E4-2DE5-4843-A13A-91ED23492996}" destId="{0A0C7607-54BA-4172-8C81-A22F786A344D}" srcOrd="0" destOrd="0" presId="urn:microsoft.com/office/officeart/2005/8/layout/process1"/>
    <dgm:cxn modelId="{0FDFD0E3-874C-4006-AB40-17CE6EAB40FD}" type="presParOf" srcId="{9B1491E4-2DE5-4843-A13A-91ED23492996}" destId="{F5426404-97FE-4F99-9527-ADF2B23E59A9}" srcOrd="1" destOrd="0" presId="urn:microsoft.com/office/officeart/2005/8/layout/process1"/>
    <dgm:cxn modelId="{6C665866-6315-43A1-8C2C-8C0D5E217B01}" type="presParOf" srcId="{F5426404-97FE-4F99-9527-ADF2B23E59A9}" destId="{00BDC791-38D1-468A-9815-033545507677}" srcOrd="0" destOrd="0" presId="urn:microsoft.com/office/officeart/2005/8/layout/process1"/>
    <dgm:cxn modelId="{0B9FA2FB-BFAC-47E8-8A7B-4AA64CDF40BD}" type="presParOf" srcId="{9B1491E4-2DE5-4843-A13A-91ED23492996}" destId="{8A25BDCD-DD17-4AA1-A79A-640F53EF1C60}" srcOrd="2" destOrd="0" presId="urn:microsoft.com/office/officeart/2005/8/layout/process1"/>
    <dgm:cxn modelId="{C7677EC2-3FF1-419D-A66A-E3E799E527A8}" type="presParOf" srcId="{9B1491E4-2DE5-4843-A13A-91ED23492996}" destId="{AD38B97A-D7D8-4FAB-BE31-89D955FFDE1A}" srcOrd="3" destOrd="0" presId="urn:microsoft.com/office/officeart/2005/8/layout/process1"/>
    <dgm:cxn modelId="{AC66B247-BAFF-4C3B-8C51-8B564074F170}" type="presParOf" srcId="{AD38B97A-D7D8-4FAB-BE31-89D955FFDE1A}" destId="{ED8267E1-8E06-45A0-A47A-C1B03BFF06A7}" srcOrd="0" destOrd="0" presId="urn:microsoft.com/office/officeart/2005/8/layout/process1"/>
    <dgm:cxn modelId="{5C5A8270-8C04-4CD4-8CDE-025D18D796F7}" type="presParOf" srcId="{9B1491E4-2DE5-4843-A13A-91ED23492996}" destId="{866E636D-0C73-4EEE-9D8D-C7083B5FE9F1}" srcOrd="4" destOrd="0" presId="urn:microsoft.com/office/officeart/2005/8/layout/process1"/>
  </dgm:cxnLst>
  <dgm:bg/>
  <dgm:whole>
    <a:ln>
      <a:solidFill>
        <a:schemeClr val="accent2">
          <a:lumMod val="75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172EF1-0CDB-4471-A7CA-10495C48129F}"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5718E93D-AB2E-4A84-84A8-3FCFA3651746}">
      <dgm:prSet/>
      <dgm:spPr>
        <a:ln>
          <a:solidFill>
            <a:schemeClr val="tx2"/>
          </a:solidFill>
        </a:ln>
      </dgm:spPr>
      <dgm:t>
        <a:bodyPr/>
        <a:lstStyle/>
        <a:p>
          <a:pPr rtl="0"/>
          <a:r>
            <a:rPr lang="en-US" dirty="0" smtClean="0"/>
            <a:t>If Foster parent is applying for Food Share, it is up to them if they want their foster child in the FS group, if they do then the Foster Care Income is budgeted.</a:t>
          </a:r>
          <a:endParaRPr lang="en-US" dirty="0"/>
        </a:p>
      </dgm:t>
    </dgm:pt>
    <dgm:pt modelId="{E6B2C93F-F7C1-4B63-B8DC-98F7E4846C8B}" type="parTrans" cxnId="{3021539A-F418-4114-98BC-BD426EB9187B}">
      <dgm:prSet/>
      <dgm:spPr/>
      <dgm:t>
        <a:bodyPr/>
        <a:lstStyle/>
        <a:p>
          <a:endParaRPr lang="en-US"/>
        </a:p>
      </dgm:t>
    </dgm:pt>
    <dgm:pt modelId="{EE8CD326-1829-44C1-840D-A28D08533FC6}" type="sibTrans" cxnId="{3021539A-F418-4114-98BC-BD426EB9187B}">
      <dgm:prSet/>
      <dgm:spPr/>
      <dgm:t>
        <a:bodyPr/>
        <a:lstStyle/>
        <a:p>
          <a:endParaRPr lang="en-US"/>
        </a:p>
      </dgm:t>
    </dgm:pt>
    <dgm:pt modelId="{D77B6168-9294-4DBD-B418-D10979F8B982}">
      <dgm:prSet/>
      <dgm:spPr>
        <a:ln>
          <a:solidFill>
            <a:schemeClr val="tx2"/>
          </a:solidFill>
        </a:ln>
      </dgm:spPr>
      <dgm:t>
        <a:bodyPr/>
        <a:lstStyle/>
        <a:p>
          <a:pPr rtl="0"/>
          <a:r>
            <a:rPr lang="en-US" dirty="0" smtClean="0"/>
            <a:t>If a Kinship Care parent is applying for Food Share then everyone in the household is in the FS group. Process it as normal.</a:t>
          </a:r>
          <a:endParaRPr lang="en-US" dirty="0"/>
        </a:p>
      </dgm:t>
    </dgm:pt>
    <dgm:pt modelId="{93A927C6-5B32-46DF-93BB-A29EA7923D0F}" type="parTrans" cxnId="{1DF3B22D-0119-4CC2-A9AF-8A1ABAFF1AC2}">
      <dgm:prSet/>
      <dgm:spPr/>
      <dgm:t>
        <a:bodyPr/>
        <a:lstStyle/>
        <a:p>
          <a:endParaRPr lang="en-US"/>
        </a:p>
      </dgm:t>
    </dgm:pt>
    <dgm:pt modelId="{A7C5CCE5-EA36-4502-A496-B677CA4C0A0B}" type="sibTrans" cxnId="{1DF3B22D-0119-4CC2-A9AF-8A1ABAFF1AC2}">
      <dgm:prSet/>
      <dgm:spPr/>
      <dgm:t>
        <a:bodyPr/>
        <a:lstStyle/>
        <a:p>
          <a:endParaRPr lang="en-US"/>
        </a:p>
      </dgm:t>
    </dgm:pt>
    <dgm:pt modelId="{86B3667D-22B6-4DD0-B6C9-0BD8CA7B1229}" type="pres">
      <dgm:prSet presAssocID="{26172EF1-0CDB-4471-A7CA-10495C48129F}" presName="linear" presStyleCnt="0">
        <dgm:presLayoutVars>
          <dgm:animLvl val="lvl"/>
          <dgm:resizeHandles val="exact"/>
        </dgm:presLayoutVars>
      </dgm:prSet>
      <dgm:spPr/>
      <dgm:t>
        <a:bodyPr/>
        <a:lstStyle/>
        <a:p>
          <a:endParaRPr lang="en-US"/>
        </a:p>
      </dgm:t>
    </dgm:pt>
    <dgm:pt modelId="{C358CED4-1164-4622-BD3A-2D07EBEDCF45}" type="pres">
      <dgm:prSet presAssocID="{5718E93D-AB2E-4A84-84A8-3FCFA3651746}" presName="parentText" presStyleLbl="node1" presStyleIdx="0" presStyleCnt="2" custLinFactY="-21189" custLinFactNeighborX="-1215" custLinFactNeighborY="-100000">
        <dgm:presLayoutVars>
          <dgm:chMax val="0"/>
          <dgm:bulletEnabled val="1"/>
        </dgm:presLayoutVars>
      </dgm:prSet>
      <dgm:spPr/>
      <dgm:t>
        <a:bodyPr/>
        <a:lstStyle/>
        <a:p>
          <a:endParaRPr lang="en-US"/>
        </a:p>
      </dgm:t>
    </dgm:pt>
    <dgm:pt modelId="{110337D0-6081-49E2-87CB-11477BCC99AB}" type="pres">
      <dgm:prSet presAssocID="{EE8CD326-1829-44C1-840D-A28D08533FC6}" presName="spacer" presStyleCnt="0"/>
      <dgm:spPr/>
    </dgm:pt>
    <dgm:pt modelId="{DECE1FDB-941E-4C8B-A4FB-56416F336E8F}" type="pres">
      <dgm:prSet presAssocID="{D77B6168-9294-4DBD-B418-D10979F8B982}" presName="parentText" presStyleLbl="node1" presStyleIdx="1" presStyleCnt="2" custLinFactNeighborX="27737" custLinFactNeighborY="-24330">
        <dgm:presLayoutVars>
          <dgm:chMax val="0"/>
          <dgm:bulletEnabled val="1"/>
        </dgm:presLayoutVars>
      </dgm:prSet>
      <dgm:spPr/>
      <dgm:t>
        <a:bodyPr/>
        <a:lstStyle/>
        <a:p>
          <a:endParaRPr lang="en-US"/>
        </a:p>
      </dgm:t>
    </dgm:pt>
  </dgm:ptLst>
  <dgm:cxnLst>
    <dgm:cxn modelId="{3021539A-F418-4114-98BC-BD426EB9187B}" srcId="{26172EF1-0CDB-4471-A7CA-10495C48129F}" destId="{5718E93D-AB2E-4A84-84A8-3FCFA3651746}" srcOrd="0" destOrd="0" parTransId="{E6B2C93F-F7C1-4B63-B8DC-98F7E4846C8B}" sibTransId="{EE8CD326-1829-44C1-840D-A28D08533FC6}"/>
    <dgm:cxn modelId="{1DF3B22D-0119-4CC2-A9AF-8A1ABAFF1AC2}" srcId="{26172EF1-0CDB-4471-A7CA-10495C48129F}" destId="{D77B6168-9294-4DBD-B418-D10979F8B982}" srcOrd="1" destOrd="0" parTransId="{93A927C6-5B32-46DF-93BB-A29EA7923D0F}" sibTransId="{A7C5CCE5-EA36-4502-A496-B677CA4C0A0B}"/>
    <dgm:cxn modelId="{9368E4B4-14EE-47FC-8DD0-C0D2CCC70157}" type="presOf" srcId="{5718E93D-AB2E-4A84-84A8-3FCFA3651746}" destId="{C358CED4-1164-4622-BD3A-2D07EBEDCF45}" srcOrd="0" destOrd="0" presId="urn:microsoft.com/office/officeart/2005/8/layout/vList2"/>
    <dgm:cxn modelId="{5FDBB3F8-D5EC-45F9-90BE-D2AC12243B4D}" type="presOf" srcId="{D77B6168-9294-4DBD-B418-D10979F8B982}" destId="{DECE1FDB-941E-4C8B-A4FB-56416F336E8F}" srcOrd="0" destOrd="0" presId="urn:microsoft.com/office/officeart/2005/8/layout/vList2"/>
    <dgm:cxn modelId="{BF55068B-2522-4819-B00F-4E3022135162}" type="presOf" srcId="{26172EF1-0CDB-4471-A7CA-10495C48129F}" destId="{86B3667D-22B6-4DD0-B6C9-0BD8CA7B1229}" srcOrd="0" destOrd="0" presId="urn:microsoft.com/office/officeart/2005/8/layout/vList2"/>
    <dgm:cxn modelId="{0A2BB1B1-5D91-4918-9851-3CFCF8383504}" type="presParOf" srcId="{86B3667D-22B6-4DD0-B6C9-0BD8CA7B1229}" destId="{C358CED4-1164-4622-BD3A-2D07EBEDCF45}" srcOrd="0" destOrd="0" presId="urn:microsoft.com/office/officeart/2005/8/layout/vList2"/>
    <dgm:cxn modelId="{FB38B563-7683-4C28-85CF-19D4D3B3974D}" type="presParOf" srcId="{86B3667D-22B6-4DD0-B6C9-0BD8CA7B1229}" destId="{110337D0-6081-49E2-87CB-11477BCC99AB}" srcOrd="1" destOrd="0" presId="urn:microsoft.com/office/officeart/2005/8/layout/vList2"/>
    <dgm:cxn modelId="{518E5D3D-70FB-4000-AC57-111BD6B553D1}" type="presParOf" srcId="{86B3667D-22B6-4DD0-B6C9-0BD8CA7B1229}" destId="{DECE1FDB-941E-4C8B-A4FB-56416F336E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BCEE3-1A8B-4878-BFCB-FDB28830A16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AA322DB-5D98-4DC4-9A38-404085F99907}">
      <dgm:prSet custT="1"/>
      <dgm:spPr>
        <a:solidFill>
          <a:schemeClr val="accent1"/>
        </a:solidFill>
      </dgm:spPr>
      <dgm:t>
        <a:bodyPr/>
        <a:lstStyle/>
        <a:p>
          <a:pPr rtl="0"/>
          <a:r>
            <a:rPr lang="en-US" sz="1800" b="1" dirty="0" smtClean="0"/>
            <a:t>Parents requesting Wisconsin Shares Child Care do not need to provide verification of their earnings if they are requesting care for only out-of-home care placement children. </a:t>
          </a:r>
          <a:endParaRPr lang="en-US" sz="1800" b="1" dirty="0"/>
        </a:p>
      </dgm:t>
    </dgm:pt>
    <dgm:pt modelId="{02BF0B33-8D65-4FB6-A3C3-C0328097600C}" type="parTrans" cxnId="{A18107DB-1F2F-4E71-9A66-8A9467A5FB19}">
      <dgm:prSet/>
      <dgm:spPr/>
      <dgm:t>
        <a:bodyPr/>
        <a:lstStyle/>
        <a:p>
          <a:endParaRPr lang="en-US"/>
        </a:p>
      </dgm:t>
    </dgm:pt>
    <dgm:pt modelId="{27C000EB-E21E-4094-B08C-9E86FF02E0BC}" type="sibTrans" cxnId="{A18107DB-1F2F-4E71-9A66-8A9467A5FB19}">
      <dgm:prSet/>
      <dgm:spPr/>
      <dgm:t>
        <a:bodyPr/>
        <a:lstStyle/>
        <a:p>
          <a:endParaRPr lang="en-US"/>
        </a:p>
      </dgm:t>
    </dgm:pt>
    <dgm:pt modelId="{C4EB396F-F3B0-4DEE-AFA6-0770E2DA9D5A}">
      <dgm:prSet custT="1"/>
      <dgm:spPr>
        <a:solidFill>
          <a:schemeClr val="accent6"/>
        </a:solidFill>
      </dgm:spPr>
      <dgm:t>
        <a:bodyPr/>
        <a:lstStyle/>
        <a:p>
          <a:pPr rtl="0"/>
          <a:r>
            <a:rPr lang="en-US" sz="1800" b="1" dirty="0" smtClean="0"/>
            <a:t>Workers must obtain the biological or adoptive parent income and family size at the time the child was removed from the home. This information is available from Child Protective Services (CPS) or placement agency</a:t>
          </a:r>
          <a:r>
            <a:rPr lang="en-US" sz="1800" dirty="0" smtClean="0"/>
            <a:t>.</a:t>
          </a:r>
          <a:endParaRPr lang="en-US" sz="1800" dirty="0"/>
        </a:p>
      </dgm:t>
    </dgm:pt>
    <dgm:pt modelId="{BD57B807-BD38-40A7-880A-B226FC918A9E}" type="parTrans" cxnId="{6288DD16-86F8-4297-AE95-6945B7A24122}">
      <dgm:prSet/>
      <dgm:spPr/>
      <dgm:t>
        <a:bodyPr/>
        <a:lstStyle/>
        <a:p>
          <a:endParaRPr lang="en-US"/>
        </a:p>
      </dgm:t>
    </dgm:pt>
    <dgm:pt modelId="{85B97ED5-D671-411D-B0B6-179FAE36BD30}" type="sibTrans" cxnId="{6288DD16-86F8-4297-AE95-6945B7A24122}">
      <dgm:prSet/>
      <dgm:spPr/>
      <dgm:t>
        <a:bodyPr/>
        <a:lstStyle/>
        <a:p>
          <a:endParaRPr lang="en-US"/>
        </a:p>
      </dgm:t>
    </dgm:pt>
    <dgm:pt modelId="{12B4C196-1895-4DDB-915B-1159F2EC696D}">
      <dgm:prSet custT="1"/>
      <dgm:spPr/>
      <dgm:t>
        <a:bodyPr/>
        <a:lstStyle/>
        <a:p>
          <a:pPr rtl="0"/>
          <a:r>
            <a:rPr lang="en-US" sz="1800" b="1" dirty="0" smtClean="0"/>
            <a:t>If the CPS worker is unable to provide the biological or adoptive parents’ income and AG size, the child shall be considered financially eligible</a:t>
          </a:r>
          <a:r>
            <a:rPr lang="en-US" sz="1600" b="1" dirty="0" smtClean="0"/>
            <a:t>. </a:t>
          </a:r>
          <a:endParaRPr lang="en-US" sz="1600" b="1" dirty="0"/>
        </a:p>
      </dgm:t>
    </dgm:pt>
    <dgm:pt modelId="{E43E35DA-8192-4ECE-A8AA-18C89A980E25}" type="parTrans" cxnId="{EA7C672F-871F-4D86-B8B4-90921711CD4F}">
      <dgm:prSet/>
      <dgm:spPr/>
      <dgm:t>
        <a:bodyPr/>
        <a:lstStyle/>
        <a:p>
          <a:endParaRPr lang="en-US"/>
        </a:p>
      </dgm:t>
    </dgm:pt>
    <dgm:pt modelId="{A0BDD8BD-9CDB-4152-A9CA-501E1C601818}" type="sibTrans" cxnId="{EA7C672F-871F-4D86-B8B4-90921711CD4F}">
      <dgm:prSet/>
      <dgm:spPr/>
      <dgm:t>
        <a:bodyPr/>
        <a:lstStyle/>
        <a:p>
          <a:endParaRPr lang="en-US"/>
        </a:p>
      </dgm:t>
    </dgm:pt>
    <dgm:pt modelId="{981F8CA0-ECB9-4B57-892B-85F94424F56D}" type="pres">
      <dgm:prSet presAssocID="{074BCEE3-1A8B-4878-BFCB-FDB28830A167}" presName="CompostProcess" presStyleCnt="0">
        <dgm:presLayoutVars>
          <dgm:dir/>
          <dgm:resizeHandles val="exact"/>
        </dgm:presLayoutVars>
      </dgm:prSet>
      <dgm:spPr/>
      <dgm:t>
        <a:bodyPr/>
        <a:lstStyle/>
        <a:p>
          <a:endParaRPr lang="en-US"/>
        </a:p>
      </dgm:t>
    </dgm:pt>
    <dgm:pt modelId="{72D09F47-36F5-4342-9944-8620C2BC9C8F}" type="pres">
      <dgm:prSet presAssocID="{074BCEE3-1A8B-4878-BFCB-FDB28830A167}" presName="arrow" presStyleLbl="bgShp" presStyleIdx="0" presStyleCnt="1"/>
      <dgm:spPr/>
    </dgm:pt>
    <dgm:pt modelId="{DB8E3D3A-78FD-4586-B9BE-9964467B9B82}" type="pres">
      <dgm:prSet presAssocID="{074BCEE3-1A8B-4878-BFCB-FDB28830A167}" presName="linearProcess" presStyleCnt="0"/>
      <dgm:spPr/>
    </dgm:pt>
    <dgm:pt modelId="{F3ABEEDE-68F2-48A4-A4B5-947305AAD113}" type="pres">
      <dgm:prSet presAssocID="{1AA322DB-5D98-4DC4-9A38-404085F99907}" presName="textNode" presStyleLbl="node1" presStyleIdx="0" presStyleCnt="3" custScaleX="139938" custScaleY="119619" custLinFactX="-21777" custLinFactNeighborX="-100000" custLinFactNeighborY="7449">
        <dgm:presLayoutVars>
          <dgm:bulletEnabled val="1"/>
        </dgm:presLayoutVars>
      </dgm:prSet>
      <dgm:spPr/>
      <dgm:t>
        <a:bodyPr/>
        <a:lstStyle/>
        <a:p>
          <a:endParaRPr lang="en-US"/>
        </a:p>
      </dgm:t>
    </dgm:pt>
    <dgm:pt modelId="{47D543D3-0CD0-4017-98E1-27CBC87B3C88}" type="pres">
      <dgm:prSet presAssocID="{27C000EB-E21E-4094-B08C-9E86FF02E0BC}" presName="sibTrans" presStyleCnt="0"/>
      <dgm:spPr/>
    </dgm:pt>
    <dgm:pt modelId="{CC7CC5A9-8E8B-41DA-BC89-DDA58753639B}" type="pres">
      <dgm:prSet presAssocID="{C4EB396F-F3B0-4DEE-AFA6-0770E2DA9D5A}" presName="textNode" presStyleLbl="node1" presStyleIdx="1" presStyleCnt="3" custScaleX="123978" custScaleY="173421">
        <dgm:presLayoutVars>
          <dgm:bulletEnabled val="1"/>
        </dgm:presLayoutVars>
      </dgm:prSet>
      <dgm:spPr/>
      <dgm:t>
        <a:bodyPr/>
        <a:lstStyle/>
        <a:p>
          <a:endParaRPr lang="en-US"/>
        </a:p>
      </dgm:t>
    </dgm:pt>
    <dgm:pt modelId="{57FD8E71-AD4A-4E2C-BA08-852CD9143D6F}" type="pres">
      <dgm:prSet presAssocID="{85B97ED5-D671-411D-B0B6-179FAE36BD30}" presName="sibTrans" presStyleCnt="0"/>
      <dgm:spPr/>
    </dgm:pt>
    <dgm:pt modelId="{5C01433E-11A2-4CA3-B667-C6D0C6BD8F96}" type="pres">
      <dgm:prSet presAssocID="{12B4C196-1895-4DDB-915B-1159F2EC696D}" presName="textNode" presStyleLbl="node1" presStyleIdx="2" presStyleCnt="3" custScaleY="118380">
        <dgm:presLayoutVars>
          <dgm:bulletEnabled val="1"/>
        </dgm:presLayoutVars>
      </dgm:prSet>
      <dgm:spPr/>
      <dgm:t>
        <a:bodyPr/>
        <a:lstStyle/>
        <a:p>
          <a:endParaRPr lang="en-US"/>
        </a:p>
      </dgm:t>
    </dgm:pt>
  </dgm:ptLst>
  <dgm:cxnLst>
    <dgm:cxn modelId="{251E6A56-0EB5-4D83-97A5-BCD318CE6936}" type="presOf" srcId="{12B4C196-1895-4DDB-915B-1159F2EC696D}" destId="{5C01433E-11A2-4CA3-B667-C6D0C6BD8F96}" srcOrd="0" destOrd="0" presId="urn:microsoft.com/office/officeart/2005/8/layout/hProcess9"/>
    <dgm:cxn modelId="{EA7C672F-871F-4D86-B8B4-90921711CD4F}" srcId="{074BCEE3-1A8B-4878-BFCB-FDB28830A167}" destId="{12B4C196-1895-4DDB-915B-1159F2EC696D}" srcOrd="2" destOrd="0" parTransId="{E43E35DA-8192-4ECE-A8AA-18C89A980E25}" sibTransId="{A0BDD8BD-9CDB-4152-A9CA-501E1C601818}"/>
    <dgm:cxn modelId="{6288DD16-86F8-4297-AE95-6945B7A24122}" srcId="{074BCEE3-1A8B-4878-BFCB-FDB28830A167}" destId="{C4EB396F-F3B0-4DEE-AFA6-0770E2DA9D5A}" srcOrd="1" destOrd="0" parTransId="{BD57B807-BD38-40A7-880A-B226FC918A9E}" sibTransId="{85B97ED5-D671-411D-B0B6-179FAE36BD30}"/>
    <dgm:cxn modelId="{918EDD98-4B58-45DA-AAEE-B9E4DC23E2CC}" type="presOf" srcId="{C4EB396F-F3B0-4DEE-AFA6-0770E2DA9D5A}" destId="{CC7CC5A9-8E8B-41DA-BC89-DDA58753639B}" srcOrd="0" destOrd="0" presId="urn:microsoft.com/office/officeart/2005/8/layout/hProcess9"/>
    <dgm:cxn modelId="{A18107DB-1F2F-4E71-9A66-8A9467A5FB19}" srcId="{074BCEE3-1A8B-4878-BFCB-FDB28830A167}" destId="{1AA322DB-5D98-4DC4-9A38-404085F99907}" srcOrd="0" destOrd="0" parTransId="{02BF0B33-8D65-4FB6-A3C3-C0328097600C}" sibTransId="{27C000EB-E21E-4094-B08C-9E86FF02E0BC}"/>
    <dgm:cxn modelId="{A5347A1E-0569-4C03-8017-BF8963307558}" type="presOf" srcId="{074BCEE3-1A8B-4878-BFCB-FDB28830A167}" destId="{981F8CA0-ECB9-4B57-892B-85F94424F56D}" srcOrd="0" destOrd="0" presId="urn:microsoft.com/office/officeart/2005/8/layout/hProcess9"/>
    <dgm:cxn modelId="{B12F051E-9567-446E-B9B5-EAF64E3BCB1C}" type="presOf" srcId="{1AA322DB-5D98-4DC4-9A38-404085F99907}" destId="{F3ABEEDE-68F2-48A4-A4B5-947305AAD113}" srcOrd="0" destOrd="0" presId="urn:microsoft.com/office/officeart/2005/8/layout/hProcess9"/>
    <dgm:cxn modelId="{924FA2C3-E4F9-416B-A4C7-97108FC84992}" type="presParOf" srcId="{981F8CA0-ECB9-4B57-892B-85F94424F56D}" destId="{72D09F47-36F5-4342-9944-8620C2BC9C8F}" srcOrd="0" destOrd="0" presId="urn:microsoft.com/office/officeart/2005/8/layout/hProcess9"/>
    <dgm:cxn modelId="{F64156B0-6675-405F-BF5F-10CED3FB4809}" type="presParOf" srcId="{981F8CA0-ECB9-4B57-892B-85F94424F56D}" destId="{DB8E3D3A-78FD-4586-B9BE-9964467B9B82}" srcOrd="1" destOrd="0" presId="urn:microsoft.com/office/officeart/2005/8/layout/hProcess9"/>
    <dgm:cxn modelId="{0C48DA87-0405-477A-96AD-FF79BEC88C57}" type="presParOf" srcId="{DB8E3D3A-78FD-4586-B9BE-9964467B9B82}" destId="{F3ABEEDE-68F2-48A4-A4B5-947305AAD113}" srcOrd="0" destOrd="0" presId="urn:microsoft.com/office/officeart/2005/8/layout/hProcess9"/>
    <dgm:cxn modelId="{1A264838-5287-4B56-AEB4-88358256B439}" type="presParOf" srcId="{DB8E3D3A-78FD-4586-B9BE-9964467B9B82}" destId="{47D543D3-0CD0-4017-98E1-27CBC87B3C88}" srcOrd="1" destOrd="0" presId="urn:microsoft.com/office/officeart/2005/8/layout/hProcess9"/>
    <dgm:cxn modelId="{1869275C-FB67-47CA-BB84-76D60948C6EC}" type="presParOf" srcId="{DB8E3D3A-78FD-4586-B9BE-9964467B9B82}" destId="{CC7CC5A9-8E8B-41DA-BC89-DDA58753639B}" srcOrd="2" destOrd="0" presId="urn:microsoft.com/office/officeart/2005/8/layout/hProcess9"/>
    <dgm:cxn modelId="{2031255F-0315-41B8-BC6D-EE4F4B752E4E}" type="presParOf" srcId="{DB8E3D3A-78FD-4586-B9BE-9964467B9B82}" destId="{57FD8E71-AD4A-4E2C-BA08-852CD9143D6F}" srcOrd="3" destOrd="0" presId="urn:microsoft.com/office/officeart/2005/8/layout/hProcess9"/>
    <dgm:cxn modelId="{FD2C2862-34A5-48C9-BF98-A945739C5BE5}" type="presParOf" srcId="{DB8E3D3A-78FD-4586-B9BE-9964467B9B82}" destId="{5C01433E-11A2-4CA3-B667-C6D0C6BD8F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90E3B-AE6D-49F7-A8F3-21CD1A39592F}"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US"/>
        </a:p>
      </dgm:t>
    </dgm:pt>
    <dgm:pt modelId="{1FA1207C-B816-4BDF-81B3-5F367930A325}">
      <dgm:prSet phldrT="[Text]"/>
      <dgm:spPr/>
      <dgm:t>
        <a:bodyPr/>
        <a:lstStyle/>
        <a:p>
          <a:r>
            <a:rPr lang="en-US" dirty="0" smtClean="0"/>
            <a:t>Household Relationship</a:t>
          </a:r>
          <a:endParaRPr lang="en-US" dirty="0"/>
        </a:p>
      </dgm:t>
    </dgm:pt>
    <dgm:pt modelId="{728B75C8-7537-4DB0-A693-A4FEB7115934}" type="parTrans" cxnId="{F3FBFA9E-D51D-4C8A-9D15-C51821663198}">
      <dgm:prSet/>
      <dgm:spPr/>
      <dgm:t>
        <a:bodyPr/>
        <a:lstStyle/>
        <a:p>
          <a:endParaRPr lang="en-US"/>
        </a:p>
      </dgm:t>
    </dgm:pt>
    <dgm:pt modelId="{70B1FA03-DF02-4769-870F-D7B0A0FFA848}" type="sibTrans" cxnId="{F3FBFA9E-D51D-4C8A-9D15-C51821663198}">
      <dgm:prSet/>
      <dgm:spPr/>
      <dgm:t>
        <a:bodyPr/>
        <a:lstStyle/>
        <a:p>
          <a:endParaRPr lang="en-US"/>
        </a:p>
      </dgm:t>
    </dgm:pt>
    <dgm:pt modelId="{228C5572-8265-4017-991B-9E2B4D1DC8CD}">
      <dgm:prSet phldrT="[Text]"/>
      <dgm:spPr/>
      <dgm:t>
        <a:bodyPr/>
        <a:lstStyle/>
        <a:p>
          <a:r>
            <a:rPr lang="en-US" dirty="0" smtClean="0"/>
            <a:t>Benefits Received</a:t>
          </a:r>
          <a:endParaRPr lang="en-US" dirty="0"/>
        </a:p>
      </dgm:t>
    </dgm:pt>
    <dgm:pt modelId="{8492BA8B-7D0C-48E7-9907-97C887A15CAC}" type="parTrans" cxnId="{8A4BDFE7-5058-4605-9768-EF9B699E6C02}">
      <dgm:prSet/>
      <dgm:spPr/>
      <dgm:t>
        <a:bodyPr/>
        <a:lstStyle/>
        <a:p>
          <a:endParaRPr lang="en-US"/>
        </a:p>
      </dgm:t>
    </dgm:pt>
    <dgm:pt modelId="{30089D4F-694E-4EC2-8195-3797C34282E8}" type="sibTrans" cxnId="{8A4BDFE7-5058-4605-9768-EF9B699E6C02}">
      <dgm:prSet/>
      <dgm:spPr/>
      <dgm:t>
        <a:bodyPr/>
        <a:lstStyle/>
        <a:p>
          <a:endParaRPr lang="en-US"/>
        </a:p>
      </dgm:t>
    </dgm:pt>
    <dgm:pt modelId="{72F376DD-428E-4178-B933-24484D795815}">
      <dgm:prSet phldrT="[Text]"/>
      <dgm:spPr/>
      <dgm:t>
        <a:bodyPr/>
        <a:lstStyle/>
        <a:p>
          <a:r>
            <a:rPr lang="en-US" dirty="0" smtClean="0"/>
            <a:t>Manual Child Care Eligibility</a:t>
          </a:r>
          <a:endParaRPr lang="en-US" dirty="0"/>
        </a:p>
      </dgm:t>
    </dgm:pt>
    <dgm:pt modelId="{26877EC2-F7E0-4F2E-972E-882764AAD432}" type="parTrans" cxnId="{99F1E2D3-AA8F-409C-BFD7-0DBE9C390CCE}">
      <dgm:prSet/>
      <dgm:spPr/>
      <dgm:t>
        <a:bodyPr/>
        <a:lstStyle/>
        <a:p>
          <a:endParaRPr lang="en-US"/>
        </a:p>
      </dgm:t>
    </dgm:pt>
    <dgm:pt modelId="{945C0E74-E28F-40B6-974C-8F8ACB7B63B1}" type="sibTrans" cxnId="{99F1E2D3-AA8F-409C-BFD7-0DBE9C390CCE}">
      <dgm:prSet/>
      <dgm:spPr/>
      <dgm:t>
        <a:bodyPr/>
        <a:lstStyle/>
        <a:p>
          <a:endParaRPr lang="en-US"/>
        </a:p>
      </dgm:t>
    </dgm:pt>
    <dgm:pt modelId="{D8701044-7F1E-48C9-926E-E3CE297A36F0}" type="pres">
      <dgm:prSet presAssocID="{EF890E3B-AE6D-49F7-A8F3-21CD1A39592F}" presName="Name0" presStyleCnt="0">
        <dgm:presLayoutVars>
          <dgm:dir/>
          <dgm:resizeHandles val="exact"/>
        </dgm:presLayoutVars>
      </dgm:prSet>
      <dgm:spPr/>
      <dgm:t>
        <a:bodyPr/>
        <a:lstStyle/>
        <a:p>
          <a:endParaRPr lang="en-US"/>
        </a:p>
      </dgm:t>
    </dgm:pt>
    <dgm:pt modelId="{5382ED83-A5DA-4D8F-898F-7367231D825F}" type="pres">
      <dgm:prSet presAssocID="{1FA1207C-B816-4BDF-81B3-5F367930A325}" presName="composite" presStyleCnt="0"/>
      <dgm:spPr/>
    </dgm:pt>
    <dgm:pt modelId="{404513E5-BECD-482D-B021-CAADBA1D841B}" type="pres">
      <dgm:prSet presAssocID="{1FA1207C-B816-4BDF-81B3-5F367930A325}" presName="bgChev" presStyleLbl="node1" presStyleIdx="0" presStyleCnt="3"/>
      <dgm:spPr/>
    </dgm:pt>
    <dgm:pt modelId="{FCC10282-5F9B-4D00-B197-682A47FDDCB1}" type="pres">
      <dgm:prSet presAssocID="{1FA1207C-B816-4BDF-81B3-5F367930A325}" presName="txNode" presStyleLbl="fgAcc1" presStyleIdx="0" presStyleCnt="3">
        <dgm:presLayoutVars>
          <dgm:bulletEnabled val="1"/>
        </dgm:presLayoutVars>
      </dgm:prSet>
      <dgm:spPr/>
      <dgm:t>
        <a:bodyPr/>
        <a:lstStyle/>
        <a:p>
          <a:endParaRPr lang="en-US"/>
        </a:p>
      </dgm:t>
    </dgm:pt>
    <dgm:pt modelId="{D9211E33-709C-4183-8CE1-87FFD87499F3}" type="pres">
      <dgm:prSet presAssocID="{70B1FA03-DF02-4769-870F-D7B0A0FFA848}" presName="compositeSpace" presStyleCnt="0"/>
      <dgm:spPr/>
    </dgm:pt>
    <dgm:pt modelId="{9CC7866F-6A22-4023-BE7D-EBA6C7BCBEC0}" type="pres">
      <dgm:prSet presAssocID="{228C5572-8265-4017-991B-9E2B4D1DC8CD}" presName="composite" presStyleCnt="0"/>
      <dgm:spPr/>
    </dgm:pt>
    <dgm:pt modelId="{242D6331-8B1C-464B-A90C-05BD2A657A7A}" type="pres">
      <dgm:prSet presAssocID="{228C5572-8265-4017-991B-9E2B4D1DC8CD}" presName="bgChev" presStyleLbl="node1" presStyleIdx="1" presStyleCnt="3"/>
      <dgm:spPr/>
    </dgm:pt>
    <dgm:pt modelId="{7213842D-EB39-41B9-AB52-B490FDD238A3}" type="pres">
      <dgm:prSet presAssocID="{228C5572-8265-4017-991B-9E2B4D1DC8CD}" presName="txNode" presStyleLbl="fgAcc1" presStyleIdx="1" presStyleCnt="3">
        <dgm:presLayoutVars>
          <dgm:bulletEnabled val="1"/>
        </dgm:presLayoutVars>
      </dgm:prSet>
      <dgm:spPr/>
      <dgm:t>
        <a:bodyPr/>
        <a:lstStyle/>
        <a:p>
          <a:endParaRPr lang="en-US"/>
        </a:p>
      </dgm:t>
    </dgm:pt>
    <dgm:pt modelId="{9EDCC327-7BAA-43F5-A52F-FE0C826E313D}" type="pres">
      <dgm:prSet presAssocID="{30089D4F-694E-4EC2-8195-3797C34282E8}" presName="compositeSpace" presStyleCnt="0"/>
      <dgm:spPr/>
    </dgm:pt>
    <dgm:pt modelId="{FCB4C872-1539-4472-9BC9-4AB3C6806CD0}" type="pres">
      <dgm:prSet presAssocID="{72F376DD-428E-4178-B933-24484D795815}" presName="composite" presStyleCnt="0"/>
      <dgm:spPr/>
    </dgm:pt>
    <dgm:pt modelId="{65F04038-0905-49C9-AA93-1F0C7FCE62C7}" type="pres">
      <dgm:prSet presAssocID="{72F376DD-428E-4178-B933-24484D795815}" presName="bgChev" presStyleLbl="node1" presStyleIdx="2" presStyleCnt="3"/>
      <dgm:spPr/>
    </dgm:pt>
    <dgm:pt modelId="{E0F55EF5-981B-4CB9-99DF-823CB95B0DD1}" type="pres">
      <dgm:prSet presAssocID="{72F376DD-428E-4178-B933-24484D795815}" presName="txNode" presStyleLbl="fgAcc1" presStyleIdx="2" presStyleCnt="3">
        <dgm:presLayoutVars>
          <dgm:bulletEnabled val="1"/>
        </dgm:presLayoutVars>
      </dgm:prSet>
      <dgm:spPr/>
      <dgm:t>
        <a:bodyPr/>
        <a:lstStyle/>
        <a:p>
          <a:endParaRPr lang="en-US"/>
        </a:p>
      </dgm:t>
    </dgm:pt>
  </dgm:ptLst>
  <dgm:cxnLst>
    <dgm:cxn modelId="{9F5F1494-67A2-436F-B788-636B867A694C}" type="presOf" srcId="{1FA1207C-B816-4BDF-81B3-5F367930A325}" destId="{FCC10282-5F9B-4D00-B197-682A47FDDCB1}" srcOrd="0" destOrd="0" presId="urn:microsoft.com/office/officeart/2005/8/layout/chevronAccent+Icon"/>
    <dgm:cxn modelId="{DB814A4F-FE9B-404F-BF30-932E9ADA07EE}" type="presOf" srcId="{228C5572-8265-4017-991B-9E2B4D1DC8CD}" destId="{7213842D-EB39-41B9-AB52-B490FDD238A3}" srcOrd="0" destOrd="0" presId="urn:microsoft.com/office/officeart/2005/8/layout/chevronAccent+Icon"/>
    <dgm:cxn modelId="{BB37E5D7-7550-49B2-867A-F7E320A01F07}" type="presOf" srcId="{72F376DD-428E-4178-B933-24484D795815}" destId="{E0F55EF5-981B-4CB9-99DF-823CB95B0DD1}" srcOrd="0" destOrd="0" presId="urn:microsoft.com/office/officeart/2005/8/layout/chevronAccent+Icon"/>
    <dgm:cxn modelId="{F3FBFA9E-D51D-4C8A-9D15-C51821663198}" srcId="{EF890E3B-AE6D-49F7-A8F3-21CD1A39592F}" destId="{1FA1207C-B816-4BDF-81B3-5F367930A325}" srcOrd="0" destOrd="0" parTransId="{728B75C8-7537-4DB0-A693-A4FEB7115934}" sibTransId="{70B1FA03-DF02-4769-870F-D7B0A0FFA848}"/>
    <dgm:cxn modelId="{63979DE6-31CF-4C05-B0F8-D058287347DD}" type="presOf" srcId="{EF890E3B-AE6D-49F7-A8F3-21CD1A39592F}" destId="{D8701044-7F1E-48C9-926E-E3CE297A36F0}" srcOrd="0" destOrd="0" presId="urn:microsoft.com/office/officeart/2005/8/layout/chevronAccent+Icon"/>
    <dgm:cxn modelId="{8A4BDFE7-5058-4605-9768-EF9B699E6C02}" srcId="{EF890E3B-AE6D-49F7-A8F3-21CD1A39592F}" destId="{228C5572-8265-4017-991B-9E2B4D1DC8CD}" srcOrd="1" destOrd="0" parTransId="{8492BA8B-7D0C-48E7-9907-97C887A15CAC}" sibTransId="{30089D4F-694E-4EC2-8195-3797C34282E8}"/>
    <dgm:cxn modelId="{99F1E2D3-AA8F-409C-BFD7-0DBE9C390CCE}" srcId="{EF890E3B-AE6D-49F7-A8F3-21CD1A39592F}" destId="{72F376DD-428E-4178-B933-24484D795815}" srcOrd="2" destOrd="0" parTransId="{26877EC2-F7E0-4F2E-972E-882764AAD432}" sibTransId="{945C0E74-E28F-40B6-974C-8F8ACB7B63B1}"/>
    <dgm:cxn modelId="{4A1519C3-6530-45C5-A69E-269FFD947D5A}" type="presParOf" srcId="{D8701044-7F1E-48C9-926E-E3CE297A36F0}" destId="{5382ED83-A5DA-4D8F-898F-7367231D825F}" srcOrd="0" destOrd="0" presId="urn:microsoft.com/office/officeart/2005/8/layout/chevronAccent+Icon"/>
    <dgm:cxn modelId="{C152F4B4-2CAC-4858-8159-47E7BF9B1515}" type="presParOf" srcId="{5382ED83-A5DA-4D8F-898F-7367231D825F}" destId="{404513E5-BECD-482D-B021-CAADBA1D841B}" srcOrd="0" destOrd="0" presId="urn:microsoft.com/office/officeart/2005/8/layout/chevronAccent+Icon"/>
    <dgm:cxn modelId="{79362D50-22DA-4B69-A4C2-0300F99CC256}" type="presParOf" srcId="{5382ED83-A5DA-4D8F-898F-7367231D825F}" destId="{FCC10282-5F9B-4D00-B197-682A47FDDCB1}" srcOrd="1" destOrd="0" presId="urn:microsoft.com/office/officeart/2005/8/layout/chevronAccent+Icon"/>
    <dgm:cxn modelId="{2A2FF67E-D361-4C89-A8B1-AA05B766E446}" type="presParOf" srcId="{D8701044-7F1E-48C9-926E-E3CE297A36F0}" destId="{D9211E33-709C-4183-8CE1-87FFD87499F3}" srcOrd="1" destOrd="0" presId="urn:microsoft.com/office/officeart/2005/8/layout/chevronAccent+Icon"/>
    <dgm:cxn modelId="{E1EC303A-EE93-4749-B4AD-E0F6487FB64A}" type="presParOf" srcId="{D8701044-7F1E-48C9-926E-E3CE297A36F0}" destId="{9CC7866F-6A22-4023-BE7D-EBA6C7BCBEC0}" srcOrd="2" destOrd="0" presId="urn:microsoft.com/office/officeart/2005/8/layout/chevronAccent+Icon"/>
    <dgm:cxn modelId="{EF277563-E342-4B26-9950-B6D967A76F52}" type="presParOf" srcId="{9CC7866F-6A22-4023-BE7D-EBA6C7BCBEC0}" destId="{242D6331-8B1C-464B-A90C-05BD2A657A7A}" srcOrd="0" destOrd="0" presId="urn:microsoft.com/office/officeart/2005/8/layout/chevronAccent+Icon"/>
    <dgm:cxn modelId="{61CED20B-B32B-4FD7-9B89-6F5D8C860CBD}" type="presParOf" srcId="{9CC7866F-6A22-4023-BE7D-EBA6C7BCBEC0}" destId="{7213842D-EB39-41B9-AB52-B490FDD238A3}" srcOrd="1" destOrd="0" presId="urn:microsoft.com/office/officeart/2005/8/layout/chevronAccent+Icon"/>
    <dgm:cxn modelId="{DDAB2929-FA3E-4341-A3EE-FB6AB176B7EC}" type="presParOf" srcId="{D8701044-7F1E-48C9-926E-E3CE297A36F0}" destId="{9EDCC327-7BAA-43F5-A52F-FE0C826E313D}" srcOrd="3" destOrd="0" presId="urn:microsoft.com/office/officeart/2005/8/layout/chevronAccent+Icon"/>
    <dgm:cxn modelId="{EA2F2209-2AC1-4600-9651-D2B1DF76D167}" type="presParOf" srcId="{D8701044-7F1E-48C9-926E-E3CE297A36F0}" destId="{FCB4C872-1539-4472-9BC9-4AB3C6806CD0}" srcOrd="4" destOrd="0" presId="urn:microsoft.com/office/officeart/2005/8/layout/chevronAccent+Icon"/>
    <dgm:cxn modelId="{2B97B65F-0D69-48BE-9D55-83FF8F6E90D3}" type="presParOf" srcId="{FCB4C872-1539-4472-9BC9-4AB3C6806CD0}" destId="{65F04038-0905-49C9-AA93-1F0C7FCE62C7}" srcOrd="0" destOrd="0" presId="urn:microsoft.com/office/officeart/2005/8/layout/chevronAccent+Icon"/>
    <dgm:cxn modelId="{4BDA31D4-9EEB-47A4-B0D6-AFCB29161464}" type="presParOf" srcId="{FCB4C872-1539-4472-9BC9-4AB3C6806CD0}" destId="{E0F55EF5-981B-4CB9-99DF-823CB95B0DD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EB52FD-4B98-4B9E-AA43-ECE12CF896AE}"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725703BA-1C47-4CE9-8175-8AD6975F0B91}">
      <dgm:prSet custT="1"/>
      <dgm:spPr>
        <a:solidFill>
          <a:schemeClr val="accent2">
            <a:lumMod val="40000"/>
            <a:lumOff val="60000"/>
          </a:schemeClr>
        </a:solidFill>
      </dgm:spPr>
      <dgm:t>
        <a:bodyPr/>
        <a:lstStyle/>
        <a:p>
          <a:pPr rtl="0"/>
          <a:r>
            <a:rPr lang="en-US" sz="2400" dirty="0" smtClean="0"/>
            <a:t>Income must be verified for the biological/adoptive parent. </a:t>
          </a:r>
          <a:endParaRPr lang="en-US" sz="2400" dirty="0"/>
        </a:p>
      </dgm:t>
    </dgm:pt>
    <dgm:pt modelId="{C4EB2C68-6A96-4907-B656-AD84ABDE7C3A}" type="parTrans" cxnId="{F7BA6AF8-DECA-4612-BBD2-CC575C08D926}">
      <dgm:prSet/>
      <dgm:spPr/>
      <dgm:t>
        <a:bodyPr/>
        <a:lstStyle/>
        <a:p>
          <a:endParaRPr lang="en-US"/>
        </a:p>
      </dgm:t>
    </dgm:pt>
    <dgm:pt modelId="{1E8B44A0-DA45-4472-B7F2-11942E3A5DB3}" type="sibTrans" cxnId="{F7BA6AF8-DECA-4612-BBD2-CC575C08D926}">
      <dgm:prSet/>
      <dgm:spPr/>
      <dgm:t>
        <a:bodyPr/>
        <a:lstStyle/>
        <a:p>
          <a:endParaRPr lang="en-US"/>
        </a:p>
      </dgm:t>
    </dgm:pt>
    <dgm:pt modelId="{73663F08-3BD3-4DDA-A377-B06210FF3DCA}">
      <dgm:prSet custT="1"/>
      <dgm:spPr>
        <a:solidFill>
          <a:schemeClr val="accent2">
            <a:lumMod val="20000"/>
            <a:lumOff val="80000"/>
          </a:schemeClr>
        </a:solidFill>
      </dgm:spPr>
      <dgm:t>
        <a:bodyPr/>
        <a:lstStyle/>
        <a:p>
          <a:pPr rtl="0"/>
          <a:r>
            <a:rPr lang="en-US" sz="2400" dirty="0" smtClean="0"/>
            <a:t>The biological/adoptive parent’s income can be obtained through CPS if the child is placed through the local agency.</a:t>
          </a:r>
          <a:endParaRPr lang="en-US" sz="2400" dirty="0"/>
        </a:p>
      </dgm:t>
    </dgm:pt>
    <dgm:pt modelId="{431C541A-F789-4398-B8E3-AC4793E79118}" type="parTrans" cxnId="{7EE23878-2206-4D36-BC18-B2A0EC7C4B96}">
      <dgm:prSet/>
      <dgm:spPr/>
      <dgm:t>
        <a:bodyPr/>
        <a:lstStyle/>
        <a:p>
          <a:endParaRPr lang="en-US"/>
        </a:p>
      </dgm:t>
    </dgm:pt>
    <dgm:pt modelId="{236A93F9-F749-4C8B-88C9-7C3827C3D438}" type="sibTrans" cxnId="{7EE23878-2206-4D36-BC18-B2A0EC7C4B96}">
      <dgm:prSet/>
      <dgm:spPr/>
      <dgm:t>
        <a:bodyPr/>
        <a:lstStyle/>
        <a:p>
          <a:endParaRPr lang="en-US"/>
        </a:p>
      </dgm:t>
    </dgm:pt>
    <dgm:pt modelId="{EE3DDF3F-C8E7-4AE4-91E5-A261BC5A6DAD}">
      <dgm:prSet custT="1"/>
      <dgm:spPr>
        <a:solidFill>
          <a:schemeClr val="accent2">
            <a:lumMod val="40000"/>
            <a:lumOff val="60000"/>
          </a:schemeClr>
        </a:solidFill>
      </dgm:spPr>
      <dgm:t>
        <a:bodyPr/>
        <a:lstStyle/>
        <a:p>
          <a:pPr rtl="0"/>
          <a:r>
            <a:rPr lang="en-US" sz="2400" dirty="0" smtClean="0"/>
            <a:t>If the child is placed</a:t>
          </a:r>
          <a:r>
            <a:rPr lang="en-US" sz="2800" dirty="0" smtClean="0"/>
            <a:t> </a:t>
          </a:r>
          <a:r>
            <a:rPr lang="en-US" sz="2400" dirty="0" smtClean="0"/>
            <a:t>through a private entity, the ESS worker should contact the placement parent’s social worker to obtain the information.</a:t>
          </a:r>
          <a:endParaRPr lang="en-US" sz="2400" dirty="0"/>
        </a:p>
      </dgm:t>
    </dgm:pt>
    <dgm:pt modelId="{BE43993A-5D43-49F7-AEB9-DD889182CC26}" type="parTrans" cxnId="{8683457F-C855-4BA2-8D76-381D81692C26}">
      <dgm:prSet/>
      <dgm:spPr/>
      <dgm:t>
        <a:bodyPr/>
        <a:lstStyle/>
        <a:p>
          <a:endParaRPr lang="en-US"/>
        </a:p>
      </dgm:t>
    </dgm:pt>
    <dgm:pt modelId="{78BBC8AE-C21E-494E-B8DF-C7FA7FBEA186}" type="sibTrans" cxnId="{8683457F-C855-4BA2-8D76-381D81692C26}">
      <dgm:prSet/>
      <dgm:spPr/>
      <dgm:t>
        <a:bodyPr/>
        <a:lstStyle/>
        <a:p>
          <a:endParaRPr lang="en-US"/>
        </a:p>
      </dgm:t>
    </dgm:pt>
    <dgm:pt modelId="{AEB5C4D8-E13A-4CF0-86EF-55DF04DCEDEC}">
      <dgm:prSet custT="1"/>
      <dgm:spPr>
        <a:solidFill>
          <a:schemeClr val="accent2">
            <a:lumMod val="20000"/>
            <a:lumOff val="80000"/>
          </a:schemeClr>
        </a:solidFill>
      </dgm:spPr>
      <dgm:t>
        <a:bodyPr/>
        <a:lstStyle/>
        <a:p>
          <a:pPr rtl="0"/>
          <a:r>
            <a:rPr lang="en-US" sz="2400" dirty="0" smtClean="0"/>
            <a:t>This is the household</a:t>
          </a:r>
          <a:r>
            <a:rPr lang="en-US" sz="1700" dirty="0" smtClean="0"/>
            <a:t> </a:t>
          </a:r>
          <a:r>
            <a:rPr lang="en-US" sz="2400" dirty="0" smtClean="0"/>
            <a:t>income at the time the child was removed from the home.</a:t>
          </a:r>
          <a:endParaRPr lang="en-US" sz="2400" dirty="0"/>
        </a:p>
      </dgm:t>
    </dgm:pt>
    <dgm:pt modelId="{39A10AEB-B25B-4495-8676-1F8148D1201D}" type="parTrans" cxnId="{3625FE9E-6703-4E73-BB08-E77C1393657F}">
      <dgm:prSet/>
      <dgm:spPr/>
      <dgm:t>
        <a:bodyPr/>
        <a:lstStyle/>
        <a:p>
          <a:endParaRPr lang="en-US"/>
        </a:p>
      </dgm:t>
    </dgm:pt>
    <dgm:pt modelId="{9022F490-AB37-4DB8-8AD6-F2ACCCF5203D}" type="sibTrans" cxnId="{3625FE9E-6703-4E73-BB08-E77C1393657F}">
      <dgm:prSet/>
      <dgm:spPr/>
      <dgm:t>
        <a:bodyPr/>
        <a:lstStyle/>
        <a:p>
          <a:endParaRPr lang="en-US"/>
        </a:p>
      </dgm:t>
    </dgm:pt>
    <dgm:pt modelId="{57EFEF34-D11C-4319-BD9E-D28DBE6EE8A9}" type="pres">
      <dgm:prSet presAssocID="{6BEB52FD-4B98-4B9E-AA43-ECE12CF896AE}" presName="Name0" presStyleCnt="0">
        <dgm:presLayoutVars>
          <dgm:dir/>
          <dgm:animLvl val="lvl"/>
          <dgm:resizeHandles val="exact"/>
        </dgm:presLayoutVars>
      </dgm:prSet>
      <dgm:spPr/>
      <dgm:t>
        <a:bodyPr/>
        <a:lstStyle/>
        <a:p>
          <a:endParaRPr lang="en-US"/>
        </a:p>
      </dgm:t>
    </dgm:pt>
    <dgm:pt modelId="{FC86336C-14A6-4644-9D4D-078E659448A8}" type="pres">
      <dgm:prSet presAssocID="{AEB5C4D8-E13A-4CF0-86EF-55DF04DCEDEC}" presName="boxAndChildren" presStyleCnt="0"/>
      <dgm:spPr/>
    </dgm:pt>
    <dgm:pt modelId="{E2BB2D15-F1B9-4FA7-8254-39C4B8486FAD}" type="pres">
      <dgm:prSet presAssocID="{AEB5C4D8-E13A-4CF0-86EF-55DF04DCEDEC}" presName="parentTextBox" presStyleLbl="node1" presStyleIdx="0" presStyleCnt="4"/>
      <dgm:spPr/>
      <dgm:t>
        <a:bodyPr/>
        <a:lstStyle/>
        <a:p>
          <a:endParaRPr lang="en-US"/>
        </a:p>
      </dgm:t>
    </dgm:pt>
    <dgm:pt modelId="{BB8C2F50-258A-47CF-9DC1-CFEE40CFCC96}" type="pres">
      <dgm:prSet presAssocID="{78BBC8AE-C21E-494E-B8DF-C7FA7FBEA186}" presName="sp" presStyleCnt="0"/>
      <dgm:spPr/>
    </dgm:pt>
    <dgm:pt modelId="{5A5253E5-5B88-4AE3-966D-E1C6FB5FE7BA}" type="pres">
      <dgm:prSet presAssocID="{EE3DDF3F-C8E7-4AE4-91E5-A261BC5A6DAD}" presName="arrowAndChildren" presStyleCnt="0"/>
      <dgm:spPr/>
    </dgm:pt>
    <dgm:pt modelId="{96DE8A76-2A55-419F-B43E-E9A2F13222C0}" type="pres">
      <dgm:prSet presAssocID="{EE3DDF3F-C8E7-4AE4-91E5-A261BC5A6DAD}" presName="parentTextArrow" presStyleLbl="node1" presStyleIdx="1" presStyleCnt="4" custLinFactNeighborX="75628" custLinFactNeighborY="7295"/>
      <dgm:spPr/>
      <dgm:t>
        <a:bodyPr/>
        <a:lstStyle/>
        <a:p>
          <a:endParaRPr lang="en-US"/>
        </a:p>
      </dgm:t>
    </dgm:pt>
    <dgm:pt modelId="{8DADE200-C85C-4D2F-963D-62ECCA9E71F1}" type="pres">
      <dgm:prSet presAssocID="{236A93F9-F749-4C8B-88C9-7C3827C3D438}" presName="sp" presStyleCnt="0"/>
      <dgm:spPr/>
    </dgm:pt>
    <dgm:pt modelId="{BCC0784C-17E5-49AD-BB6F-4E106920D6E6}" type="pres">
      <dgm:prSet presAssocID="{73663F08-3BD3-4DDA-A377-B06210FF3DCA}" presName="arrowAndChildren" presStyleCnt="0"/>
      <dgm:spPr/>
    </dgm:pt>
    <dgm:pt modelId="{754C1E7D-EC47-4EB5-A9B6-15477590082E}" type="pres">
      <dgm:prSet presAssocID="{73663F08-3BD3-4DDA-A377-B06210FF3DCA}" presName="parentTextArrow" presStyleLbl="node1" presStyleIdx="2" presStyleCnt="4"/>
      <dgm:spPr/>
      <dgm:t>
        <a:bodyPr/>
        <a:lstStyle/>
        <a:p>
          <a:endParaRPr lang="en-US"/>
        </a:p>
      </dgm:t>
    </dgm:pt>
    <dgm:pt modelId="{04404807-9AFC-4A50-A3DC-88C6248B9672}" type="pres">
      <dgm:prSet presAssocID="{1E8B44A0-DA45-4472-B7F2-11942E3A5DB3}" presName="sp" presStyleCnt="0"/>
      <dgm:spPr/>
    </dgm:pt>
    <dgm:pt modelId="{5639D103-CCBF-4981-B659-65D9A82712D3}" type="pres">
      <dgm:prSet presAssocID="{725703BA-1C47-4CE9-8175-8AD6975F0B91}" presName="arrowAndChildren" presStyleCnt="0"/>
      <dgm:spPr/>
    </dgm:pt>
    <dgm:pt modelId="{ED44610E-A379-4CD4-92B3-90677946010D}" type="pres">
      <dgm:prSet presAssocID="{725703BA-1C47-4CE9-8175-8AD6975F0B91}" presName="parentTextArrow" presStyleLbl="node1" presStyleIdx="3" presStyleCnt="4" custLinFactNeighborX="8023" custLinFactNeighborY="-2084"/>
      <dgm:spPr/>
      <dgm:t>
        <a:bodyPr/>
        <a:lstStyle/>
        <a:p>
          <a:endParaRPr lang="en-US"/>
        </a:p>
      </dgm:t>
    </dgm:pt>
  </dgm:ptLst>
  <dgm:cxnLst>
    <dgm:cxn modelId="{8683457F-C855-4BA2-8D76-381D81692C26}" srcId="{6BEB52FD-4B98-4B9E-AA43-ECE12CF896AE}" destId="{EE3DDF3F-C8E7-4AE4-91E5-A261BC5A6DAD}" srcOrd="2" destOrd="0" parTransId="{BE43993A-5D43-49F7-AEB9-DD889182CC26}" sibTransId="{78BBC8AE-C21E-494E-B8DF-C7FA7FBEA186}"/>
    <dgm:cxn modelId="{2D842E62-03C1-4488-AD2A-2033247CF305}" type="presOf" srcId="{6BEB52FD-4B98-4B9E-AA43-ECE12CF896AE}" destId="{57EFEF34-D11C-4319-BD9E-D28DBE6EE8A9}" srcOrd="0" destOrd="0" presId="urn:microsoft.com/office/officeart/2005/8/layout/process4"/>
    <dgm:cxn modelId="{F7BA6AF8-DECA-4612-BBD2-CC575C08D926}" srcId="{6BEB52FD-4B98-4B9E-AA43-ECE12CF896AE}" destId="{725703BA-1C47-4CE9-8175-8AD6975F0B91}" srcOrd="0" destOrd="0" parTransId="{C4EB2C68-6A96-4907-B656-AD84ABDE7C3A}" sibTransId="{1E8B44A0-DA45-4472-B7F2-11942E3A5DB3}"/>
    <dgm:cxn modelId="{3625FE9E-6703-4E73-BB08-E77C1393657F}" srcId="{6BEB52FD-4B98-4B9E-AA43-ECE12CF896AE}" destId="{AEB5C4D8-E13A-4CF0-86EF-55DF04DCEDEC}" srcOrd="3" destOrd="0" parTransId="{39A10AEB-B25B-4495-8676-1F8148D1201D}" sibTransId="{9022F490-AB37-4DB8-8AD6-F2ACCCF5203D}"/>
    <dgm:cxn modelId="{A321179B-E0A8-4DD9-9BE5-E071E6DFFCC8}" type="presOf" srcId="{AEB5C4D8-E13A-4CF0-86EF-55DF04DCEDEC}" destId="{E2BB2D15-F1B9-4FA7-8254-39C4B8486FAD}" srcOrd="0" destOrd="0" presId="urn:microsoft.com/office/officeart/2005/8/layout/process4"/>
    <dgm:cxn modelId="{9503FEC8-8C37-48F8-B414-1F53C205CFFA}" type="presOf" srcId="{73663F08-3BD3-4DDA-A377-B06210FF3DCA}" destId="{754C1E7D-EC47-4EB5-A9B6-15477590082E}" srcOrd="0" destOrd="0" presId="urn:microsoft.com/office/officeart/2005/8/layout/process4"/>
    <dgm:cxn modelId="{7EE23878-2206-4D36-BC18-B2A0EC7C4B96}" srcId="{6BEB52FD-4B98-4B9E-AA43-ECE12CF896AE}" destId="{73663F08-3BD3-4DDA-A377-B06210FF3DCA}" srcOrd="1" destOrd="0" parTransId="{431C541A-F789-4398-B8E3-AC4793E79118}" sibTransId="{236A93F9-F749-4C8B-88C9-7C3827C3D438}"/>
    <dgm:cxn modelId="{204FE584-0D54-4946-9DF1-C04F41FDB736}" type="presOf" srcId="{725703BA-1C47-4CE9-8175-8AD6975F0B91}" destId="{ED44610E-A379-4CD4-92B3-90677946010D}" srcOrd="0" destOrd="0" presId="urn:microsoft.com/office/officeart/2005/8/layout/process4"/>
    <dgm:cxn modelId="{6840BC56-34AF-439D-98DC-4F6555DCE7CE}" type="presOf" srcId="{EE3DDF3F-C8E7-4AE4-91E5-A261BC5A6DAD}" destId="{96DE8A76-2A55-419F-B43E-E9A2F13222C0}" srcOrd="0" destOrd="0" presId="urn:microsoft.com/office/officeart/2005/8/layout/process4"/>
    <dgm:cxn modelId="{19A8F3EC-0A35-4171-AB51-3B8A6AB90C30}" type="presParOf" srcId="{57EFEF34-D11C-4319-BD9E-D28DBE6EE8A9}" destId="{FC86336C-14A6-4644-9D4D-078E659448A8}" srcOrd="0" destOrd="0" presId="urn:microsoft.com/office/officeart/2005/8/layout/process4"/>
    <dgm:cxn modelId="{331F9CE6-A2F8-4ABB-9333-1915AB664364}" type="presParOf" srcId="{FC86336C-14A6-4644-9D4D-078E659448A8}" destId="{E2BB2D15-F1B9-4FA7-8254-39C4B8486FAD}" srcOrd="0" destOrd="0" presId="urn:microsoft.com/office/officeart/2005/8/layout/process4"/>
    <dgm:cxn modelId="{F8DAB3D7-E9D1-4AC1-A6E6-888F66F78AB4}" type="presParOf" srcId="{57EFEF34-D11C-4319-BD9E-D28DBE6EE8A9}" destId="{BB8C2F50-258A-47CF-9DC1-CFEE40CFCC96}" srcOrd="1" destOrd="0" presId="urn:microsoft.com/office/officeart/2005/8/layout/process4"/>
    <dgm:cxn modelId="{BB14CA7F-946B-4A83-A163-75642B9A9787}" type="presParOf" srcId="{57EFEF34-D11C-4319-BD9E-D28DBE6EE8A9}" destId="{5A5253E5-5B88-4AE3-966D-E1C6FB5FE7BA}" srcOrd="2" destOrd="0" presId="urn:microsoft.com/office/officeart/2005/8/layout/process4"/>
    <dgm:cxn modelId="{2FAAA334-EDAD-4370-88EC-76BB5CD38C84}" type="presParOf" srcId="{5A5253E5-5B88-4AE3-966D-E1C6FB5FE7BA}" destId="{96DE8A76-2A55-419F-B43E-E9A2F13222C0}" srcOrd="0" destOrd="0" presId="urn:microsoft.com/office/officeart/2005/8/layout/process4"/>
    <dgm:cxn modelId="{839F5C22-6F6C-49FD-B344-C9D823C475AF}" type="presParOf" srcId="{57EFEF34-D11C-4319-BD9E-D28DBE6EE8A9}" destId="{8DADE200-C85C-4D2F-963D-62ECCA9E71F1}" srcOrd="3" destOrd="0" presId="urn:microsoft.com/office/officeart/2005/8/layout/process4"/>
    <dgm:cxn modelId="{D9C539D4-5870-448E-B72C-B6482C9348FB}" type="presParOf" srcId="{57EFEF34-D11C-4319-BD9E-D28DBE6EE8A9}" destId="{BCC0784C-17E5-49AD-BB6F-4E106920D6E6}" srcOrd="4" destOrd="0" presId="urn:microsoft.com/office/officeart/2005/8/layout/process4"/>
    <dgm:cxn modelId="{029B7FE6-CD23-4794-9FD3-1FFCD0EF8F2B}" type="presParOf" srcId="{BCC0784C-17E5-49AD-BB6F-4E106920D6E6}" destId="{754C1E7D-EC47-4EB5-A9B6-15477590082E}" srcOrd="0" destOrd="0" presId="urn:microsoft.com/office/officeart/2005/8/layout/process4"/>
    <dgm:cxn modelId="{575CE8C9-E200-4C5F-9936-DA08A8FD5699}" type="presParOf" srcId="{57EFEF34-D11C-4319-BD9E-D28DBE6EE8A9}" destId="{04404807-9AFC-4A50-A3DC-88C6248B9672}" srcOrd="5" destOrd="0" presId="urn:microsoft.com/office/officeart/2005/8/layout/process4"/>
    <dgm:cxn modelId="{5650060D-696F-4655-BD4F-83280597107B}" type="presParOf" srcId="{57EFEF34-D11C-4319-BD9E-D28DBE6EE8A9}" destId="{5639D103-CCBF-4981-B659-65D9A82712D3}" srcOrd="6" destOrd="0" presId="urn:microsoft.com/office/officeart/2005/8/layout/process4"/>
    <dgm:cxn modelId="{58F08582-A6FF-4F0E-89E8-2C7126DE9E33}" type="presParOf" srcId="{5639D103-CCBF-4981-B659-65D9A82712D3}" destId="{ED44610E-A379-4CD4-92B3-90677946010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6BA42-5437-42B7-BF09-140206C6D4CC}" type="doc">
      <dgm:prSet loTypeId="urn:microsoft.com/office/officeart/2005/8/layout/arrow6" loCatId="process" qsTypeId="urn:microsoft.com/office/officeart/2005/8/quickstyle/simple3" qsCatId="simple" csTypeId="urn:microsoft.com/office/officeart/2005/8/colors/accent1_3" csCatId="accent1"/>
      <dgm:spPr/>
      <dgm:t>
        <a:bodyPr/>
        <a:lstStyle/>
        <a:p>
          <a:endParaRPr lang="en-US"/>
        </a:p>
      </dgm:t>
    </dgm:pt>
    <dgm:pt modelId="{B6498932-B799-4718-9535-CAC7AE27B4E4}">
      <dgm:prSet/>
      <dgm:spPr/>
      <dgm:t>
        <a:bodyPr/>
        <a:lstStyle/>
        <a:p>
          <a:pPr rtl="0"/>
          <a:r>
            <a:rPr lang="en-US" dirty="0" smtClean="0"/>
            <a:t>The Child Care Budget page displays the income for the assistance group. Normally, CSAW will use this page to calculate copayment, but in the case of foster and court-ordered placements, the copay is zero.</a:t>
          </a:r>
          <a:endParaRPr lang="en-US" dirty="0"/>
        </a:p>
      </dgm:t>
    </dgm:pt>
    <dgm:pt modelId="{F172903D-F5E2-4E48-93C5-8461EB5AF9CA}" type="parTrans" cxnId="{31EB26ED-B4CB-4F01-9946-DA350E41361D}">
      <dgm:prSet/>
      <dgm:spPr/>
      <dgm:t>
        <a:bodyPr/>
        <a:lstStyle/>
        <a:p>
          <a:endParaRPr lang="en-US"/>
        </a:p>
      </dgm:t>
    </dgm:pt>
    <dgm:pt modelId="{9BAA655D-FF7A-44FC-937F-212F2A70A822}" type="sibTrans" cxnId="{31EB26ED-B4CB-4F01-9946-DA350E41361D}">
      <dgm:prSet/>
      <dgm:spPr/>
      <dgm:t>
        <a:bodyPr/>
        <a:lstStyle/>
        <a:p>
          <a:endParaRPr lang="en-US"/>
        </a:p>
      </dgm:t>
    </dgm:pt>
    <dgm:pt modelId="{63FA85E7-B0CC-4AEF-AF76-924492E8D352}">
      <dgm:prSet/>
      <dgm:spPr/>
      <dgm:t>
        <a:bodyPr/>
        <a:lstStyle/>
        <a:p>
          <a:pPr rtl="0"/>
          <a:r>
            <a:rPr lang="en-US" dirty="0" smtClean="0"/>
            <a:t>Use the Child Care Budget page to double-check that financial eligibility is being calculated correctly, using the current household income for the Non-Court Ordered placement cases.</a:t>
          </a:r>
          <a:endParaRPr lang="en-US" dirty="0"/>
        </a:p>
      </dgm:t>
    </dgm:pt>
    <dgm:pt modelId="{C847F68F-92B4-4A0C-8ED6-9C1A5FB9F9B3}" type="parTrans" cxnId="{749E4664-3251-43CE-B792-C32BA21CE2DD}">
      <dgm:prSet/>
      <dgm:spPr/>
      <dgm:t>
        <a:bodyPr/>
        <a:lstStyle/>
        <a:p>
          <a:endParaRPr lang="en-US"/>
        </a:p>
      </dgm:t>
    </dgm:pt>
    <dgm:pt modelId="{F72656A3-FA0B-4A31-A08E-01E199ED1679}" type="sibTrans" cxnId="{749E4664-3251-43CE-B792-C32BA21CE2DD}">
      <dgm:prSet/>
      <dgm:spPr/>
      <dgm:t>
        <a:bodyPr/>
        <a:lstStyle/>
        <a:p>
          <a:endParaRPr lang="en-US"/>
        </a:p>
      </dgm:t>
    </dgm:pt>
    <dgm:pt modelId="{028C23A2-C7EF-4E88-8613-B064BCC02461}" type="pres">
      <dgm:prSet presAssocID="{38A6BA42-5437-42B7-BF09-140206C6D4CC}" presName="compositeShape" presStyleCnt="0">
        <dgm:presLayoutVars>
          <dgm:chMax val="2"/>
          <dgm:dir/>
          <dgm:resizeHandles val="exact"/>
        </dgm:presLayoutVars>
      </dgm:prSet>
      <dgm:spPr/>
      <dgm:t>
        <a:bodyPr/>
        <a:lstStyle/>
        <a:p>
          <a:endParaRPr lang="en-US"/>
        </a:p>
      </dgm:t>
    </dgm:pt>
    <dgm:pt modelId="{F76A9204-424C-4744-8E6D-93C910D51747}" type="pres">
      <dgm:prSet presAssocID="{38A6BA42-5437-42B7-BF09-140206C6D4CC}" presName="ribbon" presStyleLbl="node1" presStyleIdx="0" presStyleCnt="1"/>
      <dgm:spPr/>
    </dgm:pt>
    <dgm:pt modelId="{DB358A8D-81EC-4716-8B85-464866F684DA}" type="pres">
      <dgm:prSet presAssocID="{38A6BA42-5437-42B7-BF09-140206C6D4CC}" presName="leftArrowText" presStyleLbl="node1" presStyleIdx="0" presStyleCnt="1">
        <dgm:presLayoutVars>
          <dgm:chMax val="0"/>
          <dgm:bulletEnabled val="1"/>
        </dgm:presLayoutVars>
      </dgm:prSet>
      <dgm:spPr/>
      <dgm:t>
        <a:bodyPr/>
        <a:lstStyle/>
        <a:p>
          <a:endParaRPr lang="en-US"/>
        </a:p>
      </dgm:t>
    </dgm:pt>
    <dgm:pt modelId="{7FC58058-C175-4EFE-A07E-09F665853B90}" type="pres">
      <dgm:prSet presAssocID="{38A6BA42-5437-42B7-BF09-140206C6D4CC}" presName="rightArrowText" presStyleLbl="node1" presStyleIdx="0" presStyleCnt="1">
        <dgm:presLayoutVars>
          <dgm:chMax val="0"/>
          <dgm:bulletEnabled val="1"/>
        </dgm:presLayoutVars>
      </dgm:prSet>
      <dgm:spPr/>
      <dgm:t>
        <a:bodyPr/>
        <a:lstStyle/>
        <a:p>
          <a:endParaRPr lang="en-US"/>
        </a:p>
      </dgm:t>
    </dgm:pt>
  </dgm:ptLst>
  <dgm:cxnLst>
    <dgm:cxn modelId="{749E4664-3251-43CE-B792-C32BA21CE2DD}" srcId="{38A6BA42-5437-42B7-BF09-140206C6D4CC}" destId="{63FA85E7-B0CC-4AEF-AF76-924492E8D352}" srcOrd="1" destOrd="0" parTransId="{C847F68F-92B4-4A0C-8ED6-9C1A5FB9F9B3}" sibTransId="{F72656A3-FA0B-4A31-A08E-01E199ED1679}"/>
    <dgm:cxn modelId="{28F81E3B-6F6E-4F3B-BE15-0CA42D457A27}" type="presOf" srcId="{63FA85E7-B0CC-4AEF-AF76-924492E8D352}" destId="{7FC58058-C175-4EFE-A07E-09F665853B90}" srcOrd="0" destOrd="0" presId="urn:microsoft.com/office/officeart/2005/8/layout/arrow6"/>
    <dgm:cxn modelId="{DB06630C-D030-420A-A597-00AB22EE8477}" type="presOf" srcId="{38A6BA42-5437-42B7-BF09-140206C6D4CC}" destId="{028C23A2-C7EF-4E88-8613-B064BCC02461}" srcOrd="0" destOrd="0" presId="urn:microsoft.com/office/officeart/2005/8/layout/arrow6"/>
    <dgm:cxn modelId="{3BB8FF76-184D-426A-8366-57F816BD0D08}" type="presOf" srcId="{B6498932-B799-4718-9535-CAC7AE27B4E4}" destId="{DB358A8D-81EC-4716-8B85-464866F684DA}" srcOrd="0" destOrd="0" presId="urn:microsoft.com/office/officeart/2005/8/layout/arrow6"/>
    <dgm:cxn modelId="{31EB26ED-B4CB-4F01-9946-DA350E41361D}" srcId="{38A6BA42-5437-42B7-BF09-140206C6D4CC}" destId="{B6498932-B799-4718-9535-CAC7AE27B4E4}" srcOrd="0" destOrd="0" parTransId="{F172903D-F5E2-4E48-93C5-8461EB5AF9CA}" sibTransId="{9BAA655D-FF7A-44FC-937F-212F2A70A822}"/>
    <dgm:cxn modelId="{3D308742-6A11-4F58-9319-688D62AA1B37}" type="presParOf" srcId="{028C23A2-C7EF-4E88-8613-B064BCC02461}" destId="{F76A9204-424C-4744-8E6D-93C910D51747}" srcOrd="0" destOrd="0" presId="urn:microsoft.com/office/officeart/2005/8/layout/arrow6"/>
    <dgm:cxn modelId="{6683D4EC-54AE-48EA-BCB8-79962726209B}" type="presParOf" srcId="{028C23A2-C7EF-4E88-8613-B064BCC02461}" destId="{DB358A8D-81EC-4716-8B85-464866F684DA}" srcOrd="1" destOrd="0" presId="urn:microsoft.com/office/officeart/2005/8/layout/arrow6"/>
    <dgm:cxn modelId="{6FA89242-0AC7-43AE-BC5A-D821BB82BAB9}" type="presParOf" srcId="{028C23A2-C7EF-4E88-8613-B064BCC02461}" destId="{7FC58058-C175-4EFE-A07E-09F665853B9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152F94-F364-47C4-8658-6A210B4F1B58}"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3D6D1E9E-FF1C-41A7-92C5-BA997BF8A51B}">
      <dgm:prSet custT="1"/>
      <dgm:spPr>
        <a:ln w="28575">
          <a:solidFill>
            <a:schemeClr val="accent1">
              <a:lumMod val="50000"/>
            </a:schemeClr>
          </a:solidFill>
        </a:ln>
      </dgm:spPr>
      <dgm:t>
        <a:bodyPr/>
        <a:lstStyle/>
        <a:p>
          <a:pPr rtl="0"/>
          <a:r>
            <a:rPr lang="en-US" sz="2400" dirty="0" smtClean="0"/>
            <a:t>Note that if the Foster Care/Court-Ordered placement with Kinship Payment placement parents’ income is less than 185% of the gross income limit, then the case will show as regular Wisconsin Shares.</a:t>
          </a:r>
          <a:endParaRPr lang="en-US" sz="2400" dirty="0"/>
        </a:p>
      </dgm:t>
    </dgm:pt>
    <dgm:pt modelId="{B11528A6-F4A7-4F00-BD1A-A7523A2987E5}" type="parTrans" cxnId="{6CBC791B-9AD9-48A1-9002-B12DC829402C}">
      <dgm:prSet/>
      <dgm:spPr/>
      <dgm:t>
        <a:bodyPr/>
        <a:lstStyle/>
        <a:p>
          <a:endParaRPr lang="en-US"/>
        </a:p>
      </dgm:t>
    </dgm:pt>
    <dgm:pt modelId="{CFF37768-EC19-497E-AFDD-1F25A1036019}" type="sibTrans" cxnId="{6CBC791B-9AD9-48A1-9002-B12DC829402C}">
      <dgm:prSet/>
      <dgm:spPr/>
      <dgm:t>
        <a:bodyPr/>
        <a:lstStyle/>
        <a:p>
          <a:endParaRPr lang="en-US"/>
        </a:p>
      </dgm:t>
    </dgm:pt>
    <dgm:pt modelId="{8CA3A024-E93C-41BF-A58E-274D944C1D4B}">
      <dgm:prSet custT="1"/>
      <dgm:spPr>
        <a:ln w="28575">
          <a:solidFill>
            <a:schemeClr val="accent1">
              <a:lumMod val="50000"/>
            </a:schemeClr>
          </a:solidFill>
        </a:ln>
      </dgm:spPr>
      <dgm:t>
        <a:bodyPr/>
        <a:lstStyle/>
        <a:p>
          <a:pPr algn="l" rtl="0"/>
          <a:r>
            <a:rPr lang="en-US" sz="2400" dirty="0" smtClean="0"/>
            <a:t>Foster Care/Court-Ordered placement with Kinship Payment cases should show  reason codes 301 and 016.</a:t>
          </a:r>
        </a:p>
        <a:p>
          <a:pPr algn="l" rtl="0"/>
          <a:r>
            <a:rPr lang="en-US" sz="2400" dirty="0" smtClean="0"/>
            <a:t>Code 301-that the AG failed. Manual Child Care Eligibility for KC/FC children      </a:t>
          </a:r>
        </a:p>
        <a:p>
          <a:pPr algn="l" rtl="0"/>
          <a:r>
            <a:rPr lang="en-US" sz="2400" dirty="0" smtClean="0"/>
            <a:t> Code 016- Income exceeds the gross income limit</a:t>
          </a:r>
          <a:endParaRPr lang="en-US" sz="2400" dirty="0"/>
        </a:p>
      </dgm:t>
    </dgm:pt>
    <dgm:pt modelId="{8E8EC67B-C28C-43BD-919B-ACE70009801A}" type="sibTrans" cxnId="{7FAD8148-59A8-4207-97F3-D0596537C796}">
      <dgm:prSet/>
      <dgm:spPr>
        <a:solidFill>
          <a:schemeClr val="accent1"/>
        </a:solidFill>
        <a:ln>
          <a:solidFill>
            <a:schemeClr val="accent1">
              <a:lumMod val="50000"/>
            </a:schemeClr>
          </a:solidFill>
        </a:ln>
      </dgm:spPr>
      <dgm:t>
        <a:bodyPr/>
        <a:lstStyle/>
        <a:p>
          <a:endParaRPr lang="en-US"/>
        </a:p>
      </dgm:t>
    </dgm:pt>
    <dgm:pt modelId="{71279EE4-8FB9-4A30-982F-32564A019719}" type="parTrans" cxnId="{7FAD8148-59A8-4207-97F3-D0596537C796}">
      <dgm:prSet/>
      <dgm:spPr/>
      <dgm:t>
        <a:bodyPr/>
        <a:lstStyle/>
        <a:p>
          <a:endParaRPr lang="en-US"/>
        </a:p>
      </dgm:t>
    </dgm:pt>
    <dgm:pt modelId="{A8559296-B9B0-4EE8-B4FD-4A62F63CC537}" type="pres">
      <dgm:prSet presAssocID="{EB152F94-F364-47C4-8658-6A210B4F1B58}" presName="Name0" presStyleCnt="0">
        <dgm:presLayoutVars>
          <dgm:dir/>
          <dgm:resizeHandles val="exact"/>
        </dgm:presLayoutVars>
      </dgm:prSet>
      <dgm:spPr/>
      <dgm:t>
        <a:bodyPr/>
        <a:lstStyle/>
        <a:p>
          <a:endParaRPr lang="en-US"/>
        </a:p>
      </dgm:t>
    </dgm:pt>
    <dgm:pt modelId="{8C6F407D-60EC-4BD9-AFC2-6BCD8FFD4E5B}" type="pres">
      <dgm:prSet presAssocID="{8CA3A024-E93C-41BF-A58E-274D944C1D4B}" presName="node" presStyleLbl="node1" presStyleIdx="0" presStyleCnt="2" custScaleX="132660" custScaleY="111598" custLinFactNeighborX="3834" custLinFactNeighborY="-370">
        <dgm:presLayoutVars>
          <dgm:bulletEnabled val="1"/>
        </dgm:presLayoutVars>
      </dgm:prSet>
      <dgm:spPr/>
      <dgm:t>
        <a:bodyPr/>
        <a:lstStyle/>
        <a:p>
          <a:endParaRPr lang="en-US"/>
        </a:p>
      </dgm:t>
    </dgm:pt>
    <dgm:pt modelId="{4C1803ED-0C2B-495E-B8C1-A9E97FC2E3DD}" type="pres">
      <dgm:prSet presAssocID="{8E8EC67B-C28C-43BD-919B-ACE70009801A}" presName="sibTrans" presStyleLbl="sibTrans2D1" presStyleIdx="0" presStyleCnt="1"/>
      <dgm:spPr/>
      <dgm:t>
        <a:bodyPr/>
        <a:lstStyle/>
        <a:p>
          <a:endParaRPr lang="en-US"/>
        </a:p>
      </dgm:t>
    </dgm:pt>
    <dgm:pt modelId="{07E240C1-D6A9-4A10-82A7-35C47368E4D5}" type="pres">
      <dgm:prSet presAssocID="{8E8EC67B-C28C-43BD-919B-ACE70009801A}" presName="connectorText" presStyleLbl="sibTrans2D1" presStyleIdx="0" presStyleCnt="1"/>
      <dgm:spPr/>
      <dgm:t>
        <a:bodyPr/>
        <a:lstStyle/>
        <a:p>
          <a:endParaRPr lang="en-US"/>
        </a:p>
      </dgm:t>
    </dgm:pt>
    <dgm:pt modelId="{324123C5-B264-4056-A039-E8B29F428050}" type="pres">
      <dgm:prSet presAssocID="{3D6D1E9E-FF1C-41A7-92C5-BA997BF8A51B}" presName="node" presStyleLbl="node1" presStyleIdx="1" presStyleCnt="2" custScaleX="135746" custScaleY="111598" custLinFactNeighborX="-20159" custLinFactNeighborY="2364">
        <dgm:presLayoutVars>
          <dgm:bulletEnabled val="1"/>
        </dgm:presLayoutVars>
      </dgm:prSet>
      <dgm:spPr/>
      <dgm:t>
        <a:bodyPr/>
        <a:lstStyle/>
        <a:p>
          <a:endParaRPr lang="en-US"/>
        </a:p>
      </dgm:t>
    </dgm:pt>
  </dgm:ptLst>
  <dgm:cxnLst>
    <dgm:cxn modelId="{6CBC791B-9AD9-48A1-9002-B12DC829402C}" srcId="{EB152F94-F364-47C4-8658-6A210B4F1B58}" destId="{3D6D1E9E-FF1C-41A7-92C5-BA997BF8A51B}" srcOrd="1" destOrd="0" parTransId="{B11528A6-F4A7-4F00-BD1A-A7523A2987E5}" sibTransId="{CFF37768-EC19-497E-AFDD-1F25A1036019}"/>
    <dgm:cxn modelId="{57E03469-B2AD-43E0-88B8-682B04F400D8}" type="presOf" srcId="{EB152F94-F364-47C4-8658-6A210B4F1B58}" destId="{A8559296-B9B0-4EE8-B4FD-4A62F63CC537}" srcOrd="0" destOrd="0" presId="urn:microsoft.com/office/officeart/2005/8/layout/process1"/>
    <dgm:cxn modelId="{28C304EB-B890-4CC4-B8E8-CC7A048C1129}" type="presOf" srcId="{8E8EC67B-C28C-43BD-919B-ACE70009801A}" destId="{4C1803ED-0C2B-495E-B8C1-A9E97FC2E3DD}" srcOrd="0" destOrd="0" presId="urn:microsoft.com/office/officeart/2005/8/layout/process1"/>
    <dgm:cxn modelId="{7FAD8148-59A8-4207-97F3-D0596537C796}" srcId="{EB152F94-F364-47C4-8658-6A210B4F1B58}" destId="{8CA3A024-E93C-41BF-A58E-274D944C1D4B}" srcOrd="0" destOrd="0" parTransId="{71279EE4-8FB9-4A30-982F-32564A019719}" sibTransId="{8E8EC67B-C28C-43BD-919B-ACE70009801A}"/>
    <dgm:cxn modelId="{F3293833-1945-4A2B-940B-5FD2E2513043}" type="presOf" srcId="{3D6D1E9E-FF1C-41A7-92C5-BA997BF8A51B}" destId="{324123C5-B264-4056-A039-E8B29F428050}" srcOrd="0" destOrd="0" presId="urn:microsoft.com/office/officeart/2005/8/layout/process1"/>
    <dgm:cxn modelId="{64E5A871-1AAB-4CCD-A8C7-65F2EA3ACC2C}" type="presOf" srcId="{8E8EC67B-C28C-43BD-919B-ACE70009801A}" destId="{07E240C1-D6A9-4A10-82A7-35C47368E4D5}" srcOrd="1" destOrd="0" presId="urn:microsoft.com/office/officeart/2005/8/layout/process1"/>
    <dgm:cxn modelId="{1C46662E-12BB-4BF1-B486-ABB4BFA2BE9C}" type="presOf" srcId="{8CA3A024-E93C-41BF-A58E-274D944C1D4B}" destId="{8C6F407D-60EC-4BD9-AFC2-6BCD8FFD4E5B}" srcOrd="0" destOrd="0" presId="urn:microsoft.com/office/officeart/2005/8/layout/process1"/>
    <dgm:cxn modelId="{6A5EED24-60E6-4EC7-9C10-014B52903E80}" type="presParOf" srcId="{A8559296-B9B0-4EE8-B4FD-4A62F63CC537}" destId="{8C6F407D-60EC-4BD9-AFC2-6BCD8FFD4E5B}" srcOrd="0" destOrd="0" presId="urn:microsoft.com/office/officeart/2005/8/layout/process1"/>
    <dgm:cxn modelId="{6AD3B805-F352-4D8E-B5D0-7C25C16CEC0A}" type="presParOf" srcId="{A8559296-B9B0-4EE8-B4FD-4A62F63CC537}" destId="{4C1803ED-0C2B-495E-B8C1-A9E97FC2E3DD}" srcOrd="1" destOrd="0" presId="urn:microsoft.com/office/officeart/2005/8/layout/process1"/>
    <dgm:cxn modelId="{02C231F3-8550-4C1A-8156-6108008D7B6B}" type="presParOf" srcId="{4C1803ED-0C2B-495E-B8C1-A9E97FC2E3DD}" destId="{07E240C1-D6A9-4A10-82A7-35C47368E4D5}" srcOrd="0" destOrd="0" presId="urn:microsoft.com/office/officeart/2005/8/layout/process1"/>
    <dgm:cxn modelId="{A1A157D0-7A48-4209-89FD-E36AEB89C36C}" type="presParOf" srcId="{A8559296-B9B0-4EE8-B4FD-4A62F63CC537}" destId="{324123C5-B264-4056-A039-E8B29F42805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A1964-ADBF-4755-9262-E4AD4C8E87B5}" type="doc">
      <dgm:prSet loTypeId="urn:microsoft.com/office/officeart/2005/8/layout/hChevron3" loCatId="process" qsTypeId="urn:microsoft.com/office/officeart/2005/8/quickstyle/simple3" qsCatId="simple" csTypeId="urn:microsoft.com/office/officeart/2005/8/colors/accent1_2" csCatId="accent1" phldr="1"/>
      <dgm:spPr/>
      <dgm:t>
        <a:bodyPr/>
        <a:lstStyle/>
        <a:p>
          <a:endParaRPr lang="en-US"/>
        </a:p>
      </dgm:t>
    </dgm:pt>
    <dgm:pt modelId="{A88AB387-731D-41EF-BFB9-20541C34BC4A}">
      <dgm:prSet>
        <dgm:style>
          <a:lnRef idx="1">
            <a:schemeClr val="accent1"/>
          </a:lnRef>
          <a:fillRef idx="2">
            <a:schemeClr val="accent1"/>
          </a:fillRef>
          <a:effectRef idx="1">
            <a:schemeClr val="accent1"/>
          </a:effectRef>
          <a:fontRef idx="minor">
            <a:schemeClr val="dk1"/>
          </a:fontRef>
        </dgm:style>
      </dgm:prSet>
      <dgm:spPr/>
      <dgm:t>
        <a:bodyPr/>
        <a:lstStyle/>
        <a:p>
          <a:pPr rtl="0"/>
          <a:r>
            <a:rPr lang="en-US" b="1" dirty="0" smtClean="0">
              <a:solidFill>
                <a:schemeClr val="tx2"/>
              </a:solidFill>
            </a:rPr>
            <a:t>CSAW will automatically select the Copay Type based on the entries on the Benefits Received page in CWW.</a:t>
          </a:r>
          <a:br>
            <a:rPr lang="en-US" b="1" dirty="0" smtClean="0">
              <a:solidFill>
                <a:schemeClr val="tx2"/>
              </a:solidFill>
            </a:rPr>
          </a:br>
          <a:endParaRPr lang="en-US" dirty="0">
            <a:solidFill>
              <a:schemeClr val="tx2"/>
            </a:solidFill>
          </a:endParaRPr>
        </a:p>
      </dgm:t>
    </dgm:pt>
    <dgm:pt modelId="{49D25ECA-61CC-4C62-BF6C-4B51998C93AF}" type="parTrans" cxnId="{FE9869BC-20EC-48E4-8D52-B3F41342804C}">
      <dgm:prSet/>
      <dgm:spPr/>
      <dgm:t>
        <a:bodyPr/>
        <a:lstStyle/>
        <a:p>
          <a:endParaRPr lang="en-US"/>
        </a:p>
      </dgm:t>
    </dgm:pt>
    <dgm:pt modelId="{A2D3E863-55BE-4602-874C-39D3A5C2F8A9}" type="sibTrans" cxnId="{FE9869BC-20EC-48E4-8D52-B3F41342804C}">
      <dgm:prSet/>
      <dgm:spPr/>
      <dgm:t>
        <a:bodyPr/>
        <a:lstStyle/>
        <a:p>
          <a:endParaRPr lang="en-US"/>
        </a:p>
      </dgm:t>
    </dgm:pt>
    <dgm:pt modelId="{531D3AB2-DF83-4414-87DE-1C9AF1875A6A}" type="pres">
      <dgm:prSet presAssocID="{9D0A1964-ADBF-4755-9262-E4AD4C8E87B5}" presName="Name0" presStyleCnt="0">
        <dgm:presLayoutVars>
          <dgm:dir/>
          <dgm:resizeHandles val="exact"/>
        </dgm:presLayoutVars>
      </dgm:prSet>
      <dgm:spPr/>
      <dgm:t>
        <a:bodyPr/>
        <a:lstStyle/>
        <a:p>
          <a:endParaRPr lang="en-US"/>
        </a:p>
      </dgm:t>
    </dgm:pt>
    <dgm:pt modelId="{179F2B27-8D1E-49ED-B9F6-33D97F012D45}" type="pres">
      <dgm:prSet presAssocID="{A88AB387-731D-41EF-BFB9-20541C34BC4A}" presName="parTxOnly" presStyleLbl="node1" presStyleIdx="0" presStyleCnt="1">
        <dgm:presLayoutVars>
          <dgm:bulletEnabled val="1"/>
        </dgm:presLayoutVars>
      </dgm:prSet>
      <dgm:spPr/>
      <dgm:t>
        <a:bodyPr/>
        <a:lstStyle/>
        <a:p>
          <a:endParaRPr lang="en-US"/>
        </a:p>
      </dgm:t>
    </dgm:pt>
  </dgm:ptLst>
  <dgm:cxnLst>
    <dgm:cxn modelId="{70CCB430-C651-4FFC-BEF7-C8FB3D5DA3E3}" type="presOf" srcId="{A88AB387-731D-41EF-BFB9-20541C34BC4A}" destId="{179F2B27-8D1E-49ED-B9F6-33D97F012D45}" srcOrd="0" destOrd="0" presId="urn:microsoft.com/office/officeart/2005/8/layout/hChevron3"/>
    <dgm:cxn modelId="{6532745B-8335-4526-8064-A2574A055136}" type="presOf" srcId="{9D0A1964-ADBF-4755-9262-E4AD4C8E87B5}" destId="{531D3AB2-DF83-4414-87DE-1C9AF1875A6A}" srcOrd="0" destOrd="0" presId="urn:microsoft.com/office/officeart/2005/8/layout/hChevron3"/>
    <dgm:cxn modelId="{FE9869BC-20EC-48E4-8D52-B3F41342804C}" srcId="{9D0A1964-ADBF-4755-9262-E4AD4C8E87B5}" destId="{A88AB387-731D-41EF-BFB9-20541C34BC4A}" srcOrd="0" destOrd="0" parTransId="{49D25ECA-61CC-4C62-BF6C-4B51998C93AF}" sibTransId="{A2D3E863-55BE-4602-874C-39D3A5C2F8A9}"/>
    <dgm:cxn modelId="{A65CD270-876B-4FDC-9120-7ED6CB81E52E}" type="presParOf" srcId="{531D3AB2-DF83-4414-87DE-1C9AF1875A6A}" destId="{179F2B27-8D1E-49ED-B9F6-33D97F012D45}"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F5BBA1-95D4-463D-95D8-2021C79E1838}"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C76F55D5-A435-4239-A964-7B1DB661F706}">
      <dgm:prSet>
        <dgm:style>
          <a:lnRef idx="1">
            <a:schemeClr val="accent6"/>
          </a:lnRef>
          <a:fillRef idx="2">
            <a:schemeClr val="accent6"/>
          </a:fillRef>
          <a:effectRef idx="1">
            <a:schemeClr val="accent6"/>
          </a:effectRef>
          <a:fontRef idx="minor">
            <a:schemeClr val="dk1"/>
          </a:fontRef>
        </dgm:style>
      </dgm:prSet>
      <dgm:spPr>
        <a:solidFill>
          <a:schemeClr val="accent1">
            <a:lumMod val="20000"/>
            <a:lumOff val="80000"/>
          </a:schemeClr>
        </a:solidFill>
      </dgm:spPr>
      <dgm:t>
        <a:bodyPr/>
        <a:lstStyle/>
        <a:p>
          <a:pPr rtl="0"/>
          <a:r>
            <a:rPr lang="en-US" baseline="0" dirty="0" smtClean="0"/>
            <a:t>If the incorrect copayment type is assigned, the Benefits Received page will need to be updated in CWW and eligibility will need to be run  and confirmed again in order for CSAW to pick up the new copayment type.</a:t>
          </a:r>
          <a:endParaRPr lang="en-US" dirty="0"/>
        </a:p>
      </dgm:t>
    </dgm:pt>
    <dgm:pt modelId="{D1F15E90-E5AD-4B1A-B93B-9ADB05F2D27C}" type="parTrans" cxnId="{0D767F6D-4C93-4EB3-AD83-30A3F22E3F80}">
      <dgm:prSet/>
      <dgm:spPr/>
      <dgm:t>
        <a:bodyPr/>
        <a:lstStyle/>
        <a:p>
          <a:endParaRPr lang="en-US"/>
        </a:p>
      </dgm:t>
    </dgm:pt>
    <dgm:pt modelId="{A7E63BFE-A0F5-498A-8D15-43D94C536CF3}" type="sibTrans" cxnId="{0D767F6D-4C93-4EB3-AD83-30A3F22E3F80}">
      <dgm:prSet/>
      <dgm:spPr/>
      <dgm:t>
        <a:bodyPr/>
        <a:lstStyle/>
        <a:p>
          <a:endParaRPr lang="en-US"/>
        </a:p>
      </dgm:t>
    </dgm:pt>
    <dgm:pt modelId="{17700353-2CA6-46E7-9330-6FED36864A02}" type="pres">
      <dgm:prSet presAssocID="{5EF5BBA1-95D4-463D-95D8-2021C79E1838}" presName="outerComposite" presStyleCnt="0">
        <dgm:presLayoutVars>
          <dgm:chMax val="5"/>
          <dgm:dir/>
          <dgm:resizeHandles val="exact"/>
        </dgm:presLayoutVars>
      </dgm:prSet>
      <dgm:spPr/>
      <dgm:t>
        <a:bodyPr/>
        <a:lstStyle/>
        <a:p>
          <a:endParaRPr lang="en-US"/>
        </a:p>
      </dgm:t>
    </dgm:pt>
    <dgm:pt modelId="{86833BE2-4642-41C9-925D-BD2E940C03A4}" type="pres">
      <dgm:prSet presAssocID="{5EF5BBA1-95D4-463D-95D8-2021C79E1838}" presName="dummyMaxCanvas" presStyleCnt="0">
        <dgm:presLayoutVars/>
      </dgm:prSet>
      <dgm:spPr/>
    </dgm:pt>
    <dgm:pt modelId="{662C721B-A9AD-4D25-8428-009F8C49BF73}" type="pres">
      <dgm:prSet presAssocID="{5EF5BBA1-95D4-463D-95D8-2021C79E1838}" presName="OneNode_1" presStyleLbl="node1" presStyleIdx="0" presStyleCnt="1" custScaleY="183038" custLinFactNeighborX="-4268" custLinFactNeighborY="-148">
        <dgm:presLayoutVars>
          <dgm:bulletEnabled val="1"/>
        </dgm:presLayoutVars>
      </dgm:prSet>
      <dgm:spPr/>
      <dgm:t>
        <a:bodyPr/>
        <a:lstStyle/>
        <a:p>
          <a:endParaRPr lang="en-US"/>
        </a:p>
      </dgm:t>
    </dgm:pt>
  </dgm:ptLst>
  <dgm:cxnLst>
    <dgm:cxn modelId="{BC287767-31EE-4CCF-AF42-9BCAB9DA6EAE}" type="presOf" srcId="{C76F55D5-A435-4239-A964-7B1DB661F706}" destId="{662C721B-A9AD-4D25-8428-009F8C49BF73}" srcOrd="0" destOrd="0" presId="urn:microsoft.com/office/officeart/2005/8/layout/vProcess5"/>
    <dgm:cxn modelId="{F4096C8B-DFFB-4D4B-AF9B-8A679B8AE1A0}" type="presOf" srcId="{5EF5BBA1-95D4-463D-95D8-2021C79E1838}" destId="{17700353-2CA6-46E7-9330-6FED36864A02}" srcOrd="0" destOrd="0" presId="urn:microsoft.com/office/officeart/2005/8/layout/vProcess5"/>
    <dgm:cxn modelId="{0D767F6D-4C93-4EB3-AD83-30A3F22E3F80}" srcId="{5EF5BBA1-95D4-463D-95D8-2021C79E1838}" destId="{C76F55D5-A435-4239-A964-7B1DB661F706}" srcOrd="0" destOrd="0" parTransId="{D1F15E90-E5AD-4B1A-B93B-9ADB05F2D27C}" sibTransId="{A7E63BFE-A0F5-498A-8D15-43D94C536CF3}"/>
    <dgm:cxn modelId="{2F03F685-1342-4304-B307-AF112B9A4C78}" type="presParOf" srcId="{17700353-2CA6-46E7-9330-6FED36864A02}" destId="{86833BE2-4642-41C9-925D-BD2E940C03A4}" srcOrd="0" destOrd="0" presId="urn:microsoft.com/office/officeart/2005/8/layout/vProcess5"/>
    <dgm:cxn modelId="{726B321E-E522-43C0-81DF-43F4EF235627}" type="presParOf" srcId="{17700353-2CA6-46E7-9330-6FED36864A02}" destId="{662C721B-A9AD-4D25-8428-009F8C49BF73}"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BB251B-6754-4202-8382-2B41C3B4537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4E1CD56-A655-4F2D-9367-876434C6AA06}">
      <dgm:prSet custT="1">
        <dgm:style>
          <a:lnRef idx="1">
            <a:schemeClr val="accent1"/>
          </a:lnRef>
          <a:fillRef idx="2">
            <a:schemeClr val="accent1"/>
          </a:fillRef>
          <a:effectRef idx="1">
            <a:schemeClr val="accent1"/>
          </a:effectRef>
          <a:fontRef idx="minor">
            <a:schemeClr val="dk1"/>
          </a:fontRef>
        </dgm:style>
      </dgm:prSet>
      <dgm:spPr>
        <a:ln>
          <a:solidFill>
            <a:schemeClr val="tx2"/>
          </a:solidFill>
        </a:ln>
      </dgm:spPr>
      <dgm:t>
        <a:bodyPr/>
        <a:lstStyle/>
        <a:p>
          <a:pPr rtl="0"/>
          <a:r>
            <a:rPr lang="en-US" sz="2400" b="1" dirty="0" smtClean="0"/>
            <a:t>Foster Care parents, Subsidized Guardians, Interim Caretakers, and relatives with court-ordered placement receiving Kinship Care payment </a:t>
          </a:r>
          <a:r>
            <a:rPr lang="en-US" sz="2400" b="1" u="sng" dirty="0" smtClean="0"/>
            <a:t>are not subject to the authorization limits </a:t>
          </a:r>
          <a:r>
            <a:rPr lang="en-US" sz="2400" b="1" dirty="0" smtClean="0"/>
            <a:t>described in Section </a:t>
          </a:r>
          <a:r>
            <a:rPr lang="en-US" sz="2400" b="1" dirty="0" smtClean="0">
              <a:hlinkClick xmlns:r="http://schemas.openxmlformats.org/officeDocument/2006/relationships" r:id="rId1"/>
            </a:rPr>
            <a:t>2.4.3.6</a:t>
          </a:r>
          <a:r>
            <a:rPr lang="en-US" sz="2400" b="1" dirty="0" smtClean="0"/>
            <a:t> for the children placed in these homes. Justification for authorized hours must be documented in CSAW comments.</a:t>
          </a:r>
          <a:endParaRPr lang="en-US" sz="2400" b="1" dirty="0"/>
        </a:p>
      </dgm:t>
    </dgm:pt>
    <dgm:pt modelId="{606CCA45-C545-4518-B089-3DA12EC96CFA}" type="parTrans" cxnId="{79B2DF12-DF1D-4EAF-9E82-6725EC0815AF}">
      <dgm:prSet/>
      <dgm:spPr/>
      <dgm:t>
        <a:bodyPr/>
        <a:lstStyle/>
        <a:p>
          <a:endParaRPr lang="en-US"/>
        </a:p>
      </dgm:t>
    </dgm:pt>
    <dgm:pt modelId="{ACC60791-150E-4109-8A2D-562AD55AA400}" type="sibTrans" cxnId="{79B2DF12-DF1D-4EAF-9E82-6725EC0815AF}">
      <dgm:prSet/>
      <dgm:spPr>
        <a:solidFill>
          <a:schemeClr val="accent2">
            <a:alpha val="90000"/>
          </a:schemeClr>
        </a:solidFill>
        <a:ln>
          <a:solidFill>
            <a:schemeClr val="accent2">
              <a:lumMod val="50000"/>
              <a:alpha val="90000"/>
            </a:schemeClr>
          </a:solidFill>
        </a:ln>
      </dgm:spPr>
      <dgm:t>
        <a:bodyPr/>
        <a:lstStyle/>
        <a:p>
          <a:endParaRPr lang="en-US"/>
        </a:p>
      </dgm:t>
    </dgm:pt>
    <dgm:pt modelId="{3CC923AA-5DD0-4563-8DC4-1B94D33B3035}">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2"/>
          </a:solidFill>
        </a:ln>
      </dgm:spPr>
      <dgm:t>
        <a:bodyPr/>
        <a:lstStyle/>
        <a:p>
          <a:pPr rtl="0"/>
          <a:r>
            <a:rPr lang="en-US" sz="2400" b="1" dirty="0" smtClean="0"/>
            <a:t>The authorization limits for self-employment continue to apply to authorizations for the biological or adopted children in these families.</a:t>
          </a:r>
          <a:endParaRPr lang="en-US" sz="2400" b="1" dirty="0"/>
        </a:p>
      </dgm:t>
    </dgm:pt>
    <dgm:pt modelId="{C765070B-9FCA-40FD-865D-7346AECCD33E}" type="parTrans" cxnId="{7B0FFB92-F79F-4486-A316-835A943527AE}">
      <dgm:prSet/>
      <dgm:spPr/>
      <dgm:t>
        <a:bodyPr/>
        <a:lstStyle/>
        <a:p>
          <a:endParaRPr lang="en-US"/>
        </a:p>
      </dgm:t>
    </dgm:pt>
    <dgm:pt modelId="{F6801E94-D84E-402A-A742-30668028A4A3}" type="sibTrans" cxnId="{7B0FFB92-F79F-4486-A316-835A943527AE}">
      <dgm:prSet/>
      <dgm:spPr/>
      <dgm:t>
        <a:bodyPr/>
        <a:lstStyle/>
        <a:p>
          <a:endParaRPr lang="en-US"/>
        </a:p>
      </dgm:t>
    </dgm:pt>
    <dgm:pt modelId="{082EED56-CB49-4BA0-BA8C-81A7F14B6B13}" type="pres">
      <dgm:prSet presAssocID="{6EBB251B-6754-4202-8382-2B41C3B4537A}" presName="outerComposite" presStyleCnt="0">
        <dgm:presLayoutVars>
          <dgm:chMax val="5"/>
          <dgm:dir/>
          <dgm:resizeHandles val="exact"/>
        </dgm:presLayoutVars>
      </dgm:prSet>
      <dgm:spPr/>
      <dgm:t>
        <a:bodyPr/>
        <a:lstStyle/>
        <a:p>
          <a:endParaRPr lang="en-US"/>
        </a:p>
      </dgm:t>
    </dgm:pt>
    <dgm:pt modelId="{2F01C437-219D-442A-805B-01A0CF80DCC3}" type="pres">
      <dgm:prSet presAssocID="{6EBB251B-6754-4202-8382-2B41C3B4537A}" presName="dummyMaxCanvas" presStyleCnt="0">
        <dgm:presLayoutVars/>
      </dgm:prSet>
      <dgm:spPr/>
    </dgm:pt>
    <dgm:pt modelId="{E6C3A656-6E47-4A34-9E1F-1E58E8019C48}" type="pres">
      <dgm:prSet presAssocID="{6EBB251B-6754-4202-8382-2B41C3B4537A}" presName="TwoNodes_1" presStyleLbl="node1" presStyleIdx="0" presStyleCnt="2" custScaleX="106759" custScaleY="117913" custLinFactNeighborX="1510" custLinFactNeighborY="8618">
        <dgm:presLayoutVars>
          <dgm:bulletEnabled val="1"/>
        </dgm:presLayoutVars>
      </dgm:prSet>
      <dgm:spPr/>
      <dgm:t>
        <a:bodyPr/>
        <a:lstStyle/>
        <a:p>
          <a:endParaRPr lang="en-US"/>
        </a:p>
      </dgm:t>
    </dgm:pt>
    <dgm:pt modelId="{1144ADF9-E65D-44F0-BFD2-C3968EADFF8B}" type="pres">
      <dgm:prSet presAssocID="{6EBB251B-6754-4202-8382-2B41C3B4537A}" presName="TwoNodes_2" presStyleLbl="node1" presStyleIdx="1" presStyleCnt="2" custLinFactNeighborX="1774" custLinFactNeighborY="-155">
        <dgm:presLayoutVars>
          <dgm:bulletEnabled val="1"/>
        </dgm:presLayoutVars>
      </dgm:prSet>
      <dgm:spPr/>
      <dgm:t>
        <a:bodyPr/>
        <a:lstStyle/>
        <a:p>
          <a:endParaRPr lang="en-US"/>
        </a:p>
      </dgm:t>
    </dgm:pt>
    <dgm:pt modelId="{37EEB356-F0C8-41E4-BB86-EF1274436E79}" type="pres">
      <dgm:prSet presAssocID="{6EBB251B-6754-4202-8382-2B41C3B4537A}" presName="TwoConn_1-2" presStyleLbl="fgAccFollowNode1" presStyleIdx="0" presStyleCnt="1">
        <dgm:presLayoutVars>
          <dgm:bulletEnabled val="1"/>
        </dgm:presLayoutVars>
      </dgm:prSet>
      <dgm:spPr/>
      <dgm:t>
        <a:bodyPr/>
        <a:lstStyle/>
        <a:p>
          <a:endParaRPr lang="en-US"/>
        </a:p>
      </dgm:t>
    </dgm:pt>
    <dgm:pt modelId="{1C0E355F-B6B1-41DF-B644-7921A6AA8FCF}" type="pres">
      <dgm:prSet presAssocID="{6EBB251B-6754-4202-8382-2B41C3B4537A}" presName="TwoNodes_1_text" presStyleLbl="node1" presStyleIdx="1" presStyleCnt="2">
        <dgm:presLayoutVars>
          <dgm:bulletEnabled val="1"/>
        </dgm:presLayoutVars>
      </dgm:prSet>
      <dgm:spPr/>
      <dgm:t>
        <a:bodyPr/>
        <a:lstStyle/>
        <a:p>
          <a:endParaRPr lang="en-US"/>
        </a:p>
      </dgm:t>
    </dgm:pt>
    <dgm:pt modelId="{E5BD3CA8-DB4D-4DD1-9215-A3A0468D048D}" type="pres">
      <dgm:prSet presAssocID="{6EBB251B-6754-4202-8382-2B41C3B4537A}" presName="TwoNodes_2_text" presStyleLbl="node1" presStyleIdx="1" presStyleCnt="2">
        <dgm:presLayoutVars>
          <dgm:bulletEnabled val="1"/>
        </dgm:presLayoutVars>
      </dgm:prSet>
      <dgm:spPr/>
      <dgm:t>
        <a:bodyPr/>
        <a:lstStyle/>
        <a:p>
          <a:endParaRPr lang="en-US"/>
        </a:p>
      </dgm:t>
    </dgm:pt>
  </dgm:ptLst>
  <dgm:cxnLst>
    <dgm:cxn modelId="{F36ACBCC-64CF-48F8-AD42-6F4E8DE7EFA2}" type="presOf" srcId="{E4E1CD56-A655-4F2D-9367-876434C6AA06}" destId="{E6C3A656-6E47-4A34-9E1F-1E58E8019C48}" srcOrd="0" destOrd="0" presId="urn:microsoft.com/office/officeart/2005/8/layout/vProcess5"/>
    <dgm:cxn modelId="{79B2DF12-DF1D-4EAF-9E82-6725EC0815AF}" srcId="{6EBB251B-6754-4202-8382-2B41C3B4537A}" destId="{E4E1CD56-A655-4F2D-9367-876434C6AA06}" srcOrd="0" destOrd="0" parTransId="{606CCA45-C545-4518-B089-3DA12EC96CFA}" sibTransId="{ACC60791-150E-4109-8A2D-562AD55AA400}"/>
    <dgm:cxn modelId="{6A4182DA-90D3-49E1-9B6B-47ED524F6FE7}" type="presOf" srcId="{ACC60791-150E-4109-8A2D-562AD55AA400}" destId="{37EEB356-F0C8-41E4-BB86-EF1274436E79}" srcOrd="0" destOrd="0" presId="urn:microsoft.com/office/officeart/2005/8/layout/vProcess5"/>
    <dgm:cxn modelId="{7B0FFB92-F79F-4486-A316-835A943527AE}" srcId="{6EBB251B-6754-4202-8382-2B41C3B4537A}" destId="{3CC923AA-5DD0-4563-8DC4-1B94D33B3035}" srcOrd="1" destOrd="0" parTransId="{C765070B-9FCA-40FD-865D-7346AECCD33E}" sibTransId="{F6801E94-D84E-402A-A742-30668028A4A3}"/>
    <dgm:cxn modelId="{3651B8ED-9815-42F2-AC16-0CD0F2AD8344}" type="presOf" srcId="{E4E1CD56-A655-4F2D-9367-876434C6AA06}" destId="{1C0E355F-B6B1-41DF-B644-7921A6AA8FCF}" srcOrd="1" destOrd="0" presId="urn:microsoft.com/office/officeart/2005/8/layout/vProcess5"/>
    <dgm:cxn modelId="{D9EF49D9-17E0-47A8-A87E-50362319A234}" type="presOf" srcId="{3CC923AA-5DD0-4563-8DC4-1B94D33B3035}" destId="{1144ADF9-E65D-44F0-BFD2-C3968EADFF8B}" srcOrd="0" destOrd="0" presId="urn:microsoft.com/office/officeart/2005/8/layout/vProcess5"/>
    <dgm:cxn modelId="{4592C1D8-4C72-4888-9CD8-A2A1BA4F4105}" type="presOf" srcId="{6EBB251B-6754-4202-8382-2B41C3B4537A}" destId="{082EED56-CB49-4BA0-BA8C-81A7F14B6B13}" srcOrd="0" destOrd="0" presId="urn:microsoft.com/office/officeart/2005/8/layout/vProcess5"/>
    <dgm:cxn modelId="{728B24D8-6BEC-4273-92FB-DBD8D2083537}" type="presOf" srcId="{3CC923AA-5DD0-4563-8DC4-1B94D33B3035}" destId="{E5BD3CA8-DB4D-4DD1-9215-A3A0468D048D}" srcOrd="1" destOrd="0" presId="urn:microsoft.com/office/officeart/2005/8/layout/vProcess5"/>
    <dgm:cxn modelId="{6C8E87A1-323A-44AA-B5CE-61CA3A52FD01}" type="presParOf" srcId="{082EED56-CB49-4BA0-BA8C-81A7F14B6B13}" destId="{2F01C437-219D-442A-805B-01A0CF80DCC3}" srcOrd="0" destOrd="0" presId="urn:microsoft.com/office/officeart/2005/8/layout/vProcess5"/>
    <dgm:cxn modelId="{6FC71486-18E2-46A6-A5DB-07088FD368B2}" type="presParOf" srcId="{082EED56-CB49-4BA0-BA8C-81A7F14B6B13}" destId="{E6C3A656-6E47-4A34-9E1F-1E58E8019C48}" srcOrd="1" destOrd="0" presId="urn:microsoft.com/office/officeart/2005/8/layout/vProcess5"/>
    <dgm:cxn modelId="{7E5384CB-246C-4682-9439-5121F721205A}" type="presParOf" srcId="{082EED56-CB49-4BA0-BA8C-81A7F14B6B13}" destId="{1144ADF9-E65D-44F0-BFD2-C3968EADFF8B}" srcOrd="2" destOrd="0" presId="urn:microsoft.com/office/officeart/2005/8/layout/vProcess5"/>
    <dgm:cxn modelId="{BE7249E1-03A4-4055-9CF4-741AA6AA29C6}" type="presParOf" srcId="{082EED56-CB49-4BA0-BA8C-81A7F14B6B13}" destId="{37EEB356-F0C8-41E4-BB86-EF1274436E79}" srcOrd="3" destOrd="0" presId="urn:microsoft.com/office/officeart/2005/8/layout/vProcess5"/>
    <dgm:cxn modelId="{42273A17-9222-4075-BAAD-2138885951C9}" type="presParOf" srcId="{082EED56-CB49-4BA0-BA8C-81A7F14B6B13}" destId="{1C0E355F-B6B1-41DF-B644-7921A6AA8FCF}" srcOrd="4" destOrd="0" presId="urn:microsoft.com/office/officeart/2005/8/layout/vProcess5"/>
    <dgm:cxn modelId="{93A0DCA7-F2FC-44F4-8CA0-576048912EBB}" type="presParOf" srcId="{082EED56-CB49-4BA0-BA8C-81A7F14B6B13}" destId="{E5BD3CA8-DB4D-4DD1-9215-A3A0468D048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4020-4B5B-4E14-BF51-238ADA462120}">
      <dsp:nvSpPr>
        <dsp:cNvPr id="0" name=""/>
        <dsp:cNvSpPr/>
      </dsp:nvSpPr>
      <dsp:spPr>
        <a:xfrm>
          <a:off x="0" y="323284"/>
          <a:ext cx="10820400" cy="1020258"/>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Not all Foster Care homes are licensed by local County Human Services. </a:t>
          </a:r>
          <a:endParaRPr lang="en-US" sz="2700" kern="1200" dirty="0"/>
        </a:p>
      </dsp:txBody>
      <dsp:txXfrm>
        <a:off x="49805" y="373089"/>
        <a:ext cx="10720790" cy="920648"/>
      </dsp:txXfrm>
    </dsp:sp>
    <dsp:sp modelId="{773D55D9-C2A8-4A2C-9A5F-1D9DFDEA5BD6}">
      <dsp:nvSpPr>
        <dsp:cNvPr id="0" name=""/>
        <dsp:cNvSpPr/>
      </dsp:nvSpPr>
      <dsp:spPr>
        <a:xfrm>
          <a:off x="0" y="1421303"/>
          <a:ext cx="10820400" cy="1020258"/>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Some are licensed by private agencies, such as Lutheran Social Services, Catholic Charities’ or Children’s Hospital. </a:t>
          </a:r>
          <a:endParaRPr lang="en-US" sz="2700" kern="1200" dirty="0"/>
        </a:p>
      </dsp:txBody>
      <dsp:txXfrm>
        <a:off x="49805" y="1471108"/>
        <a:ext cx="10720790" cy="920648"/>
      </dsp:txXfrm>
    </dsp:sp>
    <dsp:sp modelId="{9AB95278-A045-4C2C-9AD6-23932BED0F85}">
      <dsp:nvSpPr>
        <dsp:cNvPr id="0" name=""/>
        <dsp:cNvSpPr/>
      </dsp:nvSpPr>
      <dsp:spPr>
        <a:xfrm>
          <a:off x="0" y="2519321"/>
          <a:ext cx="10820400" cy="1020258"/>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Worker should contact the child placing agency for the natural parent's income and placement information.</a:t>
          </a:r>
          <a:endParaRPr lang="en-US" sz="2700" kern="1200"/>
        </a:p>
      </dsp:txBody>
      <dsp:txXfrm>
        <a:off x="49805" y="2569126"/>
        <a:ext cx="10720790" cy="920648"/>
      </dsp:txXfrm>
    </dsp:sp>
    <dsp:sp modelId="{D14B9B6D-DEA1-4604-BAF2-618709B40627}">
      <dsp:nvSpPr>
        <dsp:cNvPr id="0" name=""/>
        <dsp:cNvSpPr/>
      </dsp:nvSpPr>
      <dsp:spPr>
        <a:xfrm>
          <a:off x="0" y="3617339"/>
          <a:ext cx="10820400" cy="1020258"/>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Ask them for name of their social worker and worker will email social worker to get verification of the FC/KC placement and natural parent’s information. </a:t>
          </a:r>
          <a:endParaRPr lang="en-US" sz="2700" kern="1200"/>
        </a:p>
      </dsp:txBody>
      <dsp:txXfrm>
        <a:off x="49805" y="3667144"/>
        <a:ext cx="10720790" cy="920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FA56-8F24-475E-AA11-7FC74AA71700}">
      <dsp:nvSpPr>
        <dsp:cNvPr id="0" name=""/>
        <dsp:cNvSpPr/>
      </dsp:nvSpPr>
      <dsp:spPr>
        <a:xfrm>
          <a:off x="0" y="0"/>
          <a:ext cx="7680956" cy="1031304"/>
        </a:xfrm>
        <a:prstGeom prst="roundRect">
          <a:avLst>
            <a:gd name="adj" fmla="val 10000"/>
          </a:avLst>
        </a:prstGeom>
        <a:gradFill rotWithShape="0">
          <a:gsLst>
            <a:gs pos="0">
              <a:schemeClr val="accent1">
                <a:shade val="50000"/>
                <a:hueOff val="0"/>
                <a:satOff val="0"/>
                <a:lumOff val="0"/>
                <a:alphaOff val="0"/>
                <a:tint val="60000"/>
                <a:lumMod val="110000"/>
              </a:schemeClr>
            </a:gs>
            <a:gs pos="100000">
              <a:schemeClr val="accent1">
                <a:shade val="50000"/>
                <a:hueOff val="0"/>
                <a:satOff val="0"/>
                <a:lumOff val="0"/>
                <a:alphaOff val="0"/>
                <a:tint val="82000"/>
              </a:schemeClr>
            </a:gs>
          </a:gsLst>
          <a:lin ang="5400000" scaled="0"/>
        </a:gradFill>
        <a:ln w="38100">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FOSTERCARE OR KINSHIP CARE PLACEMENT</a:t>
          </a:r>
          <a:endParaRPr lang="en-US" sz="2900" kern="1200" dirty="0"/>
        </a:p>
      </dsp:txBody>
      <dsp:txXfrm>
        <a:off x="30206" y="30206"/>
        <a:ext cx="6480953" cy="970892"/>
      </dsp:txXfrm>
    </dsp:sp>
    <dsp:sp modelId="{7FB27824-D3C3-4A2E-8B9A-CF68640B7566}">
      <dsp:nvSpPr>
        <dsp:cNvPr id="0" name=""/>
        <dsp:cNvSpPr/>
      </dsp:nvSpPr>
      <dsp:spPr>
        <a:xfrm>
          <a:off x="643280" y="1218813"/>
          <a:ext cx="7680956" cy="1031304"/>
        </a:xfrm>
        <a:prstGeom prst="roundRect">
          <a:avLst>
            <a:gd name="adj" fmla="val 10000"/>
          </a:avLst>
        </a:prstGeom>
        <a:gradFill rotWithShape="0">
          <a:gsLst>
            <a:gs pos="0">
              <a:schemeClr val="accent1">
                <a:shade val="50000"/>
                <a:hueOff val="-163652"/>
                <a:satOff val="1688"/>
                <a:lumOff val="20717"/>
                <a:alphaOff val="0"/>
                <a:tint val="60000"/>
                <a:lumMod val="110000"/>
              </a:schemeClr>
            </a:gs>
            <a:gs pos="100000">
              <a:schemeClr val="accent1">
                <a:shade val="50000"/>
                <a:hueOff val="-163652"/>
                <a:satOff val="1688"/>
                <a:lumOff val="20717"/>
                <a:alphaOff val="0"/>
                <a:tint val="82000"/>
              </a:schemeClr>
            </a:gs>
          </a:gsLst>
          <a:lin ang="5400000" scaled="0"/>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NATURAL PARENT’S INCOME</a:t>
          </a:r>
          <a:endParaRPr lang="en-US" sz="2900" kern="1200" dirty="0"/>
        </a:p>
      </dsp:txBody>
      <dsp:txXfrm>
        <a:off x="673486" y="1249019"/>
        <a:ext cx="6306916" cy="970892"/>
      </dsp:txXfrm>
    </dsp:sp>
    <dsp:sp modelId="{77530B27-D7E4-4EA3-BD63-FE4ED4D86537}">
      <dsp:nvSpPr>
        <dsp:cNvPr id="0" name=""/>
        <dsp:cNvSpPr/>
      </dsp:nvSpPr>
      <dsp:spPr>
        <a:xfrm>
          <a:off x="1276959" y="2437627"/>
          <a:ext cx="7680956" cy="1031304"/>
        </a:xfrm>
        <a:prstGeom prst="roundRect">
          <a:avLst>
            <a:gd name="adj" fmla="val 10000"/>
          </a:avLst>
        </a:prstGeom>
        <a:gradFill rotWithShape="0">
          <a:gsLst>
            <a:gs pos="0">
              <a:schemeClr val="accent1">
                <a:shade val="50000"/>
                <a:hueOff val="-327304"/>
                <a:satOff val="3376"/>
                <a:lumOff val="41433"/>
                <a:alphaOff val="0"/>
                <a:tint val="60000"/>
                <a:lumMod val="110000"/>
              </a:schemeClr>
            </a:gs>
            <a:gs pos="100000">
              <a:schemeClr val="accent1">
                <a:shade val="50000"/>
                <a:hueOff val="-327304"/>
                <a:satOff val="3376"/>
                <a:lumOff val="41433"/>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INCOME</a:t>
          </a:r>
          <a:endParaRPr lang="en-US" sz="2900" kern="1200" dirty="0"/>
        </a:p>
      </dsp:txBody>
      <dsp:txXfrm>
        <a:off x="1307165" y="2467833"/>
        <a:ext cx="6316518" cy="970892"/>
      </dsp:txXfrm>
    </dsp:sp>
    <dsp:sp modelId="{73F573C3-D373-40DC-ADD0-B4B709A19DC3}">
      <dsp:nvSpPr>
        <dsp:cNvPr id="0" name=""/>
        <dsp:cNvSpPr/>
      </dsp:nvSpPr>
      <dsp:spPr>
        <a:xfrm>
          <a:off x="1920239" y="3656441"/>
          <a:ext cx="7680956" cy="1031304"/>
        </a:xfrm>
        <a:prstGeom prst="roundRect">
          <a:avLst>
            <a:gd name="adj" fmla="val 10000"/>
          </a:avLst>
        </a:prstGeom>
        <a:gradFill rotWithShape="0">
          <a:gsLst>
            <a:gs pos="0">
              <a:schemeClr val="accent1">
                <a:shade val="50000"/>
                <a:hueOff val="-163652"/>
                <a:satOff val="1688"/>
                <a:lumOff val="20717"/>
                <a:alphaOff val="0"/>
                <a:tint val="60000"/>
                <a:lumMod val="110000"/>
              </a:schemeClr>
            </a:gs>
            <a:gs pos="100000">
              <a:schemeClr val="accent1">
                <a:shade val="50000"/>
                <a:hueOff val="-163652"/>
                <a:satOff val="1688"/>
                <a:lumOff val="20717"/>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KINSHIP PAYMENT</a:t>
          </a:r>
          <a:endParaRPr lang="en-US" sz="2900" kern="1200" dirty="0"/>
        </a:p>
      </dsp:txBody>
      <dsp:txXfrm>
        <a:off x="1950445" y="3686647"/>
        <a:ext cx="6306916" cy="970892"/>
      </dsp:txXfrm>
    </dsp:sp>
    <dsp:sp modelId="{12B2C4A6-AAC1-4906-8EEC-AB15A0786864}">
      <dsp:nvSpPr>
        <dsp:cNvPr id="0" name=""/>
        <dsp:cNvSpPr/>
      </dsp:nvSpPr>
      <dsp:spPr>
        <a:xfrm>
          <a:off x="7010609" y="789885"/>
          <a:ext cx="670347" cy="670347"/>
        </a:xfrm>
        <a:prstGeom prst="downArrow">
          <a:avLst>
            <a:gd name="adj1" fmla="val 55000"/>
            <a:gd name="adj2" fmla="val 45000"/>
          </a:avLst>
        </a:prstGeom>
        <a:solidFill>
          <a:schemeClr val="accent5">
            <a:alpha val="90000"/>
          </a:schemeClr>
        </a:solidFill>
        <a:ln w="19050" cap="flat" cmpd="sng" algn="ctr">
          <a:solidFill>
            <a:schemeClr val="accent5">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p>
      </dsp:txBody>
      <dsp:txXfrm>
        <a:off x="7161437" y="789885"/>
        <a:ext cx="368691" cy="504436"/>
      </dsp:txXfrm>
    </dsp:sp>
    <dsp:sp modelId="{B2D13F48-D435-4B1B-9D9B-44F719923AEA}">
      <dsp:nvSpPr>
        <dsp:cNvPr id="0" name=""/>
        <dsp:cNvSpPr/>
      </dsp:nvSpPr>
      <dsp:spPr>
        <a:xfrm>
          <a:off x="7653889" y="2008699"/>
          <a:ext cx="670347" cy="670347"/>
        </a:xfrm>
        <a:prstGeom prst="downArrow">
          <a:avLst>
            <a:gd name="adj1" fmla="val 55000"/>
            <a:gd name="adj2" fmla="val 45000"/>
          </a:avLst>
        </a:prstGeom>
        <a:solidFill>
          <a:schemeClr val="accent1">
            <a:alpha val="90000"/>
          </a:schemeClr>
        </a:solidFill>
        <a:ln w="19050" cap="flat" cmpd="sng" algn="ctr">
          <a:solidFill>
            <a:schemeClr val="accent1">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7804717" y="2008699"/>
        <a:ext cx="368691" cy="504436"/>
      </dsp:txXfrm>
    </dsp:sp>
    <dsp:sp modelId="{4E888826-ACC5-4F98-BF41-08C045FF7911}">
      <dsp:nvSpPr>
        <dsp:cNvPr id="0" name=""/>
        <dsp:cNvSpPr/>
      </dsp:nvSpPr>
      <dsp:spPr>
        <a:xfrm>
          <a:off x="8287568" y="3227513"/>
          <a:ext cx="670347" cy="670347"/>
        </a:xfrm>
        <a:prstGeom prst="downArrow">
          <a:avLst>
            <a:gd name="adj1" fmla="val 55000"/>
            <a:gd name="adj2" fmla="val 45000"/>
          </a:avLst>
        </a:prstGeom>
        <a:solidFill>
          <a:schemeClr val="accent1">
            <a:lumMod val="60000"/>
            <a:lumOff val="40000"/>
            <a:alpha val="90000"/>
          </a:schemeClr>
        </a:solidFill>
        <a:ln w="19050" cap="flat"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8438396" y="3227513"/>
        <a:ext cx="368691" cy="5044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3C06A-B62F-40B7-BCEB-1BEF7D3C9EE0}">
      <dsp:nvSpPr>
        <dsp:cNvPr id="0" name=""/>
        <dsp:cNvSpPr/>
      </dsp:nvSpPr>
      <dsp:spPr>
        <a:xfrm>
          <a:off x="81021" y="0"/>
          <a:ext cx="3957265" cy="1421924"/>
        </a:xfrm>
        <a:prstGeom prst="chevron">
          <a:avLst/>
        </a:prstGeom>
        <a:solidFill>
          <a:schemeClr val="accent2">
            <a:lumMod val="20000"/>
            <a:lumOff val="80000"/>
          </a:scheme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tx2"/>
              </a:solidFill>
            </a:rPr>
            <a:t>The Benefits Received page under the child’s name will not pend for this.</a:t>
          </a:r>
          <a:endParaRPr lang="en-US" sz="2100" b="1" kern="1200" dirty="0">
            <a:solidFill>
              <a:schemeClr val="tx2"/>
            </a:solidFill>
          </a:endParaRPr>
        </a:p>
      </dsp:txBody>
      <dsp:txXfrm>
        <a:off x="791983" y="0"/>
        <a:ext cx="2535341" cy="1421924"/>
      </dsp:txXfrm>
    </dsp:sp>
    <dsp:sp modelId="{CE54B670-DA25-4BAB-BF9D-A70845D1E759}">
      <dsp:nvSpPr>
        <dsp:cNvPr id="0" name=""/>
        <dsp:cNvSpPr/>
      </dsp:nvSpPr>
      <dsp:spPr>
        <a:xfrm>
          <a:off x="3563250" y="14927"/>
          <a:ext cx="7257149" cy="1386135"/>
        </a:xfrm>
        <a:prstGeom prst="chevron">
          <a:avLst/>
        </a:prstGeom>
        <a:gradFill rotWithShape="1">
          <a:gsLst>
            <a:gs pos="0">
              <a:schemeClr val="accent2">
                <a:tint val="60000"/>
                <a:lumMod val="110000"/>
              </a:schemeClr>
            </a:gs>
            <a:gs pos="100000">
              <a:schemeClr val="accent2">
                <a:tint val="82000"/>
              </a:schemeClr>
            </a:gs>
          </a:gsLst>
          <a:lin ang="5400000" scaled="0"/>
        </a:gradFill>
        <a:ln w="28575" cap="flat" cmpd="sng" algn="ctr">
          <a:solidFill>
            <a:schemeClr val="accent3"/>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4011" tIns="28004" rIns="28004" bIns="28004" numCol="1" spcCol="1270" anchor="ctr" anchorCtr="0">
          <a:noAutofit/>
        </a:bodyPr>
        <a:lstStyle/>
        <a:p>
          <a:pPr lvl="0" algn="ctr" defTabSz="933450" rtl="0">
            <a:lnSpc>
              <a:spcPct val="90000"/>
            </a:lnSpc>
            <a:spcBef>
              <a:spcPct val="0"/>
            </a:spcBef>
            <a:spcAft>
              <a:spcPct val="35000"/>
            </a:spcAft>
          </a:pPr>
          <a:r>
            <a:rPr lang="en-US" sz="2100" b="1" kern="1200" dirty="0" smtClean="0"/>
            <a:t>Worker will need to enter ? on the General Case Info page under the  Household Composition and write comments on the Verification Check List detailing what verification is required.</a:t>
          </a:r>
          <a:endParaRPr lang="en-US" sz="2100" b="1" kern="1200" dirty="0"/>
        </a:p>
      </dsp:txBody>
      <dsp:txXfrm>
        <a:off x="4256318" y="14927"/>
        <a:ext cx="5871014" cy="13861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7607-54BA-4172-8C81-A22F786A344D}">
      <dsp:nvSpPr>
        <dsp:cNvPr id="0" name=""/>
        <dsp:cNvSpPr/>
      </dsp:nvSpPr>
      <dsp:spPr>
        <a:xfrm>
          <a:off x="5297" y="543883"/>
          <a:ext cx="1583400" cy="2330567"/>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On the General Case Information page, enter &lt;? – Not Yet Verified&gt; under Household Composition</a:t>
          </a:r>
          <a:r>
            <a:rPr lang="en-US" sz="1800" kern="1200" dirty="0" smtClean="0"/>
            <a:t>. </a:t>
          </a:r>
          <a:endParaRPr lang="en-US" sz="1800" kern="1200" dirty="0"/>
        </a:p>
      </dsp:txBody>
      <dsp:txXfrm>
        <a:off x="51673" y="590259"/>
        <a:ext cx="1490648" cy="2237815"/>
      </dsp:txXfrm>
    </dsp:sp>
    <dsp:sp modelId="{F5426404-97FE-4F99-9527-ADF2B23E59A9}">
      <dsp:nvSpPr>
        <dsp:cNvPr id="0" name=""/>
        <dsp:cNvSpPr/>
      </dsp:nvSpPr>
      <dsp:spPr>
        <a:xfrm>
          <a:off x="1747037" y="1512825"/>
          <a:ext cx="335680" cy="392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47037" y="1591362"/>
        <a:ext cx="234976" cy="235609"/>
      </dsp:txXfrm>
    </dsp:sp>
    <dsp:sp modelId="{8A25BDCD-DD17-4AA1-A79A-640F53EF1C60}">
      <dsp:nvSpPr>
        <dsp:cNvPr id="0" name=""/>
        <dsp:cNvSpPr/>
      </dsp:nvSpPr>
      <dsp:spPr>
        <a:xfrm>
          <a:off x="2222057" y="543883"/>
          <a:ext cx="1583400" cy="2330567"/>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Enter comments on the Verification Check List detailing what verification is required.</a:t>
          </a:r>
          <a:endParaRPr lang="en-US" sz="1800" b="1" kern="1200" dirty="0"/>
        </a:p>
      </dsp:txBody>
      <dsp:txXfrm>
        <a:off x="2268433" y="590259"/>
        <a:ext cx="1490648" cy="2237815"/>
      </dsp:txXfrm>
    </dsp:sp>
    <dsp:sp modelId="{AD38B97A-D7D8-4FAB-BE31-89D955FFDE1A}">
      <dsp:nvSpPr>
        <dsp:cNvPr id="0" name=""/>
        <dsp:cNvSpPr/>
      </dsp:nvSpPr>
      <dsp:spPr>
        <a:xfrm>
          <a:off x="3963798" y="1512825"/>
          <a:ext cx="335680" cy="392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63798" y="1591362"/>
        <a:ext cx="234976" cy="235609"/>
      </dsp:txXfrm>
    </dsp:sp>
    <dsp:sp modelId="{866E636D-0C73-4EEE-9D8D-C7083B5FE9F1}">
      <dsp:nvSpPr>
        <dsp:cNvPr id="0" name=""/>
        <dsp:cNvSpPr/>
      </dsp:nvSpPr>
      <dsp:spPr>
        <a:xfrm>
          <a:off x="4438818" y="543883"/>
          <a:ext cx="1583400" cy="23305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When verification is received, update the Manual CC Eligibility page</a:t>
          </a:r>
          <a:endParaRPr lang="en-US" sz="1800" b="1" kern="1200" dirty="0"/>
        </a:p>
      </dsp:txBody>
      <dsp:txXfrm>
        <a:off x="4485194" y="590259"/>
        <a:ext cx="1490648" cy="22378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8CED4-1164-4622-BD3A-2D07EBEDCF45}">
      <dsp:nvSpPr>
        <dsp:cNvPr id="0" name=""/>
        <dsp:cNvSpPr/>
      </dsp:nvSpPr>
      <dsp:spPr>
        <a:xfrm>
          <a:off x="0" y="0"/>
          <a:ext cx="6669157" cy="2027025"/>
        </a:xfrm>
        <a:prstGeom prst="roundRect">
          <a:avLst/>
        </a:prstGeom>
        <a:gradFill rotWithShape="0">
          <a:gsLst>
            <a:gs pos="0">
              <a:schemeClr val="accent2">
                <a:shade val="80000"/>
                <a:hueOff val="0"/>
                <a:satOff val="0"/>
                <a:lumOff val="0"/>
                <a:alphaOff val="0"/>
                <a:tint val="60000"/>
                <a:lumMod val="110000"/>
              </a:schemeClr>
            </a:gs>
            <a:gs pos="100000">
              <a:schemeClr val="accent2">
                <a:shade val="80000"/>
                <a:hueOff val="0"/>
                <a:satOff val="0"/>
                <a:lumOff val="0"/>
                <a:alphaOff val="0"/>
                <a:tint val="82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If Foster parent is applying for Food Share, it is up to them if they want their foster child in the FS group, if they do then the Foster Care Income is budgeted.</a:t>
          </a:r>
          <a:endParaRPr lang="en-US" sz="3000" kern="1200" dirty="0"/>
        </a:p>
      </dsp:txBody>
      <dsp:txXfrm>
        <a:off x="98951" y="98951"/>
        <a:ext cx="6471255" cy="1829123"/>
      </dsp:txXfrm>
    </dsp:sp>
    <dsp:sp modelId="{DECE1FDB-941E-4C8B-A4FB-56416F336E8F}">
      <dsp:nvSpPr>
        <dsp:cNvPr id="0" name=""/>
        <dsp:cNvSpPr/>
      </dsp:nvSpPr>
      <dsp:spPr>
        <a:xfrm>
          <a:off x="0" y="2234482"/>
          <a:ext cx="6669157" cy="2027025"/>
        </a:xfrm>
        <a:prstGeom prst="roundRect">
          <a:avLst/>
        </a:prstGeom>
        <a:gradFill rotWithShape="0">
          <a:gsLst>
            <a:gs pos="0">
              <a:schemeClr val="accent2">
                <a:shade val="80000"/>
                <a:hueOff val="-500167"/>
                <a:satOff val="-14608"/>
                <a:lumOff val="29316"/>
                <a:alphaOff val="0"/>
                <a:tint val="60000"/>
                <a:lumMod val="110000"/>
              </a:schemeClr>
            </a:gs>
            <a:gs pos="100000">
              <a:schemeClr val="accent2">
                <a:shade val="80000"/>
                <a:hueOff val="-500167"/>
                <a:satOff val="-14608"/>
                <a:lumOff val="29316"/>
                <a:alphaOff val="0"/>
                <a:tint val="82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If a Kinship Care parent is applying for Food Share then everyone in the household is in the FS group. Process it as normal.</a:t>
          </a:r>
          <a:endParaRPr lang="en-US" sz="3000" kern="1200" dirty="0"/>
        </a:p>
      </dsp:txBody>
      <dsp:txXfrm>
        <a:off x="98951" y="2333433"/>
        <a:ext cx="6471255" cy="1829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09F47-36F5-4342-9944-8620C2BC9C8F}">
      <dsp:nvSpPr>
        <dsp:cNvPr id="0" name=""/>
        <dsp:cNvSpPr/>
      </dsp:nvSpPr>
      <dsp:spPr>
        <a:xfrm>
          <a:off x="661954" y="0"/>
          <a:ext cx="7502153" cy="42429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BEEDE-68F2-48A4-A4B5-947305AAD113}">
      <dsp:nvSpPr>
        <dsp:cNvPr id="0" name=""/>
        <dsp:cNvSpPr/>
      </dsp:nvSpPr>
      <dsp:spPr>
        <a:xfrm>
          <a:off x="0" y="1232810"/>
          <a:ext cx="3166044" cy="2030129"/>
        </a:xfrm>
        <a:prstGeom prst="round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Parents requesting Wisconsin Shares Child Care do not need to provide verification of their earnings if they are requesting care for only out-of-home care placement children. </a:t>
          </a:r>
          <a:endParaRPr lang="en-US" sz="1800" b="1" kern="1200" dirty="0"/>
        </a:p>
      </dsp:txBody>
      <dsp:txXfrm>
        <a:off x="99103" y="1331913"/>
        <a:ext cx="2967838" cy="1831923"/>
      </dsp:txXfrm>
    </dsp:sp>
    <dsp:sp modelId="{CC7CC5A9-8E8B-41DA-BC89-DDA58753639B}">
      <dsp:nvSpPr>
        <dsp:cNvPr id="0" name=""/>
        <dsp:cNvSpPr/>
      </dsp:nvSpPr>
      <dsp:spPr>
        <a:xfrm>
          <a:off x="3462344" y="649835"/>
          <a:ext cx="2804955" cy="2943236"/>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Workers must obtain the biological or adoptive parent income and family size at the time the child was removed from the home. This information is available from Child Protective Services (CPS) or placement agency</a:t>
          </a:r>
          <a:r>
            <a:rPr lang="en-US" sz="1800" kern="1200" dirty="0" smtClean="0"/>
            <a:t>.</a:t>
          </a:r>
          <a:endParaRPr lang="en-US" sz="1800" kern="1200" dirty="0"/>
        </a:p>
      </dsp:txBody>
      <dsp:txXfrm>
        <a:off x="3599271" y="786762"/>
        <a:ext cx="2531101" cy="2669382"/>
      </dsp:txXfrm>
    </dsp:sp>
    <dsp:sp modelId="{5C01433E-11A2-4CA3-B667-C6D0C6BD8F96}">
      <dsp:nvSpPr>
        <dsp:cNvPr id="0" name=""/>
        <dsp:cNvSpPr/>
      </dsp:nvSpPr>
      <dsp:spPr>
        <a:xfrm>
          <a:off x="6560784" y="1116902"/>
          <a:ext cx="2262462" cy="20091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If the CPS worker is unable to provide the biological or adoptive parents’ income and AG size, the child shall be considered financially eligible</a:t>
          </a:r>
          <a:r>
            <a:rPr lang="en-US" sz="1600" b="1" kern="1200" dirty="0" smtClean="0"/>
            <a:t>. </a:t>
          </a:r>
          <a:endParaRPr lang="en-US" sz="1600" b="1" kern="1200" dirty="0"/>
        </a:p>
      </dsp:txBody>
      <dsp:txXfrm>
        <a:off x="6658860" y="1214978"/>
        <a:ext cx="2066310" cy="1812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513E5-BECD-482D-B021-CAADBA1D841B}">
      <dsp:nvSpPr>
        <dsp:cNvPr id="0" name=""/>
        <dsp:cNvSpPr/>
      </dsp:nvSpPr>
      <dsp:spPr>
        <a:xfrm>
          <a:off x="952" y="2131984"/>
          <a:ext cx="2393156" cy="9237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10282-5F9B-4D00-B197-682A47FDDCB1}">
      <dsp:nvSpPr>
        <dsp:cNvPr id="0" name=""/>
        <dsp:cNvSpPr/>
      </dsp:nvSpPr>
      <dsp:spPr>
        <a:xfrm>
          <a:off x="639127" y="2362924"/>
          <a:ext cx="2020887" cy="923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Household Relationship</a:t>
          </a:r>
          <a:endParaRPr lang="en-US" sz="2100" kern="1200" dirty="0"/>
        </a:p>
      </dsp:txBody>
      <dsp:txXfrm>
        <a:off x="666183" y="2389980"/>
        <a:ext cx="1966775" cy="869646"/>
      </dsp:txXfrm>
    </dsp:sp>
    <dsp:sp modelId="{242D6331-8B1C-464B-A90C-05BD2A657A7A}">
      <dsp:nvSpPr>
        <dsp:cNvPr id="0" name=""/>
        <dsp:cNvSpPr/>
      </dsp:nvSpPr>
      <dsp:spPr>
        <a:xfrm>
          <a:off x="2734468" y="2131984"/>
          <a:ext cx="2393156" cy="9237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3842D-EB39-41B9-AB52-B490FDD238A3}">
      <dsp:nvSpPr>
        <dsp:cNvPr id="0" name=""/>
        <dsp:cNvSpPr/>
      </dsp:nvSpPr>
      <dsp:spPr>
        <a:xfrm>
          <a:off x="3372643" y="2362924"/>
          <a:ext cx="2020887" cy="923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Benefits Received</a:t>
          </a:r>
          <a:endParaRPr lang="en-US" sz="2100" kern="1200" dirty="0"/>
        </a:p>
      </dsp:txBody>
      <dsp:txXfrm>
        <a:off x="3399699" y="2389980"/>
        <a:ext cx="1966775" cy="869646"/>
      </dsp:txXfrm>
    </dsp:sp>
    <dsp:sp modelId="{65F04038-0905-49C9-AA93-1F0C7FCE62C7}">
      <dsp:nvSpPr>
        <dsp:cNvPr id="0" name=""/>
        <dsp:cNvSpPr/>
      </dsp:nvSpPr>
      <dsp:spPr>
        <a:xfrm>
          <a:off x="5467985" y="2131984"/>
          <a:ext cx="2393156" cy="923758"/>
        </a:xfrm>
        <a:prstGeom prst="chevron">
          <a:avLst>
            <a:gd name="adj" fmla="val 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55EF5-981B-4CB9-99DF-823CB95B0DD1}">
      <dsp:nvSpPr>
        <dsp:cNvPr id="0" name=""/>
        <dsp:cNvSpPr/>
      </dsp:nvSpPr>
      <dsp:spPr>
        <a:xfrm>
          <a:off x="6106160" y="2362924"/>
          <a:ext cx="2020887" cy="923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Manual Child Care Eligibility</a:t>
          </a:r>
          <a:endParaRPr lang="en-US" sz="2100" kern="1200" dirty="0"/>
        </a:p>
      </dsp:txBody>
      <dsp:txXfrm>
        <a:off x="6133216" y="2389980"/>
        <a:ext cx="1966775" cy="869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B2D15-F1B9-4FA7-8254-39C4B8486FAD}">
      <dsp:nvSpPr>
        <dsp:cNvPr id="0" name=""/>
        <dsp:cNvSpPr/>
      </dsp:nvSpPr>
      <dsp:spPr>
        <a:xfrm>
          <a:off x="0" y="3300654"/>
          <a:ext cx="10820400" cy="722102"/>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This is the household</a:t>
          </a:r>
          <a:r>
            <a:rPr lang="en-US" sz="1700" kern="1200" dirty="0" smtClean="0"/>
            <a:t> </a:t>
          </a:r>
          <a:r>
            <a:rPr lang="en-US" sz="2400" kern="1200" dirty="0" smtClean="0"/>
            <a:t>income at the time the child was removed from the home.</a:t>
          </a:r>
          <a:endParaRPr lang="en-US" sz="2400" kern="1200" dirty="0"/>
        </a:p>
      </dsp:txBody>
      <dsp:txXfrm>
        <a:off x="0" y="3300654"/>
        <a:ext cx="10820400" cy="722102"/>
      </dsp:txXfrm>
    </dsp:sp>
    <dsp:sp modelId="{96DE8A76-2A55-419F-B43E-E9A2F13222C0}">
      <dsp:nvSpPr>
        <dsp:cNvPr id="0" name=""/>
        <dsp:cNvSpPr/>
      </dsp:nvSpPr>
      <dsp:spPr>
        <a:xfrm rot="10800000">
          <a:off x="0" y="2281910"/>
          <a:ext cx="10820400" cy="1110593"/>
        </a:xfrm>
        <a:prstGeom prst="upArrowCallou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If the child is placed</a:t>
          </a:r>
          <a:r>
            <a:rPr lang="en-US" sz="2800" kern="1200" dirty="0" smtClean="0"/>
            <a:t> </a:t>
          </a:r>
          <a:r>
            <a:rPr lang="en-US" sz="2400" kern="1200" dirty="0" smtClean="0"/>
            <a:t>through a private entity, the ESS worker should contact the placement parent’s social worker to obtain the information.</a:t>
          </a:r>
          <a:endParaRPr lang="en-US" sz="2400" kern="1200" dirty="0"/>
        </a:p>
      </dsp:txBody>
      <dsp:txXfrm rot="10800000">
        <a:off x="0" y="2281910"/>
        <a:ext cx="10820400" cy="721630"/>
      </dsp:txXfrm>
    </dsp:sp>
    <dsp:sp modelId="{754C1E7D-EC47-4EB5-A9B6-15477590082E}">
      <dsp:nvSpPr>
        <dsp:cNvPr id="0" name=""/>
        <dsp:cNvSpPr/>
      </dsp:nvSpPr>
      <dsp:spPr>
        <a:xfrm rot="10800000">
          <a:off x="0" y="1101130"/>
          <a:ext cx="10820400" cy="1110593"/>
        </a:xfrm>
        <a:prstGeom prst="upArrowCallou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The biological/adoptive parent’s income can be obtained through CPS if the child is placed through the local agency.</a:t>
          </a:r>
          <a:endParaRPr lang="en-US" sz="2400" kern="1200" dirty="0"/>
        </a:p>
      </dsp:txBody>
      <dsp:txXfrm rot="10800000">
        <a:off x="0" y="1101130"/>
        <a:ext cx="10820400" cy="721630"/>
      </dsp:txXfrm>
    </dsp:sp>
    <dsp:sp modelId="{ED44610E-A379-4CD4-92B3-90677946010D}">
      <dsp:nvSpPr>
        <dsp:cNvPr id="0" name=""/>
        <dsp:cNvSpPr/>
      </dsp:nvSpPr>
      <dsp:spPr>
        <a:xfrm rot="10800000">
          <a:off x="0" y="0"/>
          <a:ext cx="10820400" cy="1110593"/>
        </a:xfrm>
        <a:prstGeom prst="upArrowCallou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Income must be verified for the biological/adoptive parent. </a:t>
          </a:r>
          <a:endParaRPr lang="en-US" sz="2400" kern="1200" dirty="0"/>
        </a:p>
      </dsp:txBody>
      <dsp:txXfrm rot="10800000">
        <a:off x="0" y="0"/>
        <a:ext cx="10820400" cy="721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A9204-424C-4744-8E6D-93C910D51747}">
      <dsp:nvSpPr>
        <dsp:cNvPr id="0" name=""/>
        <dsp:cNvSpPr/>
      </dsp:nvSpPr>
      <dsp:spPr>
        <a:xfrm>
          <a:off x="180801" y="0"/>
          <a:ext cx="10370127" cy="4148051"/>
        </a:xfrm>
        <a:prstGeom prst="leftRightRibbon">
          <a:avLst/>
        </a:prstGeom>
        <a:gradFill rotWithShape="0">
          <a:gsLst>
            <a:gs pos="0">
              <a:schemeClr val="accent1">
                <a:shade val="80000"/>
                <a:hueOff val="0"/>
                <a:satOff val="0"/>
                <a:lumOff val="0"/>
                <a:alphaOff val="0"/>
                <a:tint val="60000"/>
                <a:lumMod val="110000"/>
              </a:schemeClr>
            </a:gs>
            <a:gs pos="100000">
              <a:schemeClr val="accent1">
                <a:shade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358A8D-81EC-4716-8B85-464866F684DA}">
      <dsp:nvSpPr>
        <dsp:cNvPr id="0" name=""/>
        <dsp:cNvSpPr/>
      </dsp:nvSpPr>
      <dsp:spPr>
        <a:xfrm>
          <a:off x="1425216" y="725908"/>
          <a:ext cx="3422142" cy="2032544"/>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rtl="0">
            <a:lnSpc>
              <a:spcPct val="90000"/>
            </a:lnSpc>
            <a:spcBef>
              <a:spcPct val="0"/>
            </a:spcBef>
            <a:spcAft>
              <a:spcPct val="35000"/>
            </a:spcAft>
          </a:pPr>
          <a:r>
            <a:rPr lang="en-US" sz="2000" kern="1200" dirty="0" smtClean="0"/>
            <a:t>The Child Care Budget page displays the income for the assistance group. Normally, CSAW will use this page to calculate copayment, but in the case of foster and court-ordered placements, the copay is zero.</a:t>
          </a:r>
          <a:endParaRPr lang="en-US" sz="2000" kern="1200" dirty="0"/>
        </a:p>
      </dsp:txBody>
      <dsp:txXfrm>
        <a:off x="1425216" y="725908"/>
        <a:ext cx="3422142" cy="2032544"/>
      </dsp:txXfrm>
    </dsp:sp>
    <dsp:sp modelId="{7FC58058-C175-4EFE-A07E-09F665853B90}">
      <dsp:nvSpPr>
        <dsp:cNvPr id="0" name=""/>
        <dsp:cNvSpPr/>
      </dsp:nvSpPr>
      <dsp:spPr>
        <a:xfrm>
          <a:off x="5365865" y="1389597"/>
          <a:ext cx="4044349" cy="2032544"/>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1120" rIns="0" bIns="76200" numCol="1" spcCol="1270" anchor="ctr" anchorCtr="0">
          <a:noAutofit/>
        </a:bodyPr>
        <a:lstStyle/>
        <a:p>
          <a:pPr lvl="0" algn="ctr" defTabSz="889000" rtl="0">
            <a:lnSpc>
              <a:spcPct val="90000"/>
            </a:lnSpc>
            <a:spcBef>
              <a:spcPct val="0"/>
            </a:spcBef>
            <a:spcAft>
              <a:spcPct val="35000"/>
            </a:spcAft>
          </a:pPr>
          <a:r>
            <a:rPr lang="en-US" sz="2000" kern="1200" dirty="0" smtClean="0"/>
            <a:t>Use the Child Care Budget page to double-check that financial eligibility is being calculated correctly, using the current household income for the Non-Court Ordered placement cases.</a:t>
          </a:r>
          <a:endParaRPr lang="en-US" sz="2000" kern="1200" dirty="0"/>
        </a:p>
      </dsp:txBody>
      <dsp:txXfrm>
        <a:off x="5365865" y="1389597"/>
        <a:ext cx="4044349" cy="2032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407D-60EC-4BD9-AFC2-6BCD8FFD4E5B}">
      <dsp:nvSpPr>
        <dsp:cNvPr id="0" name=""/>
        <dsp:cNvSpPr/>
      </dsp:nvSpPr>
      <dsp:spPr>
        <a:xfrm>
          <a:off x="58191" y="0"/>
          <a:ext cx="4545787" cy="3171463"/>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28575">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Foster Care/Court-Ordered placement with Kinship Payment cases should show  reason codes 301 and 016.</a:t>
          </a:r>
        </a:p>
        <a:p>
          <a:pPr lvl="0" algn="l" defTabSz="1066800" rtl="0">
            <a:lnSpc>
              <a:spcPct val="90000"/>
            </a:lnSpc>
            <a:spcBef>
              <a:spcPct val="0"/>
            </a:spcBef>
            <a:spcAft>
              <a:spcPct val="35000"/>
            </a:spcAft>
          </a:pPr>
          <a:r>
            <a:rPr lang="en-US" sz="2400" kern="1200" dirty="0" smtClean="0"/>
            <a:t>Code 301-that the AG failed. Manual Child Care Eligibility for KC/FC children      </a:t>
          </a:r>
        </a:p>
        <a:p>
          <a:pPr lvl="0" algn="l" defTabSz="1066800" rtl="0">
            <a:lnSpc>
              <a:spcPct val="90000"/>
            </a:lnSpc>
            <a:spcBef>
              <a:spcPct val="0"/>
            </a:spcBef>
            <a:spcAft>
              <a:spcPct val="35000"/>
            </a:spcAft>
          </a:pPr>
          <a:r>
            <a:rPr lang="en-US" sz="2400" kern="1200" dirty="0" smtClean="0"/>
            <a:t> Code 016- Income exceeds the gross income limit</a:t>
          </a:r>
          <a:endParaRPr lang="en-US" sz="2400" kern="1200" dirty="0"/>
        </a:p>
      </dsp:txBody>
      <dsp:txXfrm>
        <a:off x="151080" y="92889"/>
        <a:ext cx="4360009" cy="2985685"/>
      </dsp:txXfrm>
    </dsp:sp>
    <dsp:sp modelId="{4C1803ED-0C2B-495E-B8C1-A9E97FC2E3DD}">
      <dsp:nvSpPr>
        <dsp:cNvPr id="0" name=""/>
        <dsp:cNvSpPr/>
      </dsp:nvSpPr>
      <dsp:spPr>
        <a:xfrm>
          <a:off x="4864428" y="1160827"/>
          <a:ext cx="552151" cy="849808"/>
        </a:xfrm>
        <a:prstGeom prst="rightArrow">
          <a:avLst>
            <a:gd name="adj1" fmla="val 60000"/>
            <a:gd name="adj2" fmla="val 50000"/>
          </a:avLst>
        </a:prstGeom>
        <a:solidFill>
          <a:schemeClr val="accent1"/>
        </a:solidFill>
        <a:ln>
          <a:solidFill>
            <a:schemeClr val="accent1">
              <a:lumMod val="50000"/>
            </a:schemeClr>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4864428" y="1330789"/>
        <a:ext cx="386506" cy="509884"/>
      </dsp:txXfrm>
    </dsp:sp>
    <dsp:sp modelId="{324123C5-B264-4056-A039-E8B29F428050}">
      <dsp:nvSpPr>
        <dsp:cNvPr id="0" name=""/>
        <dsp:cNvSpPr/>
      </dsp:nvSpPr>
      <dsp:spPr>
        <a:xfrm>
          <a:off x="5645775" y="0"/>
          <a:ext cx="4651533" cy="3171463"/>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w="28575">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Note that if the Foster Care/Court-Ordered placement with Kinship Payment placement parents’ income is less than 185% of the gross income limit, then the case will show as regular Wisconsin Shares.</a:t>
          </a:r>
          <a:endParaRPr lang="en-US" sz="2400" kern="1200" dirty="0"/>
        </a:p>
      </dsp:txBody>
      <dsp:txXfrm>
        <a:off x="5738664" y="92889"/>
        <a:ext cx="4465755" cy="2985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2B27-8D1E-49ED-B9F6-33D97F012D45}">
      <dsp:nvSpPr>
        <dsp:cNvPr id="0" name=""/>
        <dsp:cNvSpPr/>
      </dsp:nvSpPr>
      <dsp:spPr>
        <a:xfrm>
          <a:off x="5122" y="0"/>
          <a:ext cx="10479955" cy="3000095"/>
        </a:xfrm>
        <a:prstGeom prst="homePlate">
          <a:avLst/>
        </a:prstGeom>
        <a:gradFill rotWithShape="1">
          <a:gsLst>
            <a:gs pos="0">
              <a:schemeClr val="accent1">
                <a:tint val="60000"/>
                <a:lumMod val="110000"/>
              </a:schemeClr>
            </a:gs>
            <a:gs pos="100000">
              <a:schemeClr val="accent1">
                <a:tint val="82000"/>
              </a:schemeClr>
            </a:gs>
          </a:gsLst>
          <a:lin ang="5400000" scaled="0"/>
        </a:gradFill>
        <a:ln w="9525" cap="flat" cmpd="sng" algn="ctr">
          <a:solidFill>
            <a:schemeClr val="accent1"/>
          </a:solidFill>
          <a:prstDash val="solid"/>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256032" tIns="128016" rIns="64008" bIns="128016" numCol="1" spcCol="1270" anchor="ctr" anchorCtr="0">
          <a:noAutofit/>
        </a:bodyPr>
        <a:lstStyle/>
        <a:p>
          <a:pPr lvl="0" algn="ctr" defTabSz="2133600" rtl="0">
            <a:lnSpc>
              <a:spcPct val="90000"/>
            </a:lnSpc>
            <a:spcBef>
              <a:spcPct val="0"/>
            </a:spcBef>
            <a:spcAft>
              <a:spcPct val="35000"/>
            </a:spcAft>
          </a:pPr>
          <a:r>
            <a:rPr lang="en-US" sz="4800" b="1" kern="1200" dirty="0" smtClean="0">
              <a:solidFill>
                <a:schemeClr val="tx2"/>
              </a:solidFill>
            </a:rPr>
            <a:t>CSAW will automatically select the Copay Type based on the entries on the Benefits Received page in CWW.</a:t>
          </a:r>
          <a:br>
            <a:rPr lang="en-US" sz="4800" b="1" kern="1200" dirty="0" smtClean="0">
              <a:solidFill>
                <a:schemeClr val="tx2"/>
              </a:solidFill>
            </a:rPr>
          </a:br>
          <a:endParaRPr lang="en-US" sz="4800" kern="1200" dirty="0">
            <a:solidFill>
              <a:schemeClr val="tx2"/>
            </a:solidFill>
          </a:endParaRPr>
        </a:p>
      </dsp:txBody>
      <dsp:txXfrm>
        <a:off x="5122" y="0"/>
        <a:ext cx="9729931" cy="30000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721B-A9AD-4D25-8428-009F8C49BF73}">
      <dsp:nvSpPr>
        <dsp:cNvPr id="0" name=""/>
        <dsp:cNvSpPr/>
      </dsp:nvSpPr>
      <dsp:spPr>
        <a:xfrm>
          <a:off x="0" y="81451"/>
          <a:ext cx="9858704" cy="1789125"/>
        </a:xfrm>
        <a:prstGeom prst="roundRect">
          <a:avLst>
            <a:gd name="adj" fmla="val 10000"/>
          </a:avLst>
        </a:prstGeom>
        <a:solidFill>
          <a:schemeClr val="accent1">
            <a:lumMod val="20000"/>
            <a:lumOff val="80000"/>
          </a:schemeClr>
        </a:solidFill>
        <a:ln w="9525" cap="flat" cmpd="sng" algn="ctr">
          <a:solidFill>
            <a:schemeClr val="accent6"/>
          </a:solidFill>
          <a:prstDash val="solid"/>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t>If the incorrect copayment type is assigned, the Benefits Received page will need to be updated in CWW and eligibility will need to be run  and confirmed again in order for CSAW to pick up the new copayment type.</a:t>
          </a:r>
          <a:endParaRPr lang="en-US" sz="2800" kern="1200" dirty="0"/>
        </a:p>
      </dsp:txBody>
      <dsp:txXfrm>
        <a:off x="52402" y="133853"/>
        <a:ext cx="9753900" cy="1684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A656-6E47-4A34-9E1F-1E58E8019C48}">
      <dsp:nvSpPr>
        <dsp:cNvPr id="0" name=""/>
        <dsp:cNvSpPr/>
      </dsp:nvSpPr>
      <dsp:spPr>
        <a:xfrm>
          <a:off x="-16532" y="77839"/>
          <a:ext cx="9818988" cy="2217125"/>
        </a:xfrm>
        <a:prstGeom prst="roundRect">
          <a:avLst>
            <a:gd name="adj" fmla="val 10000"/>
          </a:avLst>
        </a:prstGeom>
        <a:gradFill rotWithShape="1">
          <a:gsLst>
            <a:gs pos="0">
              <a:schemeClr val="accent1">
                <a:tint val="60000"/>
                <a:lumMod val="110000"/>
              </a:schemeClr>
            </a:gs>
            <a:gs pos="100000">
              <a:schemeClr val="accent1">
                <a:tint val="82000"/>
              </a:schemeClr>
            </a:gs>
          </a:gsLst>
          <a:lin ang="5400000" scaled="0"/>
        </a:gradFill>
        <a:ln w="9525" cap="flat" cmpd="sng" algn="ctr">
          <a:solidFill>
            <a:schemeClr val="tx2"/>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Foster Care parents, Subsidized Guardians, Interim Caretakers, and relatives with court-ordered placement receiving Kinship Care payment </a:t>
          </a:r>
          <a:r>
            <a:rPr lang="en-US" sz="2400" b="1" u="sng" kern="1200" dirty="0" smtClean="0"/>
            <a:t>are not subject to the authorization limits </a:t>
          </a:r>
          <a:r>
            <a:rPr lang="en-US" sz="2400" b="1" kern="1200" dirty="0" smtClean="0"/>
            <a:t>described in Section </a:t>
          </a:r>
          <a:r>
            <a:rPr lang="en-US" sz="2400" b="1" kern="1200" dirty="0" smtClean="0">
              <a:hlinkClick xmlns:r="http://schemas.openxmlformats.org/officeDocument/2006/relationships" r:id="rId1"/>
            </a:rPr>
            <a:t>2.4.3.6</a:t>
          </a:r>
          <a:r>
            <a:rPr lang="en-US" sz="2400" b="1" kern="1200" dirty="0" smtClean="0"/>
            <a:t> for the children placed in these homes. Justification for authorized hours must be documented in CSAW comments.</a:t>
          </a:r>
          <a:endParaRPr lang="en-US" sz="2400" b="1" kern="1200" dirty="0"/>
        </a:p>
      </dsp:txBody>
      <dsp:txXfrm>
        <a:off x="48405" y="142776"/>
        <a:ext cx="7731902" cy="2087251"/>
      </dsp:txXfrm>
    </dsp:sp>
    <dsp:sp modelId="{1144ADF9-E65D-44F0-BFD2-C3968EADFF8B}">
      <dsp:nvSpPr>
        <dsp:cNvPr id="0" name=""/>
        <dsp:cNvSpPr/>
      </dsp:nvSpPr>
      <dsp:spPr>
        <a:xfrm>
          <a:off x="1778472" y="2379442"/>
          <a:ext cx="9197340" cy="1880306"/>
        </a:xfrm>
        <a:prstGeom prst="roundRect">
          <a:avLst>
            <a:gd name="adj" fmla="val 10000"/>
          </a:avLst>
        </a:prstGeom>
        <a:solidFill>
          <a:schemeClr val="accent1">
            <a:lumMod val="40000"/>
            <a:lumOff val="60000"/>
          </a:schemeClr>
        </a:solidFill>
        <a:ln w="9525" cap="flat" cmpd="sng" algn="ctr">
          <a:solidFill>
            <a:schemeClr val="tx2"/>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The authorization limits for self-employment continue to apply to authorizations for the biological or adopted children in these families.</a:t>
          </a:r>
          <a:endParaRPr lang="en-US" sz="2400" b="1" kern="1200" dirty="0"/>
        </a:p>
      </dsp:txBody>
      <dsp:txXfrm>
        <a:off x="1833544" y="2434514"/>
        <a:ext cx="6241936" cy="1770162"/>
      </dsp:txXfrm>
    </dsp:sp>
    <dsp:sp modelId="{37EEB356-F0C8-41E4-BB86-EF1274436E79}">
      <dsp:nvSpPr>
        <dsp:cNvPr id="0" name=""/>
        <dsp:cNvSpPr/>
      </dsp:nvSpPr>
      <dsp:spPr>
        <a:xfrm>
          <a:off x="8130552" y="1562334"/>
          <a:ext cx="1222199" cy="1222199"/>
        </a:xfrm>
        <a:prstGeom prst="downArrow">
          <a:avLst>
            <a:gd name="adj1" fmla="val 55000"/>
            <a:gd name="adj2" fmla="val 45000"/>
          </a:avLst>
        </a:prstGeom>
        <a:solidFill>
          <a:schemeClr val="accent2">
            <a:alpha val="90000"/>
          </a:schemeClr>
        </a:solidFill>
        <a:ln w="15875" cap="flat" cmpd="sng" algn="ctr">
          <a:solidFill>
            <a:schemeClr val="accent2">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405547" y="1562334"/>
        <a:ext cx="672209" cy="9197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7E61C-643C-45BB-BD71-6A6729AF4C9A}"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D8CDF-DAD8-4FEC-B977-654BEFA86539}" type="slidenum">
              <a:rPr lang="en-US" smtClean="0"/>
              <a:t>‹#›</a:t>
            </a:fld>
            <a:endParaRPr lang="en-US"/>
          </a:p>
        </p:txBody>
      </p:sp>
    </p:spTree>
    <p:extLst>
      <p:ext uri="{BB962C8B-B14F-4D97-AF65-F5344CB8AC3E}">
        <p14:creationId xmlns:p14="http://schemas.microsoft.com/office/powerpoint/2010/main" val="52577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they do</a:t>
            </a:r>
            <a:r>
              <a:rPr lang="en-US" baseline="0" dirty="0"/>
              <a:t> not need to verify their income .</a:t>
            </a:r>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2</a:t>
            </a:fld>
            <a:endParaRPr lang="en-US"/>
          </a:p>
        </p:txBody>
      </p:sp>
    </p:spTree>
    <p:extLst>
      <p:ext uri="{BB962C8B-B14F-4D97-AF65-F5344CB8AC3E}">
        <p14:creationId xmlns:p14="http://schemas.microsoft.com/office/powerpoint/2010/main" val="1743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D8CDF-DAD8-4FEC-B977-654BEFA86539}" type="slidenum">
              <a:rPr lang="en-US" smtClean="0"/>
              <a:t>57</a:t>
            </a:fld>
            <a:endParaRPr lang="en-US"/>
          </a:p>
        </p:txBody>
      </p:sp>
    </p:spTree>
    <p:extLst>
      <p:ext uri="{BB962C8B-B14F-4D97-AF65-F5344CB8AC3E}">
        <p14:creationId xmlns:p14="http://schemas.microsoft.com/office/powerpoint/2010/main" val="390098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4</a:t>
            </a:fld>
            <a:endParaRPr lang="en-US"/>
          </a:p>
        </p:txBody>
      </p:sp>
    </p:spTree>
    <p:extLst>
      <p:ext uri="{BB962C8B-B14F-4D97-AF65-F5344CB8AC3E}">
        <p14:creationId xmlns:p14="http://schemas.microsoft.com/office/powerpoint/2010/main" val="215442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6</a:t>
            </a:fld>
            <a:endParaRPr lang="en-US"/>
          </a:p>
        </p:txBody>
      </p:sp>
    </p:spTree>
    <p:extLst>
      <p:ext uri="{BB962C8B-B14F-4D97-AF65-F5344CB8AC3E}">
        <p14:creationId xmlns:p14="http://schemas.microsoft.com/office/powerpoint/2010/main" val="91341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15</a:t>
            </a:fld>
            <a:endParaRPr lang="en-US"/>
          </a:p>
        </p:txBody>
      </p:sp>
    </p:spTree>
    <p:extLst>
      <p:ext uri="{BB962C8B-B14F-4D97-AF65-F5344CB8AC3E}">
        <p14:creationId xmlns:p14="http://schemas.microsoft.com/office/powerpoint/2010/main" val="23193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D8CDF-DAD8-4FEC-B977-654BEFA86539}" type="slidenum">
              <a:rPr lang="en-US" smtClean="0"/>
              <a:t>29</a:t>
            </a:fld>
            <a:endParaRPr lang="en-US"/>
          </a:p>
        </p:txBody>
      </p:sp>
    </p:spTree>
    <p:extLst>
      <p:ext uri="{BB962C8B-B14F-4D97-AF65-F5344CB8AC3E}">
        <p14:creationId xmlns:p14="http://schemas.microsoft.com/office/powerpoint/2010/main" val="107304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31</a:t>
            </a:fld>
            <a:endParaRPr lang="en-US"/>
          </a:p>
        </p:txBody>
      </p:sp>
    </p:spTree>
    <p:extLst>
      <p:ext uri="{BB962C8B-B14F-4D97-AF65-F5344CB8AC3E}">
        <p14:creationId xmlns:p14="http://schemas.microsoft.com/office/powerpoint/2010/main" val="235842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this page follows the child so</a:t>
            </a:r>
            <a:r>
              <a:rPr lang="en-US" baseline="0" dirty="0"/>
              <a:t> if the page is not updated, if the child returns home could create an error on that case</a:t>
            </a:r>
            <a:endParaRPr lang="en-US" dirty="0"/>
          </a:p>
        </p:txBody>
      </p:sp>
      <p:sp>
        <p:nvSpPr>
          <p:cNvPr id="4" name="Slide Number Placeholder 3"/>
          <p:cNvSpPr>
            <a:spLocks noGrp="1"/>
          </p:cNvSpPr>
          <p:nvPr>
            <p:ph type="sldNum" sz="quarter" idx="10"/>
          </p:nvPr>
        </p:nvSpPr>
        <p:spPr/>
        <p:txBody>
          <a:bodyPr/>
          <a:lstStyle/>
          <a:p>
            <a:fld id="{A7CD8CDF-DAD8-4FEC-B977-654BEFA86539}" type="slidenum">
              <a:rPr lang="en-US" smtClean="0"/>
              <a:t>34</a:t>
            </a:fld>
            <a:endParaRPr lang="en-US"/>
          </a:p>
        </p:txBody>
      </p:sp>
    </p:spTree>
    <p:extLst>
      <p:ext uri="{BB962C8B-B14F-4D97-AF65-F5344CB8AC3E}">
        <p14:creationId xmlns:p14="http://schemas.microsoft.com/office/powerpoint/2010/main" val="85480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D8CDF-DAD8-4FEC-B977-654BEFA86539}" type="slidenum">
              <a:rPr lang="en-US" smtClean="0"/>
              <a:t>45</a:t>
            </a:fld>
            <a:endParaRPr lang="en-US"/>
          </a:p>
        </p:txBody>
      </p:sp>
    </p:spTree>
    <p:extLst>
      <p:ext uri="{BB962C8B-B14F-4D97-AF65-F5344CB8AC3E}">
        <p14:creationId xmlns:p14="http://schemas.microsoft.com/office/powerpoint/2010/main" val="30370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D8CDF-DAD8-4FEC-B977-654BEFA86539}" type="slidenum">
              <a:rPr lang="en-US" smtClean="0"/>
              <a:t>46</a:t>
            </a:fld>
            <a:endParaRPr lang="en-US"/>
          </a:p>
        </p:txBody>
      </p:sp>
    </p:spTree>
    <p:extLst>
      <p:ext uri="{BB962C8B-B14F-4D97-AF65-F5344CB8AC3E}">
        <p14:creationId xmlns:p14="http://schemas.microsoft.com/office/powerpoint/2010/main" val="3029847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065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376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28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22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157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24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19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8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39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463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562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5315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68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07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34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32058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01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074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8935371"/>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 id="2147485169" r:id="rId12"/>
    <p:sldLayoutId id="2147485170" r:id="rId13"/>
    <p:sldLayoutId id="2147485171" r:id="rId14"/>
    <p:sldLayoutId id="2147485172" r:id="rId15"/>
    <p:sldLayoutId id="2147485173" r:id="rId16"/>
    <p:sldLayoutId id="2147485174" r:id="rId17"/>
    <p:sldLayoutId id="214748517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8.xml"/><Relationship Id="rId7" Type="http://schemas.openxmlformats.org/officeDocument/2006/relationships/diagramColors" Target="../diagrams/colors12.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47.xml.rels><?xml version="1.0" encoding="UTF-8" standalone="yes"?>
<Relationships xmlns="http://schemas.openxmlformats.org/package/2006/relationships"><Relationship Id="rId2" Type="http://schemas.openxmlformats.org/officeDocument/2006/relationships/hyperlink" Target="mailto:Kasel@countyofdane.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724892">
            <a:off x="1875354" y="1612753"/>
            <a:ext cx="7262562" cy="3076766"/>
          </a:xfrm>
        </p:spPr>
        <p:txBody>
          <a:bodyPr>
            <a:noAutofit/>
          </a:bodyPr>
          <a:lstStyle/>
          <a:p>
            <a:pPr algn="ctr"/>
            <a:r>
              <a:rPr lang="en-US" sz="6600" b="1" dirty="0"/>
              <a:t>FOSTER CARE </a:t>
            </a:r>
            <a:br>
              <a:rPr lang="en-US" sz="6600" b="1" dirty="0"/>
            </a:br>
            <a:r>
              <a:rPr lang="en-US" sz="6600" b="1" dirty="0"/>
              <a:t>AND </a:t>
            </a:r>
            <a:br>
              <a:rPr lang="en-US" sz="6600" b="1" dirty="0"/>
            </a:br>
            <a:r>
              <a:rPr lang="en-US" sz="6600" b="1" dirty="0"/>
              <a:t>KINSHIP CARE</a:t>
            </a:r>
          </a:p>
        </p:txBody>
      </p:sp>
      <p:sp>
        <p:nvSpPr>
          <p:cNvPr id="3" name="Subtitle 2"/>
          <p:cNvSpPr>
            <a:spLocks noGrp="1"/>
          </p:cNvSpPr>
          <p:nvPr>
            <p:ph type="subTitle" idx="1"/>
          </p:nvPr>
        </p:nvSpPr>
        <p:spPr>
          <a:xfrm>
            <a:off x="1340069" y="4550979"/>
            <a:ext cx="9448800" cy="946571"/>
          </a:xfrm>
        </p:spPr>
        <p:txBody>
          <a:bodyPr>
            <a:normAutofit/>
          </a:bodyPr>
          <a:lstStyle/>
          <a:p>
            <a:pPr algn="r"/>
            <a:r>
              <a:rPr lang="en-US" sz="3600" b="1" dirty="0"/>
              <a:t>WISCONSIN SHARES</a:t>
            </a:r>
          </a:p>
        </p:txBody>
      </p:sp>
    </p:spTree>
    <p:extLst>
      <p:ext uri="{BB962C8B-B14F-4D97-AF65-F5344CB8AC3E}">
        <p14:creationId xmlns:p14="http://schemas.microsoft.com/office/powerpoint/2010/main" val="441513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5400" b="1" dirty="0">
                <a:solidFill>
                  <a:schemeClr val="accent2"/>
                </a:solidFill>
              </a:rPr>
              <a:t>Financial </a:t>
            </a:r>
            <a:r>
              <a:rPr lang="en-US" sz="5400" b="1" dirty="0" smtClean="0">
                <a:solidFill>
                  <a:schemeClr val="accent2"/>
                </a:solidFill>
              </a:rPr>
              <a:t>Eligibility</a:t>
            </a:r>
            <a:endParaRPr lang="en-US" sz="5400" dirty="0"/>
          </a:p>
        </p:txBody>
      </p:sp>
      <p:sp>
        <p:nvSpPr>
          <p:cNvPr id="6" name="Content Placeholder 5"/>
          <p:cNvSpPr>
            <a:spLocks noGrp="1"/>
          </p:cNvSpPr>
          <p:nvPr>
            <p:ph idx="1"/>
          </p:nvPr>
        </p:nvSpPr>
        <p:spPr>
          <a:xfrm>
            <a:off x="685800" y="2543503"/>
            <a:ext cx="10820400" cy="3675182"/>
          </a:xfrm>
        </p:spPr>
        <p:txBody>
          <a:bodyPr>
            <a:normAutofit fontScale="77500" lnSpcReduction="20000"/>
          </a:bodyPr>
          <a:lstStyle/>
          <a:p>
            <a:r>
              <a:rPr lang="en-US" sz="3600" dirty="0"/>
              <a:t>Financial eligibility for </a:t>
            </a:r>
            <a:r>
              <a:rPr lang="en-US" sz="3600" dirty="0" smtClean="0"/>
              <a:t>Foster </a:t>
            </a:r>
            <a:r>
              <a:rPr lang="en-US" sz="3600" dirty="0"/>
              <a:t>families, </a:t>
            </a:r>
            <a:r>
              <a:rPr lang="en-US" sz="3600" dirty="0" smtClean="0"/>
              <a:t>Subsidized Guardians</a:t>
            </a:r>
            <a:r>
              <a:rPr lang="en-US" sz="3600" dirty="0"/>
              <a:t>, </a:t>
            </a:r>
            <a:r>
              <a:rPr lang="en-US" sz="3600" dirty="0" smtClean="0"/>
              <a:t>Interim Caretakers</a:t>
            </a:r>
            <a:r>
              <a:rPr lang="en-US" sz="3600" dirty="0"/>
              <a:t>, and </a:t>
            </a:r>
            <a:r>
              <a:rPr lang="en-US" sz="3600" dirty="0" smtClean="0"/>
              <a:t>Relatives </a:t>
            </a:r>
            <a:r>
              <a:rPr lang="en-US" sz="3600" dirty="0"/>
              <a:t>with </a:t>
            </a:r>
            <a:r>
              <a:rPr lang="en-US" sz="3600" dirty="0" smtClean="0"/>
              <a:t>Court-Order Placement </a:t>
            </a:r>
            <a:r>
              <a:rPr lang="en-US" sz="3600" dirty="0"/>
              <a:t>who receive a Kinship Care </a:t>
            </a:r>
            <a:r>
              <a:rPr lang="en-US" sz="3600" dirty="0" smtClean="0"/>
              <a:t>Payment </a:t>
            </a:r>
            <a:r>
              <a:rPr lang="en-US" sz="3600" dirty="0"/>
              <a:t>is first based on the natural parent’s income, which is tested at 200% of the Federal Poverty Level (FPL); </a:t>
            </a:r>
            <a:endParaRPr lang="en-US" sz="3600" dirty="0" smtClean="0"/>
          </a:p>
          <a:p>
            <a:pPr marL="0" indent="0">
              <a:buNone/>
            </a:pPr>
            <a:endParaRPr lang="en-US" sz="3600" dirty="0"/>
          </a:p>
          <a:p>
            <a:r>
              <a:rPr lang="en-US" sz="3600" dirty="0" smtClean="0"/>
              <a:t>If </a:t>
            </a:r>
            <a:r>
              <a:rPr lang="en-US" sz="3600" dirty="0"/>
              <a:t>the natural parent income exceeds that limit, financial eligibility is then based on the caretaker household income and is tested at 185% FPL.</a:t>
            </a:r>
          </a:p>
          <a:p>
            <a:endParaRPr lang="en-US" sz="3600" dirty="0"/>
          </a:p>
          <a:p>
            <a:endParaRPr lang="en-US" dirty="0"/>
          </a:p>
        </p:txBody>
      </p:sp>
    </p:spTree>
    <p:extLst>
      <p:ext uri="{BB962C8B-B14F-4D97-AF65-F5344CB8AC3E}">
        <p14:creationId xmlns:p14="http://schemas.microsoft.com/office/powerpoint/2010/main" val="357273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2"/>
                </a:solidFill>
              </a:rPr>
              <a:t>Financial Eligibility Exception </a:t>
            </a:r>
          </a:p>
        </p:txBody>
      </p:sp>
      <p:sp>
        <p:nvSpPr>
          <p:cNvPr id="6" name="Content Placeholder 5"/>
          <p:cNvSpPr>
            <a:spLocks noGrp="1"/>
          </p:cNvSpPr>
          <p:nvPr>
            <p:ph idx="1"/>
          </p:nvPr>
        </p:nvSpPr>
        <p:spPr/>
        <p:txBody>
          <a:bodyPr/>
          <a:lstStyle/>
          <a:p>
            <a:pPr marL="0" indent="0">
              <a:buNone/>
            </a:pPr>
            <a:endParaRPr lang="en-US" dirty="0"/>
          </a:p>
        </p:txBody>
      </p:sp>
      <p:graphicFrame>
        <p:nvGraphicFramePr>
          <p:cNvPr id="3" name="Diagram 2"/>
          <p:cNvGraphicFramePr/>
          <p:nvPr>
            <p:extLst>
              <p:ext uri="{D42A27DB-BD31-4B8C-83A1-F6EECF244321}">
                <p14:modId xmlns:p14="http://schemas.microsoft.com/office/powerpoint/2010/main" val="29013576"/>
              </p:ext>
            </p:extLst>
          </p:nvPr>
        </p:nvGraphicFramePr>
        <p:xfrm>
          <a:off x="1747344" y="2028496"/>
          <a:ext cx="8826063" cy="424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87252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124606" y="1240221"/>
            <a:ext cx="9778343" cy="4582510"/>
          </a:xfrm>
          <a:ln w="28575"/>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numCol="1">
            <a:normAutofit/>
          </a:bodyPr>
          <a:lstStyle/>
          <a:p>
            <a:pPr marL="0" indent="0" algn="just">
              <a:buNone/>
            </a:pPr>
            <a:r>
              <a:rPr lang="en-US" sz="2800" b="1" dirty="0" smtClean="0"/>
              <a:t>		</a:t>
            </a:r>
          </a:p>
          <a:p>
            <a:pPr marL="0" indent="0" algn="just">
              <a:buNone/>
            </a:pPr>
            <a:r>
              <a:rPr lang="en-US" sz="2800" b="1" dirty="0" smtClean="0"/>
              <a:t>		</a:t>
            </a:r>
            <a:r>
              <a:rPr lang="en-US" sz="3200" b="1" dirty="0" smtClean="0">
                <a:solidFill>
                  <a:schemeClr val="tx1"/>
                </a:solidFill>
              </a:rPr>
              <a:t>This Financial Eligibility </a:t>
            </a:r>
            <a:r>
              <a:rPr lang="en-US" sz="3200" b="1" dirty="0">
                <a:solidFill>
                  <a:schemeClr val="tx1"/>
                </a:solidFill>
              </a:rPr>
              <a:t>determination and </a:t>
            </a:r>
            <a:endParaRPr lang="en-US" sz="3200" b="1" dirty="0" smtClean="0">
              <a:solidFill>
                <a:schemeClr val="tx1"/>
              </a:solidFill>
            </a:endParaRPr>
          </a:p>
          <a:p>
            <a:pPr marL="0" indent="0" algn="just">
              <a:buNone/>
            </a:pPr>
            <a:r>
              <a:rPr lang="en-US" sz="3200" b="1" dirty="0" smtClean="0">
                <a:solidFill>
                  <a:schemeClr val="tx1"/>
                </a:solidFill>
              </a:rPr>
              <a:t>		Verification Process </a:t>
            </a:r>
            <a:r>
              <a:rPr lang="en-US" sz="3200" b="1" dirty="0">
                <a:solidFill>
                  <a:schemeClr val="tx1"/>
                </a:solidFill>
              </a:rPr>
              <a:t>is </a:t>
            </a:r>
            <a:r>
              <a:rPr lang="en-US" sz="3200" b="1" dirty="0" smtClean="0">
                <a:solidFill>
                  <a:schemeClr val="tx1"/>
                </a:solidFill>
              </a:rPr>
              <a:t>separate </a:t>
            </a:r>
            <a:r>
              <a:rPr lang="en-US" sz="3200" b="1" dirty="0">
                <a:solidFill>
                  <a:schemeClr val="tx1"/>
                </a:solidFill>
              </a:rPr>
              <a:t>from the </a:t>
            </a:r>
            <a:endParaRPr lang="en-US" sz="3200" b="1" dirty="0" smtClean="0">
              <a:solidFill>
                <a:schemeClr val="tx1"/>
              </a:solidFill>
            </a:endParaRPr>
          </a:p>
          <a:p>
            <a:pPr marL="0" indent="0" algn="just">
              <a:buNone/>
            </a:pPr>
            <a:r>
              <a:rPr lang="en-US" sz="3200" b="1" dirty="0">
                <a:solidFill>
                  <a:schemeClr val="tx1"/>
                </a:solidFill>
              </a:rPr>
              <a:t>	</a:t>
            </a:r>
            <a:r>
              <a:rPr lang="en-US" sz="3200" b="1" dirty="0" smtClean="0">
                <a:solidFill>
                  <a:schemeClr val="tx1"/>
                </a:solidFill>
              </a:rPr>
              <a:t>	requirement </a:t>
            </a:r>
            <a:r>
              <a:rPr lang="en-US" sz="3200" b="1" dirty="0">
                <a:solidFill>
                  <a:schemeClr val="tx1"/>
                </a:solidFill>
              </a:rPr>
              <a:t>that all parents </a:t>
            </a:r>
            <a:r>
              <a:rPr lang="en-US" sz="3200" b="1" u="sng" dirty="0" smtClean="0">
                <a:solidFill>
                  <a:schemeClr val="tx1"/>
                </a:solidFill>
              </a:rPr>
              <a:t>Must Verify </a:t>
            </a:r>
          </a:p>
          <a:p>
            <a:pPr marL="0" indent="0" algn="just">
              <a:buNone/>
            </a:pPr>
            <a:r>
              <a:rPr lang="en-US" sz="3200" b="1" dirty="0" smtClean="0">
                <a:solidFill>
                  <a:schemeClr val="tx1"/>
                </a:solidFill>
              </a:rPr>
              <a:t>		</a:t>
            </a:r>
            <a:r>
              <a:rPr lang="en-US" sz="3200" b="1" u="sng" dirty="0" smtClean="0">
                <a:solidFill>
                  <a:schemeClr val="tx1"/>
                </a:solidFill>
              </a:rPr>
              <a:t>Participation </a:t>
            </a:r>
            <a:r>
              <a:rPr lang="en-US" sz="3200" b="1" u="sng" dirty="0">
                <a:solidFill>
                  <a:schemeClr val="tx1"/>
                </a:solidFill>
              </a:rPr>
              <a:t>in </a:t>
            </a:r>
            <a:r>
              <a:rPr lang="en-US" sz="3200" b="1" u="sng" dirty="0" smtClean="0">
                <a:solidFill>
                  <a:schemeClr val="tx1"/>
                </a:solidFill>
              </a:rPr>
              <a:t>an Approved Activity </a:t>
            </a:r>
            <a:r>
              <a:rPr lang="en-US" sz="3200" b="1" dirty="0">
                <a:solidFill>
                  <a:schemeClr val="tx1"/>
                </a:solidFill>
              </a:rPr>
              <a:t>as stated </a:t>
            </a:r>
            <a:endParaRPr lang="en-US" sz="3200" b="1" dirty="0" smtClean="0">
              <a:solidFill>
                <a:schemeClr val="tx1"/>
              </a:solidFill>
            </a:endParaRPr>
          </a:p>
          <a:p>
            <a:pPr marL="0" indent="0" algn="just">
              <a:buNone/>
            </a:pPr>
            <a:r>
              <a:rPr lang="en-US" sz="3200" b="1" dirty="0">
                <a:solidFill>
                  <a:schemeClr val="tx1"/>
                </a:solidFill>
              </a:rPr>
              <a:t>	</a:t>
            </a:r>
            <a:r>
              <a:rPr lang="en-US" sz="3200" b="1" dirty="0" smtClean="0">
                <a:solidFill>
                  <a:schemeClr val="tx1"/>
                </a:solidFill>
              </a:rPr>
              <a:t>	in </a:t>
            </a:r>
            <a:r>
              <a:rPr lang="en-US" sz="3200" b="1" dirty="0">
                <a:solidFill>
                  <a:schemeClr val="tx1"/>
                </a:solidFill>
              </a:rPr>
              <a:t>Section 1.7</a:t>
            </a:r>
            <a:r>
              <a:rPr lang="en-US" sz="3200" b="1" dirty="0" smtClean="0">
                <a:solidFill>
                  <a:schemeClr val="tx1"/>
                </a:solidFill>
              </a:rPr>
              <a:t>.</a:t>
            </a:r>
            <a:endParaRPr lang="en-US" sz="3200" b="1" dirty="0">
              <a:solidFill>
                <a:schemeClr val="tx1"/>
              </a:solidFill>
            </a:endParaRPr>
          </a:p>
          <a:p>
            <a:pPr algn="just"/>
            <a:endParaRPr lang="en-US" sz="2800" dirty="0"/>
          </a:p>
        </p:txBody>
      </p:sp>
    </p:spTree>
    <p:extLst>
      <p:ext uri="{BB962C8B-B14F-4D97-AF65-F5344CB8AC3E}">
        <p14:creationId xmlns:p14="http://schemas.microsoft.com/office/powerpoint/2010/main" val="120241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1423685"/>
            <a:ext cx="10820399" cy="2592729"/>
          </a:xfrm>
          <a:ln>
            <a:solidFill>
              <a:srgbClr val="B5A8B5"/>
            </a:solidFill>
          </a:ln>
          <a:effectLst>
            <a:glow rad="101600">
              <a:schemeClr val="accent2">
                <a:satMod val="175000"/>
                <a:alpha val="40000"/>
              </a:schemeClr>
            </a:glow>
            <a:innerShdw blurRad="63500" dist="50800" dir="13500000">
              <a:prstClr val="black">
                <a:alpha val="50000"/>
              </a:prstClr>
            </a:innerShdw>
          </a:effectLst>
        </p:spPr>
        <p:txBody>
          <a:bodyPr>
            <a:normAutofit fontScale="90000"/>
          </a:bodyPr>
          <a:lstStyle/>
          <a:p>
            <a:pPr algn="ctr"/>
            <a:r>
              <a:rPr lang="en-US" sz="8000" b="1" dirty="0" smtClean="0"/>
              <a:t>Non-Financial Eligibility</a:t>
            </a:r>
            <a:r>
              <a:rPr lang="en-US" sz="6000" b="1" dirty="0">
                <a:solidFill>
                  <a:schemeClr val="accent2"/>
                </a:solidFill>
              </a:rPr>
              <a:t/>
            </a:r>
            <a:br>
              <a:rPr lang="en-US" sz="6000" b="1" dirty="0">
                <a:solidFill>
                  <a:schemeClr val="accent2"/>
                </a:solidFill>
              </a:rPr>
            </a:br>
            <a:endParaRPr lang="en-US" sz="6000" b="1" dirty="0">
              <a:solidFill>
                <a:schemeClr val="accent2"/>
              </a:solidFill>
            </a:endParaRPr>
          </a:p>
        </p:txBody>
      </p:sp>
    </p:spTree>
    <p:custDataLst>
      <p:tags r:id="rId1"/>
    </p:custDataLst>
    <p:extLst>
      <p:ext uri="{BB962C8B-B14F-4D97-AF65-F5344CB8AC3E}">
        <p14:creationId xmlns:p14="http://schemas.microsoft.com/office/powerpoint/2010/main" val="2870690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7200" b="1" dirty="0" smtClean="0">
                <a:solidFill>
                  <a:schemeClr val="accent3"/>
                </a:solidFill>
              </a:rPr>
              <a:t>Non-Financial </a:t>
            </a:r>
            <a:endParaRPr lang="en-US" sz="7200" b="1" dirty="0">
              <a:solidFill>
                <a:schemeClr val="accent3"/>
              </a:solidFill>
            </a:endParaRPr>
          </a:p>
        </p:txBody>
      </p:sp>
      <p:sp>
        <p:nvSpPr>
          <p:cNvPr id="8" name="Content Placeholder 7"/>
          <p:cNvSpPr>
            <a:spLocks noGrp="1"/>
          </p:cNvSpPr>
          <p:nvPr>
            <p:ph sz="half" idx="1"/>
          </p:nvPr>
        </p:nvSpPr>
        <p:spPr>
          <a:ln w="57150">
            <a:solidFill>
              <a:schemeClr val="accent3"/>
            </a:solidFill>
          </a:ln>
        </p:spPr>
        <p:txBody>
          <a:bodyPr>
            <a:normAutofit fontScale="92500" lnSpcReduction="10000"/>
          </a:bodyPr>
          <a:lstStyle/>
          <a:p>
            <a:pPr>
              <a:buSzPct val="135000"/>
              <a:buFont typeface="Wingdings" panose="05000000000000000000" pitchFamily="2" charset="2"/>
              <a:buChar char="§"/>
            </a:pPr>
            <a:r>
              <a:rPr lang="en-US" sz="2100" b="1" dirty="0"/>
              <a:t>Identity for all parents in the assistance group</a:t>
            </a:r>
          </a:p>
          <a:p>
            <a:pPr>
              <a:buSzPct val="135000"/>
              <a:buFont typeface="Wingdings" panose="05000000000000000000" pitchFamily="2" charset="2"/>
              <a:buChar char="§"/>
            </a:pPr>
            <a:r>
              <a:rPr lang="en-US" sz="2100" b="1" dirty="0"/>
              <a:t>Date of birth verification for the entire assistance group</a:t>
            </a:r>
          </a:p>
          <a:p>
            <a:pPr>
              <a:buSzPct val="135000"/>
              <a:buFont typeface="Wingdings" panose="05000000000000000000" pitchFamily="2" charset="2"/>
              <a:buChar char="§"/>
            </a:pPr>
            <a:r>
              <a:rPr lang="en-US" sz="2100" b="1" dirty="0"/>
              <a:t>Citizenship or qualified immigration status for children which Wisconsin Shares is requested for </a:t>
            </a:r>
          </a:p>
          <a:p>
            <a:pPr>
              <a:buSzPct val="135000"/>
              <a:buFont typeface="Wingdings" panose="05000000000000000000" pitchFamily="2" charset="2"/>
              <a:buChar char="§"/>
            </a:pPr>
            <a:r>
              <a:rPr lang="en-US" sz="2100" b="1" dirty="0"/>
              <a:t>Social Security number or proof of an application for all children which Wisconsin Shares is requested for</a:t>
            </a:r>
          </a:p>
          <a:p>
            <a:endParaRPr lang="en-US" dirty="0"/>
          </a:p>
        </p:txBody>
      </p:sp>
      <p:sp>
        <p:nvSpPr>
          <p:cNvPr id="4" name="Content Placeholder 3"/>
          <p:cNvSpPr>
            <a:spLocks noGrp="1"/>
          </p:cNvSpPr>
          <p:nvPr>
            <p:ph sz="half" idx="2"/>
          </p:nvPr>
        </p:nvSpPr>
        <p:spPr>
          <a:ln w="57150">
            <a:solidFill>
              <a:schemeClr val="accent3"/>
            </a:solidFill>
          </a:ln>
        </p:spPr>
        <p:txBody>
          <a:bodyPr>
            <a:normAutofit fontScale="92500" lnSpcReduction="10000"/>
          </a:bodyPr>
          <a:lstStyle/>
          <a:p>
            <a:pPr>
              <a:buSzPct val="135000"/>
              <a:buFont typeface="Wingdings" panose="05000000000000000000" pitchFamily="2" charset="2"/>
              <a:buChar char="§"/>
            </a:pPr>
            <a:r>
              <a:rPr lang="en-US" sz="2100" b="1" dirty="0"/>
              <a:t>Wisconsin Residency and Residence (address)  </a:t>
            </a:r>
            <a:endParaRPr lang="en-US" sz="2100" b="1" dirty="0" smtClean="0"/>
          </a:p>
          <a:p>
            <a:pPr marL="0" indent="0">
              <a:buSzPct val="135000"/>
              <a:buNone/>
            </a:pPr>
            <a:endParaRPr lang="en-US" sz="900" b="1" dirty="0" smtClean="0"/>
          </a:p>
          <a:p>
            <a:pPr>
              <a:buSzPct val="135000"/>
              <a:buFont typeface="Wingdings" panose="05000000000000000000" pitchFamily="2" charset="2"/>
              <a:buChar char="§"/>
            </a:pPr>
            <a:r>
              <a:rPr lang="en-US" sz="2100" b="1" dirty="0" smtClean="0"/>
              <a:t>Approved </a:t>
            </a:r>
            <a:r>
              <a:rPr lang="en-US" sz="2100" b="1" dirty="0"/>
              <a:t>activity participation of all parents in the assistance group</a:t>
            </a:r>
            <a:r>
              <a:rPr lang="en-US" sz="2100" b="1" dirty="0" smtClean="0"/>
              <a:t>.</a:t>
            </a:r>
          </a:p>
          <a:p>
            <a:pPr marL="0" indent="0">
              <a:buSzPct val="135000"/>
              <a:buNone/>
            </a:pPr>
            <a:endParaRPr lang="en-US" sz="900" b="1" dirty="0" smtClean="0"/>
          </a:p>
          <a:p>
            <a:pPr>
              <a:buSzPct val="135000"/>
              <a:buFont typeface="Wingdings" panose="05000000000000000000" pitchFamily="2" charset="2"/>
              <a:buChar char="§"/>
            </a:pPr>
            <a:r>
              <a:rPr lang="en-US" sz="2100" b="1" dirty="0" smtClean="0"/>
              <a:t>Foster /Kinship Care Placement</a:t>
            </a:r>
          </a:p>
          <a:p>
            <a:pPr marL="0" indent="0">
              <a:buSzPct val="135000"/>
              <a:buNone/>
            </a:pPr>
            <a:endParaRPr lang="en-US" sz="900" b="1" dirty="0" smtClean="0"/>
          </a:p>
          <a:p>
            <a:pPr>
              <a:buSzPct val="135000"/>
              <a:buFont typeface="Wingdings" panose="05000000000000000000" pitchFamily="2" charset="2"/>
              <a:buChar char="§"/>
            </a:pPr>
            <a:r>
              <a:rPr lang="en-US" sz="2100" b="1" dirty="0"/>
              <a:t>Receipt of Kinship payment </a:t>
            </a:r>
          </a:p>
          <a:p>
            <a:endParaRPr lang="en-US" b="1" dirty="0" smtClean="0"/>
          </a:p>
          <a:p>
            <a:endParaRPr lang="en-US" b="1" dirty="0"/>
          </a:p>
          <a:p>
            <a:endParaRPr lang="en-US" b="1" dirty="0"/>
          </a:p>
          <a:p>
            <a:endParaRPr lang="en-US" b="1" dirty="0" smtClean="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428053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4" y="872836"/>
            <a:ext cx="10748357" cy="1292629"/>
          </a:xfrm>
          <a:solidFill>
            <a:schemeClr val="accent1">
              <a:lumMod val="20000"/>
              <a:lumOff val="80000"/>
            </a:schemeClr>
          </a:solidFill>
        </p:spPr>
        <p:txBody>
          <a:bodyPr>
            <a:normAutofit fontScale="90000"/>
          </a:bodyPr>
          <a:lstStyle/>
          <a:p>
            <a:pPr algn="ctr"/>
            <a:r>
              <a:rPr lang="en-US" sz="6000" b="1" dirty="0">
                <a:solidFill>
                  <a:schemeClr val="accent2"/>
                </a:solidFill>
              </a:rPr>
              <a:t>Verifying Child Placement</a:t>
            </a:r>
            <a:r>
              <a:rPr lang="en-US" dirty="0"/>
              <a:t/>
            </a:r>
            <a:br>
              <a:rPr lang="en-US" dirty="0"/>
            </a:br>
            <a:endParaRPr lang="en-US" dirty="0"/>
          </a:p>
        </p:txBody>
      </p:sp>
      <p:sp>
        <p:nvSpPr>
          <p:cNvPr id="3" name="Content Placeholder 2"/>
          <p:cNvSpPr>
            <a:spLocks noGrp="1"/>
          </p:cNvSpPr>
          <p:nvPr>
            <p:ph idx="1"/>
          </p:nvPr>
        </p:nvSpPr>
        <p:spPr>
          <a:xfrm>
            <a:off x="738352" y="2196663"/>
            <a:ext cx="10820400" cy="4193627"/>
          </a:xfrm>
          <a:solidFill>
            <a:schemeClr val="accent1">
              <a:lumMod val="20000"/>
              <a:lumOff val="80000"/>
            </a:schemeClr>
          </a:solidFill>
        </p:spPr>
        <p:txBody>
          <a:bodyPr>
            <a:normAutofit fontScale="70000" lnSpcReduction="20000"/>
          </a:bodyPr>
          <a:lstStyle/>
          <a:p>
            <a:pPr>
              <a:buClr>
                <a:schemeClr val="accent2"/>
              </a:buClr>
              <a:buSzPct val="200000"/>
              <a:buFont typeface="Arial" panose="020B0604020202020204" pitchFamily="34" charset="0"/>
              <a:buChar char="•"/>
            </a:pPr>
            <a:r>
              <a:rPr lang="en-US" dirty="0"/>
              <a:t>Any out of home placement of a child </a:t>
            </a:r>
            <a:r>
              <a:rPr lang="en-US" b="1" u="sng" dirty="0"/>
              <a:t>must be </a:t>
            </a:r>
            <a:r>
              <a:rPr lang="en-US" b="1" u="sng" dirty="0" smtClean="0"/>
              <a:t>verified </a:t>
            </a:r>
            <a:r>
              <a:rPr lang="en-US" dirty="0" smtClean="0"/>
              <a:t>with the court order or temporary CPS placement paperwork</a:t>
            </a:r>
            <a:endParaRPr lang="en-US" b="1" u="sng" dirty="0" smtClean="0"/>
          </a:p>
          <a:p>
            <a:pPr marL="0" indent="0">
              <a:buClr>
                <a:schemeClr val="accent2"/>
              </a:buClr>
              <a:buSzPct val="200000"/>
              <a:buNone/>
            </a:pPr>
            <a:endParaRPr lang="en-US" dirty="0" smtClean="0"/>
          </a:p>
          <a:p>
            <a:pPr>
              <a:buClr>
                <a:schemeClr val="accent2"/>
              </a:buClr>
              <a:buSzPct val="200000"/>
              <a:buFont typeface="Arial" panose="020B0604020202020204" pitchFamily="34" charset="0"/>
              <a:buChar char="•"/>
            </a:pPr>
            <a:r>
              <a:rPr lang="en-US" dirty="0" smtClean="0"/>
              <a:t>This does not apply to adults acting </a:t>
            </a:r>
            <a:r>
              <a:rPr lang="en-US" dirty="0"/>
              <a:t>in place of a parent </a:t>
            </a:r>
            <a:r>
              <a:rPr lang="en-US" dirty="0" smtClean="0"/>
              <a:t>and/or those without a court ordered placement. </a:t>
            </a:r>
            <a:endParaRPr lang="en-US" dirty="0"/>
          </a:p>
          <a:p>
            <a:pPr>
              <a:buClr>
                <a:schemeClr val="accent2"/>
              </a:buClr>
              <a:buSzPct val="200000"/>
              <a:buFont typeface="Arial" panose="020B0604020202020204" pitchFamily="34" charset="0"/>
              <a:buChar char="•"/>
            </a:pPr>
            <a:endParaRPr lang="en-US" sz="1100" dirty="0"/>
          </a:p>
          <a:p>
            <a:pPr>
              <a:buClr>
                <a:schemeClr val="accent2"/>
              </a:buClr>
              <a:buSzPct val="200000"/>
              <a:buFont typeface="Arial" panose="020B0604020202020204" pitchFamily="34" charset="0"/>
              <a:buChar char="•"/>
            </a:pPr>
            <a:r>
              <a:rPr lang="en-US" dirty="0"/>
              <a:t>Verification supports the type of eligibility determination that will be used and any special policies for which the family may be eligible.</a:t>
            </a:r>
          </a:p>
          <a:p>
            <a:pPr>
              <a:buClr>
                <a:schemeClr val="accent2"/>
              </a:buClr>
              <a:buSzPct val="200000"/>
              <a:buFont typeface="Arial" panose="020B0604020202020204" pitchFamily="34" charset="0"/>
              <a:buChar char="•"/>
            </a:pPr>
            <a:endParaRPr lang="en-US" sz="1100" dirty="0"/>
          </a:p>
          <a:p>
            <a:pPr marL="0" indent="0">
              <a:buClr>
                <a:schemeClr val="accent2"/>
              </a:buClr>
              <a:buSzPct val="200000"/>
              <a:buNone/>
            </a:pPr>
            <a:r>
              <a:rPr lang="en-US" dirty="0"/>
              <a:t>	</a:t>
            </a:r>
            <a:r>
              <a:rPr lang="en-US" dirty="0" smtClean="0"/>
              <a:t>	Court Orders </a:t>
            </a:r>
            <a:r>
              <a:rPr lang="en-US" dirty="0"/>
              <a:t>from states other than Wisconsin are </a:t>
            </a:r>
            <a:r>
              <a:rPr lang="en-US" dirty="0" smtClean="0"/>
              <a:t>acceptable. </a:t>
            </a:r>
            <a:endParaRPr lang="en-US" dirty="0"/>
          </a:p>
          <a:p>
            <a:pPr>
              <a:buClr>
                <a:schemeClr val="accent2"/>
              </a:buClr>
              <a:buSzPct val="200000"/>
              <a:buFont typeface="Arial" panose="020B0604020202020204" pitchFamily="34" charset="0"/>
              <a:buChar char="•"/>
            </a:pPr>
            <a:endParaRPr lang="en-US" sz="1100" dirty="0"/>
          </a:p>
          <a:p>
            <a:pPr marL="0" indent="0">
              <a:buClr>
                <a:schemeClr val="accent2"/>
              </a:buClr>
              <a:buSzPct val="200000"/>
              <a:buNone/>
            </a:pPr>
            <a:r>
              <a:rPr lang="en-US" dirty="0"/>
              <a:t> </a:t>
            </a:r>
            <a:r>
              <a:rPr lang="en-US" dirty="0" smtClean="0"/>
              <a:t>		Letter </a:t>
            </a:r>
            <a:r>
              <a:rPr lang="en-US" dirty="0"/>
              <a:t>from CPS agency must contain: name and address of placement parent, name and date of birth of child, date </a:t>
            </a:r>
            <a:r>
              <a:rPr lang="en-US" dirty="0" smtClean="0"/>
              <a:t>		placement </a:t>
            </a:r>
            <a:r>
              <a:rPr lang="en-US" dirty="0"/>
              <a:t>began, end date of placement (if applicable), name and telephone number of case worker, and date the </a:t>
            </a:r>
            <a:r>
              <a:rPr lang="en-US" dirty="0" smtClean="0"/>
              <a:t>			letter </a:t>
            </a:r>
            <a:r>
              <a:rPr lang="en-US" dirty="0"/>
              <a:t>was completed. </a:t>
            </a:r>
          </a:p>
          <a:p>
            <a:pPr>
              <a:buClr>
                <a:schemeClr val="accent2"/>
              </a:buClr>
              <a:buSzPct val="200000"/>
              <a:buFont typeface="Arial" panose="020B0604020202020204" pitchFamily="34" charset="0"/>
              <a:buChar char="•"/>
            </a:pPr>
            <a:endParaRPr lang="en-US" sz="1100" dirty="0"/>
          </a:p>
          <a:p>
            <a:pPr marL="0" indent="0">
              <a:buClr>
                <a:schemeClr val="accent2"/>
              </a:buClr>
              <a:buSzPct val="200000"/>
              <a:buNone/>
            </a:pPr>
            <a:r>
              <a:rPr lang="en-US" dirty="0" smtClean="0"/>
              <a:t>		DCF </a:t>
            </a:r>
            <a:r>
              <a:rPr lang="en-US" dirty="0"/>
              <a:t>Form  DCF-F-5190-E.</a:t>
            </a:r>
          </a:p>
          <a:p>
            <a:pPr>
              <a:buClr>
                <a:schemeClr val="accent2"/>
              </a:buClr>
              <a:buSzPct val="200000"/>
              <a:buFont typeface="Arial" panose="020B0604020202020204" pitchFamily="34" charset="0"/>
              <a:buChar char="•"/>
            </a:pPr>
            <a:endParaRPr lang="en-US" dirty="0"/>
          </a:p>
          <a:p>
            <a:endParaRPr lang="en-US" dirty="0"/>
          </a:p>
        </p:txBody>
      </p:sp>
    </p:spTree>
    <p:custDataLst>
      <p:tags r:id="rId1"/>
    </p:custDataLst>
    <p:extLst>
      <p:ext uri="{BB962C8B-B14F-4D97-AF65-F5344CB8AC3E}">
        <p14:creationId xmlns:p14="http://schemas.microsoft.com/office/powerpoint/2010/main" val="124576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78045" y="0"/>
            <a:ext cx="5346655" cy="6684579"/>
          </a:xfrm>
          <a:prstGeom prst="rect">
            <a:avLst/>
          </a:prstGeom>
        </p:spPr>
      </p:pic>
    </p:spTree>
    <p:extLst>
      <p:ext uri="{BB962C8B-B14F-4D97-AF65-F5344CB8AC3E}">
        <p14:creationId xmlns:p14="http://schemas.microsoft.com/office/powerpoint/2010/main" val="375410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5" y="1076445"/>
            <a:ext cx="10139855" cy="1412112"/>
          </a:xfrm>
        </p:spPr>
        <p:txBody>
          <a:bodyPr>
            <a:normAutofit fontScale="90000"/>
          </a:bodyPr>
          <a:lstStyle/>
          <a:p>
            <a:pPr algn="ctr"/>
            <a:r>
              <a:rPr lang="en-US" b="1" dirty="0" smtClean="0">
                <a:solidFill>
                  <a:schemeClr val="accent2">
                    <a:lumMod val="75000"/>
                  </a:schemeClr>
                </a:solidFill>
              </a:rPr>
              <a:t>To verify </a:t>
            </a:r>
            <a:r>
              <a:rPr lang="en-US" b="1" dirty="0">
                <a:solidFill>
                  <a:schemeClr val="accent2">
                    <a:lumMod val="75000"/>
                  </a:schemeClr>
                </a:solidFill>
              </a:rPr>
              <a:t>Employment or Self Employment as an Approved Activity</a:t>
            </a:r>
            <a:r>
              <a:rPr lang="en-US" dirty="0"/>
              <a:t/>
            </a:r>
            <a:br>
              <a:rPr lang="en-US" dirty="0"/>
            </a:br>
            <a:endParaRPr lang="en-US" dirty="0"/>
          </a:p>
        </p:txBody>
      </p:sp>
      <p:sp>
        <p:nvSpPr>
          <p:cNvPr id="3" name="Content Placeholder 2"/>
          <p:cNvSpPr>
            <a:spLocks noGrp="1"/>
          </p:cNvSpPr>
          <p:nvPr>
            <p:ph idx="1"/>
          </p:nvPr>
        </p:nvSpPr>
        <p:spPr>
          <a:xfrm>
            <a:off x="1305912" y="2409787"/>
            <a:ext cx="9601196" cy="3318936"/>
          </a:xfrm>
        </p:spPr>
        <p:txBody>
          <a:bodyPr>
            <a:normAutofit fontScale="92500" lnSpcReduction="20000"/>
          </a:bodyPr>
          <a:lstStyle/>
          <a:p>
            <a:pPr>
              <a:buClr>
                <a:schemeClr val="accent2">
                  <a:lumMod val="75000"/>
                </a:schemeClr>
              </a:buClr>
              <a:buSzPct val="145000"/>
              <a:buFont typeface="Wingdings" panose="05000000000000000000" pitchFamily="2" charset="2"/>
              <a:buChar char="§"/>
            </a:pPr>
            <a:r>
              <a:rPr lang="en-US" sz="2800" dirty="0" smtClean="0"/>
              <a:t> </a:t>
            </a:r>
            <a:r>
              <a:rPr lang="en-US" sz="4000" dirty="0" smtClean="0"/>
              <a:t>Paystubs</a:t>
            </a:r>
            <a:endParaRPr lang="en-US" sz="4000" dirty="0"/>
          </a:p>
          <a:p>
            <a:pPr>
              <a:buClr>
                <a:schemeClr val="accent2">
                  <a:lumMod val="75000"/>
                </a:schemeClr>
              </a:buClr>
              <a:buSzPct val="125000"/>
              <a:buFont typeface="Wingdings" panose="05000000000000000000" pitchFamily="2" charset="2"/>
              <a:buChar char="§"/>
            </a:pPr>
            <a:r>
              <a:rPr lang="en-US" sz="4000" dirty="0" smtClean="0"/>
              <a:t> an EVFE</a:t>
            </a:r>
            <a:endParaRPr lang="en-US" sz="4000" dirty="0"/>
          </a:p>
          <a:p>
            <a:pPr>
              <a:buClr>
                <a:schemeClr val="accent2">
                  <a:lumMod val="75000"/>
                </a:schemeClr>
              </a:buClr>
              <a:buSzPct val="125000"/>
              <a:buFont typeface="Wingdings" panose="05000000000000000000" pitchFamily="2" charset="2"/>
              <a:buChar char="§"/>
            </a:pPr>
            <a:r>
              <a:rPr lang="en-US" sz="4000" dirty="0" smtClean="0"/>
              <a:t> FDSH(with </a:t>
            </a:r>
            <a:r>
              <a:rPr lang="en-US" sz="4000" dirty="0"/>
              <a:t>parents verbal approval</a:t>
            </a:r>
            <a:r>
              <a:rPr lang="en-US" sz="4000" dirty="0" smtClean="0"/>
              <a:t>)</a:t>
            </a:r>
            <a:endParaRPr lang="en-US" sz="4000" dirty="0"/>
          </a:p>
          <a:p>
            <a:pPr>
              <a:buClr>
                <a:schemeClr val="accent2">
                  <a:lumMod val="75000"/>
                </a:schemeClr>
              </a:buClr>
              <a:buSzPct val="125000"/>
              <a:buFont typeface="Wingdings" panose="05000000000000000000" pitchFamily="2" charset="2"/>
              <a:buChar char="§"/>
            </a:pPr>
            <a:r>
              <a:rPr lang="en-US" sz="4000" dirty="0" smtClean="0"/>
              <a:t> Tax Returns  </a:t>
            </a:r>
          </a:p>
          <a:p>
            <a:pPr>
              <a:buClr>
                <a:schemeClr val="accent2">
                  <a:lumMod val="75000"/>
                </a:schemeClr>
              </a:buClr>
              <a:buSzPct val="125000"/>
              <a:buFont typeface="Wingdings" panose="05000000000000000000" pitchFamily="2" charset="2"/>
              <a:buChar char="§"/>
            </a:pPr>
            <a:r>
              <a:rPr lang="en-US" sz="4000" dirty="0" smtClean="0"/>
              <a:t> SEIRF’S (in limited circumstances)</a:t>
            </a:r>
            <a:endParaRPr lang="en-US" sz="4000" dirty="0"/>
          </a:p>
          <a:p>
            <a:endParaRPr lang="en-US" dirty="0"/>
          </a:p>
          <a:p>
            <a:endParaRPr lang="en-US" dirty="0"/>
          </a:p>
        </p:txBody>
      </p:sp>
      <p:pic>
        <p:nvPicPr>
          <p:cNvPr id="4" name="Picture 3"/>
          <p:cNvPicPr>
            <a:picLocks noChangeAspect="1"/>
          </p:cNvPicPr>
          <p:nvPr/>
        </p:nvPicPr>
        <p:blipFill>
          <a:blip r:embed="rId2"/>
          <a:stretch>
            <a:fillRect/>
          </a:stretch>
        </p:blipFill>
        <p:spPr>
          <a:xfrm>
            <a:off x="8671034" y="1911671"/>
            <a:ext cx="2858814" cy="2572735"/>
          </a:xfrm>
          <a:prstGeom prst="rect">
            <a:avLst/>
          </a:prstGeom>
        </p:spPr>
      </p:pic>
    </p:spTree>
    <p:extLst>
      <p:ext uri="{BB962C8B-B14F-4D97-AF65-F5344CB8AC3E}">
        <p14:creationId xmlns:p14="http://schemas.microsoft.com/office/powerpoint/2010/main" val="84306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373" y="683172"/>
            <a:ext cx="11184835" cy="5177301"/>
          </a:xfrm>
        </p:spPr>
        <p:txBody>
          <a:bodyPr>
            <a:noAutofit/>
          </a:bodyPr>
          <a:lstStyle/>
          <a:p>
            <a:pPr algn="ctr">
              <a:lnSpc>
                <a:spcPct val="100000"/>
              </a:lnSpc>
            </a:pPr>
            <a:r>
              <a:rPr lang="en-US" sz="5400" b="1" dirty="0"/>
              <a:t>Coding Foster Care </a:t>
            </a:r>
            <a:br>
              <a:rPr lang="en-US" sz="5400" b="1" dirty="0"/>
            </a:br>
            <a:r>
              <a:rPr lang="en-US" sz="5400" b="1" dirty="0"/>
              <a:t>and </a:t>
            </a:r>
            <a:br>
              <a:rPr lang="en-US" sz="5400" b="1" dirty="0"/>
            </a:br>
            <a:r>
              <a:rPr lang="en-US" sz="5400" b="1" dirty="0"/>
              <a:t>Kinship Care</a:t>
            </a:r>
            <a:br>
              <a:rPr lang="en-US" sz="5400" b="1" dirty="0"/>
            </a:br>
            <a:r>
              <a:rPr lang="en-US" sz="5400" b="1" dirty="0"/>
              <a:t> Correctly in CWW</a:t>
            </a:r>
            <a:br>
              <a:rPr lang="en-US" sz="5400" b="1" dirty="0"/>
            </a:br>
            <a:endParaRPr lang="en-US" sz="5400" b="1" dirty="0"/>
          </a:p>
        </p:txBody>
      </p:sp>
    </p:spTree>
    <p:custDataLst>
      <p:tags r:id="rId1"/>
    </p:custDataLst>
    <p:extLst>
      <p:ext uri="{BB962C8B-B14F-4D97-AF65-F5344CB8AC3E}">
        <p14:creationId xmlns:p14="http://schemas.microsoft.com/office/powerpoint/2010/main" val="609067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156803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p:cNvSpPr>
            <a:spLocks noGrp="1"/>
          </p:cNvSpPr>
          <p:nvPr>
            <p:ph type="title"/>
          </p:nvPr>
        </p:nvSpPr>
        <p:spPr>
          <a:xfrm>
            <a:off x="509287" y="1192191"/>
            <a:ext cx="10996914" cy="1886675"/>
          </a:xfrm>
        </p:spPr>
        <p:txBody>
          <a:bodyPr>
            <a:noAutofit/>
          </a:bodyPr>
          <a:lstStyle/>
          <a:p>
            <a:pPr algn="l"/>
            <a:r>
              <a:rPr lang="en-US" sz="2400" b="1" dirty="0">
                <a:solidFill>
                  <a:schemeClr val="accent2"/>
                </a:solidFill>
              </a:rPr>
              <a:t>The following CWW pages are used in </a:t>
            </a:r>
            <a:r>
              <a:rPr lang="en-US" sz="2400" b="1" dirty="0" smtClean="0">
                <a:solidFill>
                  <a:schemeClr val="accent2"/>
                </a:solidFill>
              </a:rPr>
              <a:t>Child Placement </a:t>
            </a:r>
            <a:r>
              <a:rPr lang="en-US" sz="2400" b="1" dirty="0">
                <a:solidFill>
                  <a:schemeClr val="accent2"/>
                </a:solidFill>
              </a:rPr>
              <a:t>situations. </a:t>
            </a:r>
            <a:r>
              <a:rPr lang="en-US" sz="2400" b="1" dirty="0" smtClean="0">
                <a:solidFill>
                  <a:schemeClr val="accent2"/>
                </a:solidFill>
              </a:rPr>
              <a:t/>
            </a:r>
            <a:br>
              <a:rPr lang="en-US" sz="2400" b="1" dirty="0" smtClean="0">
                <a:solidFill>
                  <a:schemeClr val="accent2"/>
                </a:solidFill>
              </a:rPr>
            </a:br>
            <a:r>
              <a:rPr lang="en-US" sz="2400" b="1" dirty="0" smtClean="0">
                <a:solidFill>
                  <a:schemeClr val="accent2"/>
                </a:solidFill>
              </a:rPr>
              <a:t>Entries </a:t>
            </a:r>
            <a:r>
              <a:rPr lang="en-US" sz="2400" b="1" dirty="0">
                <a:solidFill>
                  <a:schemeClr val="accent2"/>
                </a:solidFill>
              </a:rPr>
              <a:t>on these pages affect eligibility determination: </a:t>
            </a:r>
            <a:br>
              <a:rPr lang="en-US" sz="2400" b="1" dirty="0">
                <a:solidFill>
                  <a:schemeClr val="accent2"/>
                </a:solidFill>
              </a:rPr>
            </a:br>
            <a:endParaRPr lang="en-US" sz="2400" b="1" dirty="0">
              <a:solidFill>
                <a:schemeClr val="accent2"/>
              </a:solidFill>
            </a:endParaRPr>
          </a:p>
        </p:txBody>
      </p:sp>
      <p:sp>
        <p:nvSpPr>
          <p:cNvPr id="11" name="Content Placeholder 10"/>
          <p:cNvSpPr>
            <a:spLocks noGrp="1"/>
          </p:cNvSpPr>
          <p:nvPr>
            <p:ph idx="1"/>
          </p:nvPr>
        </p:nvSpPr>
        <p:spPr>
          <a:xfrm>
            <a:off x="685800" y="2372810"/>
            <a:ext cx="10820400" cy="3845875"/>
          </a:xfrm>
        </p:spPr>
        <p:txBody>
          <a:bodyPr>
            <a:normAutofit/>
          </a:bodyPr>
          <a:lstStyle/>
          <a:p>
            <a:pPr marL="0" indent="0">
              <a:buNone/>
            </a:pPr>
            <a:endParaRPr lang="en-US" dirty="0" smtClean="0"/>
          </a:p>
          <a:p>
            <a:endParaRPr lang="en-US" dirty="0"/>
          </a:p>
          <a:p>
            <a:endParaRPr lang="en-US" dirty="0" smtClean="0"/>
          </a:p>
          <a:p>
            <a:endParaRPr lang="en-US" dirty="0"/>
          </a:p>
          <a:p>
            <a:pPr marL="0" indent="0">
              <a:buNone/>
            </a:pPr>
            <a:r>
              <a:rPr lang="en-US" sz="2400" dirty="0" smtClean="0"/>
              <a:t>The </a:t>
            </a:r>
            <a:r>
              <a:rPr lang="en-US" sz="2400" dirty="0"/>
              <a:t>Kinship and Foster Care questions must be answered correctly on the Benefits Received page in CWW in order for CWW to determine financial eligibility correctly and to assign the correct copay type in CSAW.</a:t>
            </a:r>
          </a:p>
          <a:p>
            <a:endParaRPr lang="en-US" dirty="0"/>
          </a:p>
        </p:txBody>
      </p:sp>
    </p:spTree>
    <p:extLst>
      <p:ext uri="{BB962C8B-B14F-4D97-AF65-F5344CB8AC3E}">
        <p14:creationId xmlns:p14="http://schemas.microsoft.com/office/powerpoint/2010/main" val="71659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9807" y="1756102"/>
            <a:ext cx="10594427" cy="5170646"/>
          </a:xfrm>
          <a:prstGeom prst="rect">
            <a:avLst/>
          </a:prstGeom>
        </p:spPr>
        <p:txBody>
          <a:bodyPr wrap="square">
            <a:spAutoFit/>
          </a:bodyPr>
          <a:lstStyle/>
          <a:p>
            <a:r>
              <a:rPr lang="en-US" sz="3200" b="1" dirty="0"/>
              <a:t>Wisconsin Shares Child Care does not allow </a:t>
            </a:r>
            <a:r>
              <a:rPr lang="en-US" sz="3200" b="1" dirty="0" smtClean="0"/>
              <a:t>Categorical Eligibility </a:t>
            </a:r>
            <a:r>
              <a:rPr lang="en-US" sz="3200" b="1" dirty="0"/>
              <a:t>for any groups of family types. </a:t>
            </a:r>
          </a:p>
          <a:p>
            <a:endParaRPr lang="en-US" sz="2800" dirty="0" smtClean="0"/>
          </a:p>
          <a:p>
            <a:r>
              <a:rPr lang="en-US" sz="3200" dirty="0" smtClean="0"/>
              <a:t>Foster </a:t>
            </a:r>
            <a:r>
              <a:rPr lang="en-US" sz="3200" dirty="0"/>
              <a:t>care, </a:t>
            </a:r>
            <a:r>
              <a:rPr lang="en-US" sz="3200" dirty="0" smtClean="0"/>
              <a:t>Subsidized Guardians</a:t>
            </a:r>
            <a:r>
              <a:rPr lang="en-US" sz="3200" dirty="0"/>
              <a:t>, </a:t>
            </a:r>
            <a:r>
              <a:rPr lang="en-US" sz="3200" dirty="0" smtClean="0"/>
              <a:t>Interim Caretakers</a:t>
            </a:r>
            <a:r>
              <a:rPr lang="en-US" sz="3200" dirty="0"/>
              <a:t>, </a:t>
            </a:r>
            <a:r>
              <a:rPr lang="en-US" sz="3200" dirty="0" smtClean="0"/>
              <a:t>Tribal Placements</a:t>
            </a:r>
            <a:r>
              <a:rPr lang="en-US" sz="3200" dirty="0"/>
              <a:t>, and </a:t>
            </a:r>
            <a:r>
              <a:rPr lang="en-US" sz="3200" dirty="0" smtClean="0"/>
              <a:t>Relatives </a:t>
            </a:r>
            <a:r>
              <a:rPr lang="en-US" sz="3200" dirty="0"/>
              <a:t>with </a:t>
            </a:r>
            <a:r>
              <a:rPr lang="en-US" sz="3200" dirty="0" smtClean="0"/>
              <a:t>Court-Ordered Placement </a:t>
            </a:r>
            <a:r>
              <a:rPr lang="en-US" sz="3200" dirty="0"/>
              <a:t>who receive the Kinship Care payment must all complete the same eligibility determination process including verification of approved activity just as all other families are required to do.</a:t>
            </a:r>
          </a:p>
          <a:p>
            <a:endParaRPr lang="en-US" sz="2800" dirty="0"/>
          </a:p>
          <a:p>
            <a:r>
              <a:rPr lang="en-US" dirty="0"/>
              <a:t> </a:t>
            </a:r>
          </a:p>
        </p:txBody>
      </p:sp>
    </p:spTree>
    <p:custDataLst>
      <p:tags r:id="rId1"/>
    </p:custDataLst>
    <p:extLst>
      <p:ext uri="{BB962C8B-B14F-4D97-AF65-F5344CB8AC3E}">
        <p14:creationId xmlns:p14="http://schemas.microsoft.com/office/powerpoint/2010/main" val="26550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1378226"/>
            <a:ext cx="10750826" cy="940904"/>
          </a:xfrm>
        </p:spPr>
        <p:txBody>
          <a:bodyPr>
            <a:normAutofit fontScale="90000"/>
          </a:bodyPr>
          <a:lstStyle/>
          <a:p>
            <a:pPr algn="ctr"/>
            <a:r>
              <a:rPr lang="en-US" sz="6000" b="1" dirty="0">
                <a:solidFill>
                  <a:schemeClr val="accent2"/>
                </a:solidFill>
              </a:rPr>
              <a:t>Household Relationships </a:t>
            </a:r>
            <a:r>
              <a:rPr lang="en-US" b="1" dirty="0"/>
              <a:t/>
            </a:r>
            <a:br>
              <a:rPr lang="en-US" b="1" dirty="0"/>
            </a:br>
            <a:endParaRPr lang="en-US" b="1" dirty="0"/>
          </a:p>
        </p:txBody>
      </p:sp>
      <p:sp>
        <p:nvSpPr>
          <p:cNvPr id="3" name="Content Placeholder 2"/>
          <p:cNvSpPr>
            <a:spLocks noGrp="1"/>
          </p:cNvSpPr>
          <p:nvPr>
            <p:ph idx="1"/>
          </p:nvPr>
        </p:nvSpPr>
        <p:spPr>
          <a:xfrm>
            <a:off x="685800" y="2396359"/>
            <a:ext cx="10820400" cy="3941379"/>
          </a:xfrm>
        </p:spPr>
        <p:txBody>
          <a:bodyPr>
            <a:normAutofit/>
          </a:bodyPr>
          <a:lstStyle/>
          <a:p>
            <a:pPr marL="0" indent="0">
              <a:buNone/>
            </a:pPr>
            <a:r>
              <a:rPr lang="en-US" dirty="0"/>
              <a:t>The AG is determined by how members of the household are related to each other and to the applicant or by who is </a:t>
            </a:r>
            <a:r>
              <a:rPr lang="en-US" u="sng" dirty="0"/>
              <a:t>caring for </a:t>
            </a:r>
            <a:r>
              <a:rPr lang="en-US" dirty="0"/>
              <a:t>or </a:t>
            </a:r>
            <a:r>
              <a:rPr lang="en-US" u="sng" dirty="0"/>
              <a:t>filling a parental role </a:t>
            </a:r>
            <a:r>
              <a:rPr lang="en-US" dirty="0"/>
              <a:t>of a child. </a:t>
            </a:r>
            <a:endParaRPr lang="en-US" dirty="0" smtClean="0"/>
          </a:p>
          <a:p>
            <a:pPr marL="0" indent="0">
              <a:buNone/>
            </a:pPr>
            <a:r>
              <a:rPr lang="en-US" dirty="0" smtClean="0"/>
              <a:t>If </a:t>
            </a:r>
            <a:r>
              <a:rPr lang="en-US" dirty="0"/>
              <a:t>entries are not correct, the AG is not determined correctly.</a:t>
            </a:r>
          </a:p>
          <a:p>
            <a:pPr marL="0" indent="0">
              <a:buNone/>
            </a:pPr>
            <a:r>
              <a:rPr lang="en-US" sz="2800" b="1" dirty="0" smtClean="0"/>
              <a:t>Reminders </a:t>
            </a:r>
            <a:r>
              <a:rPr lang="en-US" sz="2800" b="1" dirty="0"/>
              <a:t>for this page for ALL child placements:</a:t>
            </a:r>
            <a:r>
              <a:rPr lang="en-US" sz="2400" b="1" dirty="0"/>
              <a:t> </a:t>
            </a:r>
          </a:p>
          <a:p>
            <a:pPr lvl="1">
              <a:buFont typeface="Wingdings" panose="05000000000000000000" pitchFamily="2" charset="2"/>
              <a:buChar char="§"/>
            </a:pPr>
            <a:r>
              <a:rPr lang="en-US" dirty="0" smtClean="0"/>
              <a:t> </a:t>
            </a:r>
            <a:r>
              <a:rPr lang="en-US" dirty="0"/>
              <a:t>Correctly identifying who is filling a parental role of a child is crucial in correctly determining the correct assistance group for a child placement case. </a:t>
            </a:r>
          </a:p>
          <a:p>
            <a:pPr lvl="1">
              <a:buFont typeface="Wingdings" panose="05000000000000000000" pitchFamily="2" charset="2"/>
              <a:buChar char="§"/>
            </a:pPr>
            <a:r>
              <a:rPr lang="en-US" dirty="0" smtClean="0"/>
              <a:t>Foster </a:t>
            </a:r>
            <a:r>
              <a:rPr lang="en-US" dirty="0"/>
              <a:t>parents, Relatives, subsidized guardians</a:t>
            </a:r>
            <a:r>
              <a:rPr lang="en-US" dirty="0" smtClean="0"/>
              <a:t>, and </a:t>
            </a:r>
            <a:r>
              <a:rPr lang="en-US" dirty="0"/>
              <a:t>interim </a:t>
            </a:r>
            <a:r>
              <a:rPr lang="en-US" dirty="0" smtClean="0"/>
              <a:t>caretakers must </a:t>
            </a:r>
            <a:r>
              <a:rPr lang="en-US" dirty="0"/>
              <a:t>be indicated as &lt;Filling Parental Role&gt;. </a:t>
            </a:r>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78503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06" y="764373"/>
            <a:ext cx="10823294" cy="1293028"/>
          </a:xfrm>
          <a:effectLst>
            <a:glow rad="228600">
              <a:schemeClr val="accent2">
                <a:satMod val="175000"/>
                <a:alpha val="40000"/>
              </a:schemeClr>
            </a:glow>
          </a:effectLst>
          <a:scene3d>
            <a:camera prst="orthographicFront"/>
            <a:lightRig rig="threePt" dir="t"/>
          </a:scene3d>
          <a:sp3d>
            <a:bevelT prst="relaxedInset"/>
          </a:sp3d>
        </p:spPr>
        <p:txBody>
          <a:bodyPr>
            <a:normAutofit/>
          </a:bodyPr>
          <a:lstStyle/>
          <a:p>
            <a:pPr algn="ctr"/>
            <a:r>
              <a:rPr lang="en-US" sz="5400" b="1" dirty="0">
                <a:solidFill>
                  <a:schemeClr val="accent1"/>
                </a:solidFill>
              </a:rPr>
              <a:t>FOSTER CARE</a:t>
            </a:r>
          </a:p>
        </p:txBody>
      </p:sp>
      <p:sp>
        <p:nvSpPr>
          <p:cNvPr id="3" name="Content Placeholder 2"/>
          <p:cNvSpPr>
            <a:spLocks noGrp="1"/>
          </p:cNvSpPr>
          <p:nvPr>
            <p:ph idx="1"/>
          </p:nvPr>
        </p:nvSpPr>
        <p:spPr>
          <a:xfrm>
            <a:off x="1282262" y="1759353"/>
            <a:ext cx="9595945" cy="949124"/>
          </a:xfrm>
          <a:solidFill>
            <a:schemeClr val="accent1">
              <a:lumMod val="40000"/>
              <a:lumOff val="60000"/>
            </a:schemeClr>
          </a:solidFill>
          <a:ln w="57150">
            <a:solidFill>
              <a:schemeClr val="tx1"/>
            </a:solidFill>
          </a:ln>
        </p:spPr>
        <p:txBody>
          <a:bodyPr>
            <a:normAutofit fontScale="92500" lnSpcReduction="10000"/>
          </a:bodyPr>
          <a:lstStyle/>
          <a:p>
            <a:pPr marL="0" indent="0">
              <a:buNone/>
            </a:pPr>
            <a:r>
              <a:rPr lang="en-US" dirty="0" smtClean="0"/>
              <a:t>Select: NOT- Not Related – to indicate the relationship  (unless they are related) </a:t>
            </a:r>
          </a:p>
          <a:p>
            <a:pPr marL="0" indent="0">
              <a:buNone/>
            </a:pPr>
            <a:r>
              <a:rPr lang="en-US" dirty="0" smtClean="0"/>
              <a:t>Select: YES- For Filling the Parental Role</a:t>
            </a:r>
          </a:p>
          <a:p>
            <a:pPr marL="0" indent="0">
              <a:buNone/>
            </a:pPr>
            <a:endParaRPr lang="en-US" dirty="0"/>
          </a:p>
        </p:txBody>
      </p:sp>
      <p:pic>
        <p:nvPicPr>
          <p:cNvPr id="4" name="Picture 3"/>
          <p:cNvPicPr>
            <a:picLocks noChangeAspect="1"/>
          </p:cNvPicPr>
          <p:nvPr/>
        </p:nvPicPr>
        <p:blipFill>
          <a:blip r:embed="rId2"/>
          <a:stretch>
            <a:fillRect/>
          </a:stretch>
        </p:blipFill>
        <p:spPr>
          <a:xfrm>
            <a:off x="1951197" y="2908417"/>
            <a:ext cx="7687722" cy="3475021"/>
          </a:xfrm>
          <a:prstGeom prst="rect">
            <a:avLst/>
          </a:prstGeom>
        </p:spPr>
      </p:pic>
      <p:sp>
        <p:nvSpPr>
          <p:cNvPr id="7" name="Down Arrow 6"/>
          <p:cNvSpPr/>
          <p:nvPr/>
        </p:nvSpPr>
        <p:spPr>
          <a:xfrm>
            <a:off x="3356658" y="3298785"/>
            <a:ext cx="173620" cy="520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47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09" y="740780"/>
            <a:ext cx="8507392" cy="439838"/>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5400" b="1" dirty="0" smtClean="0">
                <a:solidFill>
                  <a:schemeClr val="accent2"/>
                </a:solidFill>
              </a:rPr>
              <a:t>KINSHIP CARE</a:t>
            </a:r>
            <a:endParaRPr lang="en-US" sz="5400" b="1" dirty="0">
              <a:solidFill>
                <a:schemeClr val="accent2"/>
              </a:solidFill>
            </a:endParaRPr>
          </a:p>
        </p:txBody>
      </p:sp>
      <p:sp>
        <p:nvSpPr>
          <p:cNvPr id="3" name="Content Placeholder 2"/>
          <p:cNvSpPr>
            <a:spLocks noGrp="1"/>
          </p:cNvSpPr>
          <p:nvPr>
            <p:ph idx="1"/>
          </p:nvPr>
        </p:nvSpPr>
        <p:spPr>
          <a:xfrm>
            <a:off x="1103586" y="441434"/>
            <a:ext cx="9732580" cy="2278617"/>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dirty="0" smtClean="0"/>
          </a:p>
          <a:p>
            <a:endParaRPr lang="en-US" dirty="0"/>
          </a:p>
          <a:p>
            <a:r>
              <a:rPr lang="en-US" b="1" dirty="0" smtClean="0"/>
              <a:t>Indicate how the Kinship Parent is related to the child</a:t>
            </a:r>
          </a:p>
          <a:p>
            <a:r>
              <a:rPr lang="en-US" b="1" dirty="0" smtClean="0"/>
              <a:t>Select: YES- For Filling the Parental Role</a:t>
            </a:r>
            <a:endParaRPr lang="en-US" b="1" dirty="0"/>
          </a:p>
        </p:txBody>
      </p:sp>
      <p:pic>
        <p:nvPicPr>
          <p:cNvPr id="4" name="Picture 3"/>
          <p:cNvPicPr>
            <a:picLocks noChangeAspect="1"/>
          </p:cNvPicPr>
          <p:nvPr/>
        </p:nvPicPr>
        <p:blipFill>
          <a:blip r:embed="rId2"/>
          <a:stretch>
            <a:fillRect/>
          </a:stretch>
        </p:blipFill>
        <p:spPr>
          <a:xfrm>
            <a:off x="1510478" y="2768815"/>
            <a:ext cx="8407113" cy="3603048"/>
          </a:xfrm>
          <a:prstGeom prst="rect">
            <a:avLst/>
          </a:prstGeom>
        </p:spPr>
      </p:pic>
      <p:sp>
        <p:nvSpPr>
          <p:cNvPr id="7" name="Down Arrow 6"/>
          <p:cNvSpPr/>
          <p:nvPr/>
        </p:nvSpPr>
        <p:spPr>
          <a:xfrm>
            <a:off x="3264061" y="3183039"/>
            <a:ext cx="208345" cy="509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660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131" y="544010"/>
            <a:ext cx="10930759" cy="1808492"/>
          </a:xfrm>
        </p:spPr>
        <p:txBody>
          <a:bodyPr>
            <a:noAutofit/>
          </a:bodyPr>
          <a:lstStyle/>
          <a:p>
            <a:pPr algn="ctr"/>
            <a:r>
              <a:rPr lang="en-US" sz="4800" b="1" dirty="0" smtClean="0">
                <a:solidFill>
                  <a:schemeClr val="accent2">
                    <a:lumMod val="75000"/>
                  </a:schemeClr>
                </a:solidFill>
              </a:rPr>
              <a:t>BENEFITS RECEIVED PAGE </a:t>
            </a:r>
            <a:r>
              <a:rPr lang="en-US" sz="2800" dirty="0"/>
              <a:t/>
            </a:r>
            <a:br>
              <a:rPr lang="en-US" sz="2800" dirty="0"/>
            </a:br>
            <a:r>
              <a:rPr lang="en-US" sz="2400" dirty="0" smtClean="0"/>
              <a:t>                                        </a:t>
            </a:r>
            <a:r>
              <a:rPr lang="en-US" sz="2400" b="1" dirty="0" smtClean="0"/>
              <a:t>Entries </a:t>
            </a:r>
            <a:r>
              <a:rPr lang="en-US" sz="2400" b="1" dirty="0"/>
              <a:t>on this page are very important!</a:t>
            </a:r>
          </a:p>
        </p:txBody>
      </p:sp>
      <p:sp>
        <p:nvSpPr>
          <p:cNvPr id="2" name="Content Placeholder 1"/>
          <p:cNvSpPr>
            <a:spLocks noGrp="1"/>
          </p:cNvSpPr>
          <p:nvPr>
            <p:ph sz="half" idx="1"/>
          </p:nvPr>
        </p:nvSpPr>
        <p:spPr>
          <a:xfrm>
            <a:off x="836762" y="2560320"/>
            <a:ext cx="5179990" cy="3310128"/>
          </a:xfrm>
          <a:ln w="28575">
            <a:noFill/>
          </a:ln>
        </p:spPr>
        <p:txBody>
          <a:bodyPr>
            <a:normAutofit fontScale="85000" lnSpcReduction="10000"/>
          </a:bodyPr>
          <a:lstStyle/>
          <a:p>
            <a:pPr lvl="0" rtl="0">
              <a:buClr>
                <a:schemeClr val="accent2"/>
              </a:buClr>
              <a:buSzPct val="123000"/>
            </a:pPr>
            <a:r>
              <a:rPr lang="en-US" dirty="0" smtClean="0"/>
              <a:t>The Kinship and Foster Care questions must be answered correctly on the Benefits Received page in CWW in order for CWW to determine financial eligibility correctly and to assign the correct copay type in CSAW.</a:t>
            </a:r>
            <a:endParaRPr lang="en-US" dirty="0"/>
          </a:p>
          <a:p>
            <a:pPr lvl="0" rtl="0">
              <a:buClr>
                <a:schemeClr val="accent2"/>
              </a:buClr>
              <a:buSzPct val="123000"/>
            </a:pPr>
            <a:r>
              <a:rPr lang="en-US" dirty="0" smtClean="0"/>
              <a:t>Verification of a court order and kinship payment affect how eligibility is determined and the subsidy amount.</a:t>
            </a:r>
            <a:endParaRPr lang="en-US" dirty="0"/>
          </a:p>
          <a:p>
            <a:pPr lvl="0" rtl="0">
              <a:buClr>
                <a:schemeClr val="accent2"/>
              </a:buClr>
              <a:buSzPct val="123000"/>
            </a:pPr>
            <a:r>
              <a:rPr lang="en-US" dirty="0" smtClean="0"/>
              <a:t>CWW does not currently pend or fail for verification of placement</a:t>
            </a:r>
            <a:endParaRPr lang="en-US" dirty="0"/>
          </a:p>
        </p:txBody>
      </p:sp>
      <p:sp>
        <p:nvSpPr>
          <p:cNvPr id="3" name="Content Placeholder 2"/>
          <p:cNvSpPr>
            <a:spLocks noGrp="1"/>
          </p:cNvSpPr>
          <p:nvPr>
            <p:ph sz="half" idx="2"/>
          </p:nvPr>
        </p:nvSpPr>
        <p:spPr>
          <a:xfrm>
            <a:off x="6000190" y="2491309"/>
            <a:ext cx="5757614" cy="3310128"/>
          </a:xfrm>
        </p:spPr>
        <p:txBody>
          <a:bodyPr>
            <a:noAutofit/>
          </a:bodyPr>
          <a:lstStyle/>
          <a:p>
            <a:pPr lvl="0" rtl="0">
              <a:buClr>
                <a:schemeClr val="accent2"/>
              </a:buClr>
              <a:buSzPct val="140000"/>
            </a:pPr>
            <a:r>
              <a:rPr lang="en-US" sz="2000" dirty="0" smtClean="0"/>
              <a:t>Only indicate kinship or foster information for the </a:t>
            </a:r>
            <a:r>
              <a:rPr lang="en-US" sz="2000" b="1" i="1" u="sng" dirty="0" smtClean="0"/>
              <a:t>child</a:t>
            </a:r>
            <a:r>
              <a:rPr lang="en-US" sz="2000" b="1" i="1" dirty="0" smtClean="0"/>
              <a:t> </a:t>
            </a:r>
            <a:r>
              <a:rPr lang="en-US" sz="2000" dirty="0" smtClean="0"/>
              <a:t>who has the relationship. </a:t>
            </a:r>
            <a:endParaRPr lang="en-US" sz="2000" dirty="0"/>
          </a:p>
          <a:p>
            <a:pPr lvl="0" rtl="0">
              <a:buClr>
                <a:schemeClr val="accent2"/>
              </a:buClr>
              <a:buSzPct val="140000"/>
            </a:pPr>
            <a:r>
              <a:rPr lang="en-US" sz="2000" dirty="0" smtClean="0"/>
              <a:t>Kinship Care payment </a:t>
            </a:r>
            <a:r>
              <a:rPr lang="en-US" sz="2000" b="1" dirty="0" smtClean="0"/>
              <a:t>must </a:t>
            </a:r>
            <a:r>
              <a:rPr lang="en-US" sz="2000" dirty="0" smtClean="0"/>
              <a:t>be verified if received. </a:t>
            </a:r>
            <a:endParaRPr lang="en-US" sz="2000" dirty="0"/>
          </a:p>
          <a:p>
            <a:pPr lvl="0" rtl="0">
              <a:buClr>
                <a:schemeClr val="accent2"/>
              </a:buClr>
              <a:buSzPct val="140000"/>
            </a:pPr>
            <a:r>
              <a:rPr lang="en-US" sz="2000" dirty="0" smtClean="0"/>
              <a:t>The Manual Child Care eligibility page is triggered and the biological parent’s income is tested at 200% FPL when:</a:t>
            </a:r>
          </a:p>
          <a:p>
            <a:pPr marL="0" lvl="0" indent="0" rtl="0">
              <a:buNone/>
            </a:pPr>
            <a:r>
              <a:rPr lang="en-US" sz="2000" dirty="0"/>
              <a:t>	</a:t>
            </a:r>
            <a:r>
              <a:rPr lang="en-US" sz="2000" dirty="0" smtClean="0"/>
              <a:t>YES is entered for foster/guardianship and foster  	court order; or</a:t>
            </a:r>
          </a:p>
          <a:p>
            <a:pPr marL="0" lvl="0" indent="0" rtl="0">
              <a:buNone/>
            </a:pPr>
            <a:r>
              <a:rPr lang="en-US" sz="2000" dirty="0" smtClean="0"/>
              <a:t>	 YES  is entered for Kinship Relationship, Kinship 	 Court Order, and Kinship Payment </a:t>
            </a:r>
            <a:endParaRPr lang="en-US" sz="2000" dirty="0"/>
          </a:p>
        </p:txBody>
      </p:sp>
    </p:spTree>
    <p:extLst>
      <p:ext uri="{BB962C8B-B14F-4D97-AF65-F5344CB8AC3E}">
        <p14:creationId xmlns:p14="http://schemas.microsoft.com/office/powerpoint/2010/main" val="4230542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809297"/>
            <a:ext cx="11357113" cy="1907399"/>
          </a:xfrm>
        </p:spPr>
        <p:txBody>
          <a:bodyPr>
            <a:normAutofit fontScale="90000"/>
          </a:bodyPr>
          <a:lstStyle/>
          <a:p>
            <a:pPr algn="l"/>
            <a:r>
              <a:rPr lang="en-US" b="1" dirty="0">
                <a:solidFill>
                  <a:schemeClr val="accent2"/>
                </a:solidFill>
              </a:rPr>
              <a:t>	    Benefits Received (1 of 2): Foster Care</a:t>
            </a: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696311" y="1587061"/>
            <a:ext cx="10820400" cy="4494989"/>
          </a:xfrm>
        </p:spPr>
        <p:txBody>
          <a:bodyPr/>
          <a:lstStyle/>
          <a:p>
            <a:pPr marL="0" indent="0">
              <a:buNone/>
            </a:pPr>
            <a:r>
              <a:rPr lang="en-US" dirty="0"/>
              <a:t>Foster Care children do not have a Wisconsin Shares copay and financial eligibility is based on the biological/adoptive parents’ income at the time of removal.</a:t>
            </a:r>
          </a:p>
          <a:p>
            <a:endParaRPr lang="en-US" dirty="0"/>
          </a:p>
          <a:p>
            <a:endParaRPr lang="en-US" dirty="0"/>
          </a:p>
        </p:txBody>
      </p:sp>
      <p:pic>
        <p:nvPicPr>
          <p:cNvPr id="6" name="Picture 5"/>
          <p:cNvPicPr>
            <a:picLocks noChangeAspect="1"/>
          </p:cNvPicPr>
          <p:nvPr/>
        </p:nvPicPr>
        <p:blipFill>
          <a:blip r:embed="rId2"/>
          <a:stretch>
            <a:fillRect/>
          </a:stretch>
        </p:blipFill>
        <p:spPr>
          <a:xfrm>
            <a:off x="1518425" y="2610195"/>
            <a:ext cx="8102286" cy="3507971"/>
          </a:xfrm>
          <a:prstGeom prst="rect">
            <a:avLst/>
          </a:prstGeom>
        </p:spPr>
      </p:pic>
    </p:spTree>
    <p:extLst>
      <p:ext uri="{BB962C8B-B14F-4D97-AF65-F5344CB8AC3E}">
        <p14:creationId xmlns:p14="http://schemas.microsoft.com/office/powerpoint/2010/main" val="443978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63524" y="1331089"/>
            <a:ext cx="9642676" cy="381964"/>
          </a:xfrm>
        </p:spPr>
        <p:txBody>
          <a:bodyPr>
            <a:normAutofit fontScale="90000"/>
          </a:bodyPr>
          <a:lstStyle/>
          <a:p>
            <a:pPr algn="ctr"/>
            <a:r>
              <a:rPr lang="en-US" sz="4000" b="1" dirty="0">
                <a:solidFill>
                  <a:schemeClr val="accent2"/>
                </a:solidFill>
              </a:rPr>
              <a:t>Benefits Received (2 of 2): Kinship </a:t>
            </a:r>
            <a:r>
              <a:rPr lang="en-US" sz="4000" b="1" dirty="0" smtClean="0">
                <a:solidFill>
                  <a:schemeClr val="accent2"/>
                </a:solidFill>
              </a:rPr>
              <a:t>Care</a:t>
            </a:r>
            <a:br>
              <a:rPr lang="en-US" sz="4000" b="1" dirty="0" smtClean="0">
                <a:solidFill>
                  <a:schemeClr val="accent2"/>
                </a:solidFill>
              </a:rPr>
            </a:br>
            <a:r>
              <a:rPr lang="en-US" sz="4000" b="1" dirty="0" smtClean="0">
                <a:solidFill>
                  <a:schemeClr val="accent2"/>
                </a:solidFill>
              </a:rPr>
              <a:t>                       Court </a:t>
            </a:r>
            <a:r>
              <a:rPr lang="en-US" sz="4000" b="1" dirty="0">
                <a:solidFill>
                  <a:schemeClr val="accent2"/>
                </a:solidFill>
              </a:rPr>
              <a:t>Ordered Kinship </a:t>
            </a:r>
            <a:r>
              <a:rPr lang="en-US" sz="4000" b="1" dirty="0" smtClean="0">
                <a:solidFill>
                  <a:schemeClr val="accent2"/>
                </a:solidFill>
              </a:rPr>
              <a:t>children</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8" name="Content Placeholder 7"/>
          <p:cNvSpPr>
            <a:spLocks noGrp="1"/>
          </p:cNvSpPr>
          <p:nvPr>
            <p:ph idx="1"/>
          </p:nvPr>
        </p:nvSpPr>
        <p:spPr>
          <a:xfrm>
            <a:off x="685800" y="1689904"/>
            <a:ext cx="10820400" cy="4528781"/>
          </a:xfrm>
        </p:spPr>
        <p:txBody>
          <a:bodyPr>
            <a:normAutofit/>
          </a:bodyPr>
          <a:lstStyle/>
          <a:p>
            <a:pPr marL="0" indent="0">
              <a:buNone/>
            </a:pPr>
            <a:r>
              <a:rPr lang="en-US" sz="1800" dirty="0" smtClean="0"/>
              <a:t>Children with a Court </a:t>
            </a:r>
            <a:r>
              <a:rPr lang="en-US" sz="1800" dirty="0"/>
              <a:t>O</a:t>
            </a:r>
            <a:r>
              <a:rPr lang="en-US" sz="1800" dirty="0" smtClean="0"/>
              <a:t>rdered Kinship Placement and receives a Kinship Payment do not have a Wisconsin shares copay and their income is based on the natural parents income at the time of removal.</a:t>
            </a:r>
          </a:p>
          <a:p>
            <a:pPr marL="0" indent="0">
              <a:buNone/>
            </a:pPr>
            <a:endParaRPr lang="en-US" sz="1800" dirty="0"/>
          </a:p>
        </p:txBody>
      </p:sp>
      <p:pic>
        <p:nvPicPr>
          <p:cNvPr id="10" name="Picture 9"/>
          <p:cNvPicPr>
            <a:picLocks noChangeAspect="1"/>
          </p:cNvPicPr>
          <p:nvPr/>
        </p:nvPicPr>
        <p:blipFill>
          <a:blip r:embed="rId2"/>
          <a:stretch>
            <a:fillRect/>
          </a:stretch>
        </p:blipFill>
        <p:spPr>
          <a:xfrm>
            <a:off x="1574775" y="2479378"/>
            <a:ext cx="9187468" cy="3715474"/>
          </a:xfrm>
          <a:prstGeom prst="rect">
            <a:avLst/>
          </a:prstGeom>
        </p:spPr>
      </p:pic>
    </p:spTree>
    <p:extLst>
      <p:ext uri="{BB962C8B-B14F-4D97-AF65-F5344CB8AC3E}">
        <p14:creationId xmlns:p14="http://schemas.microsoft.com/office/powerpoint/2010/main" val="2818612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accent2"/>
                </a:solidFill>
              </a:rPr>
              <a:t>Court order Kinship Children</a:t>
            </a:r>
            <a:br>
              <a:rPr lang="en-US" sz="4000" b="1" dirty="0" smtClean="0">
                <a:solidFill>
                  <a:schemeClr val="accent2"/>
                </a:solidFill>
              </a:rPr>
            </a:br>
            <a:r>
              <a:rPr lang="en-US" sz="4000" b="1" dirty="0" smtClean="0">
                <a:solidFill>
                  <a:schemeClr val="accent2"/>
                </a:solidFill>
              </a:rPr>
              <a:t> and No Kinship Payment</a:t>
            </a:r>
            <a:endParaRPr lang="en-US" sz="4000" b="1" dirty="0">
              <a:solidFill>
                <a:schemeClr val="accent2"/>
              </a:solidFill>
            </a:endParaRPr>
          </a:p>
        </p:txBody>
      </p:sp>
      <p:pic>
        <p:nvPicPr>
          <p:cNvPr id="4" name="Content Placeholder 3"/>
          <p:cNvPicPr>
            <a:picLocks noGrp="1" noChangeAspect="1"/>
          </p:cNvPicPr>
          <p:nvPr>
            <p:ph idx="1"/>
          </p:nvPr>
        </p:nvPicPr>
        <p:blipFill>
          <a:blip r:embed="rId2"/>
          <a:stretch>
            <a:fillRect/>
          </a:stretch>
        </p:blipFill>
        <p:spPr>
          <a:xfrm>
            <a:off x="1135145" y="3572758"/>
            <a:ext cx="9601200" cy="2243580"/>
          </a:xfrm>
          <a:prstGeom prst="rect">
            <a:avLst/>
          </a:prstGeom>
        </p:spPr>
      </p:pic>
      <p:sp>
        <p:nvSpPr>
          <p:cNvPr id="5" name="Rectangle 4"/>
          <p:cNvSpPr/>
          <p:nvPr/>
        </p:nvSpPr>
        <p:spPr>
          <a:xfrm>
            <a:off x="1159496" y="2366923"/>
            <a:ext cx="9860437" cy="646331"/>
          </a:xfrm>
          <a:prstGeom prst="rect">
            <a:avLst/>
          </a:prstGeom>
        </p:spPr>
        <p:txBody>
          <a:bodyPr wrap="square">
            <a:spAutoFit/>
          </a:bodyPr>
          <a:lstStyle/>
          <a:p>
            <a:r>
              <a:rPr lang="en-US" dirty="0"/>
              <a:t>Children with a Court Ordered Kinship Placement and </a:t>
            </a:r>
            <a:r>
              <a:rPr lang="en-US" dirty="0" smtClean="0"/>
              <a:t>do not receive </a:t>
            </a:r>
            <a:r>
              <a:rPr lang="en-US" dirty="0"/>
              <a:t>a Kinship </a:t>
            </a:r>
            <a:r>
              <a:rPr lang="en-US" dirty="0" smtClean="0"/>
              <a:t>Payment will have a minimal  </a:t>
            </a:r>
            <a:r>
              <a:rPr lang="en-US" dirty="0"/>
              <a:t>Wisconsin shares copay and </a:t>
            </a:r>
            <a:r>
              <a:rPr lang="en-US" dirty="0" smtClean="0"/>
              <a:t>their </a:t>
            </a:r>
            <a:r>
              <a:rPr lang="en-US" dirty="0"/>
              <a:t>income is </a:t>
            </a:r>
            <a:r>
              <a:rPr lang="en-US" dirty="0" smtClean="0"/>
              <a:t>based on the Kinship Relative's household income.</a:t>
            </a:r>
            <a:endParaRPr lang="en-US" dirty="0"/>
          </a:p>
        </p:txBody>
      </p:sp>
      <p:sp>
        <p:nvSpPr>
          <p:cNvPr id="6" name="Rectangular Callout 5"/>
          <p:cNvSpPr/>
          <p:nvPr/>
        </p:nvSpPr>
        <p:spPr>
          <a:xfrm>
            <a:off x="4572000" y="4468305"/>
            <a:ext cx="5222449" cy="612742"/>
          </a:xfrm>
          <a:prstGeom prst="wedgeRectCallout">
            <a:avLst>
              <a:gd name="adj1" fmla="val -57068"/>
              <a:gd name="adj2" fmla="val 56548"/>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No Kinship Care Payment</a:t>
            </a:r>
            <a:endParaRPr lang="en-US" dirty="0"/>
          </a:p>
        </p:txBody>
      </p:sp>
      <p:sp>
        <p:nvSpPr>
          <p:cNvPr id="7" name="Round Same Side Corner Rectangle 6"/>
          <p:cNvSpPr/>
          <p:nvPr/>
        </p:nvSpPr>
        <p:spPr>
          <a:xfrm>
            <a:off x="3535052" y="5062193"/>
            <a:ext cx="480767" cy="160255"/>
          </a:xfrm>
          <a:prstGeom prst="round2Same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No </a:t>
            </a:r>
            <a:endParaRPr lang="en-US" sz="1200" dirty="0"/>
          </a:p>
        </p:txBody>
      </p:sp>
    </p:spTree>
    <p:extLst>
      <p:ext uri="{BB962C8B-B14F-4D97-AF65-F5344CB8AC3E}">
        <p14:creationId xmlns:p14="http://schemas.microsoft.com/office/powerpoint/2010/main" val="2926454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10816"/>
            <a:ext cx="8610600" cy="1417983"/>
          </a:xfrm>
        </p:spPr>
        <p:txBody>
          <a:bodyPr>
            <a:normAutofit/>
          </a:bodyPr>
          <a:lstStyle/>
          <a:p>
            <a:pPr algn="l"/>
            <a:r>
              <a:rPr lang="en-US" b="1" dirty="0">
                <a:solidFill>
                  <a:schemeClr val="accent2"/>
                </a:solidFill>
              </a:rPr>
              <a:t>        </a:t>
            </a:r>
            <a:r>
              <a:rPr lang="en-US" sz="3600" b="1" dirty="0">
                <a:solidFill>
                  <a:schemeClr val="accent2"/>
                </a:solidFill>
              </a:rPr>
              <a:t>Non-Court Ordered </a:t>
            </a:r>
            <a:br>
              <a:rPr lang="en-US" sz="3600" b="1" dirty="0">
                <a:solidFill>
                  <a:schemeClr val="accent2"/>
                </a:solidFill>
              </a:rPr>
            </a:br>
            <a:r>
              <a:rPr lang="en-US" sz="3600" b="1" dirty="0">
                <a:solidFill>
                  <a:schemeClr val="accent2"/>
                </a:solidFill>
              </a:rPr>
              <a:t>             </a:t>
            </a:r>
            <a:r>
              <a:rPr lang="en-US" sz="3600" b="1" dirty="0" smtClean="0">
                <a:solidFill>
                  <a:schemeClr val="accent2"/>
                </a:solidFill>
              </a:rPr>
              <a:t>         Kinship </a:t>
            </a:r>
            <a:r>
              <a:rPr lang="en-US" sz="3600" b="1" dirty="0">
                <a:solidFill>
                  <a:schemeClr val="accent2"/>
                </a:solidFill>
              </a:rPr>
              <a:t>children</a:t>
            </a:r>
          </a:p>
        </p:txBody>
      </p:sp>
      <p:sp>
        <p:nvSpPr>
          <p:cNvPr id="3" name="Content Placeholder 2"/>
          <p:cNvSpPr>
            <a:spLocks noGrp="1"/>
          </p:cNvSpPr>
          <p:nvPr>
            <p:ph idx="1"/>
          </p:nvPr>
        </p:nvSpPr>
        <p:spPr>
          <a:xfrm>
            <a:off x="685800" y="1639614"/>
            <a:ext cx="10820400" cy="4579071"/>
          </a:xfrm>
        </p:spPr>
        <p:txBody>
          <a:bodyPr/>
          <a:lstStyle/>
          <a:p>
            <a:pPr marL="0" indent="0">
              <a:buNone/>
            </a:pPr>
            <a:r>
              <a:rPr lang="en-US" dirty="0"/>
              <a:t>Children that do not have a </a:t>
            </a:r>
            <a:r>
              <a:rPr lang="en-US" dirty="0" smtClean="0"/>
              <a:t>Court-Ordered placement </a:t>
            </a:r>
            <a:r>
              <a:rPr lang="en-US" dirty="0"/>
              <a:t>do have a minimal copay and their financial eligibility is based on the Kinship </a:t>
            </a:r>
            <a:r>
              <a:rPr lang="en-US" dirty="0" smtClean="0"/>
              <a:t>Family’s </a:t>
            </a:r>
            <a:r>
              <a:rPr lang="en-US" dirty="0"/>
              <a:t>household income, regardless of whether they are receiving the Kinship Care Payment</a:t>
            </a:r>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120379" y="3005959"/>
            <a:ext cx="9519747" cy="3374885"/>
          </a:xfrm>
          <a:prstGeom prst="rect">
            <a:avLst/>
          </a:prstGeom>
        </p:spPr>
      </p:pic>
      <p:cxnSp>
        <p:nvCxnSpPr>
          <p:cNvPr id="6" name="Straight Arrow Connector 5"/>
          <p:cNvCxnSpPr/>
          <p:nvPr/>
        </p:nvCxnSpPr>
        <p:spPr>
          <a:xfrm flipH="1">
            <a:off x="3993267" y="4039565"/>
            <a:ext cx="2743199" cy="1770926"/>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58087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3583"/>
            <a:ext cx="8610600" cy="1311965"/>
          </a:xfrm>
        </p:spPr>
        <p:txBody>
          <a:bodyPr>
            <a:normAutofit fontScale="90000"/>
          </a:bodyPr>
          <a:lstStyle/>
          <a:p>
            <a:pPr algn="ctr"/>
            <a:r>
              <a:rPr lang="en-US" b="1" dirty="0">
                <a:solidFill>
                  <a:schemeClr val="accent2"/>
                </a:solidFill>
              </a:rPr>
              <a:t>   Non-Court Ordered </a:t>
            </a:r>
            <a:br>
              <a:rPr lang="en-US" b="1" dirty="0">
                <a:solidFill>
                  <a:schemeClr val="accent2"/>
                </a:solidFill>
              </a:rPr>
            </a:br>
            <a:r>
              <a:rPr lang="en-US" b="1" dirty="0">
                <a:solidFill>
                  <a:schemeClr val="accent2"/>
                </a:solidFill>
              </a:rPr>
              <a:t>                  Kinship </a:t>
            </a:r>
            <a:r>
              <a:rPr lang="en-US" b="1" dirty="0" smtClean="0">
                <a:solidFill>
                  <a:schemeClr val="accent2"/>
                </a:solidFill>
              </a:rPr>
              <a:t>children  </a:t>
            </a:r>
            <a:r>
              <a:rPr lang="en-US" sz="1000" b="1" dirty="0" smtClean="0">
                <a:solidFill>
                  <a:schemeClr val="accent2"/>
                </a:solidFill>
              </a:rPr>
              <a:t> </a:t>
            </a:r>
            <a:r>
              <a:rPr lang="en-US" sz="1200" b="1" dirty="0" smtClean="0">
                <a:solidFill>
                  <a:schemeClr val="accent2"/>
                </a:solidFill>
              </a:rPr>
              <a:t>continued</a:t>
            </a:r>
            <a:endParaRPr lang="en-US" b="1" dirty="0">
              <a:solidFill>
                <a:schemeClr val="accent2"/>
              </a:solidFill>
            </a:endParaRPr>
          </a:p>
        </p:txBody>
      </p:sp>
      <p:pic>
        <p:nvPicPr>
          <p:cNvPr id="4" name="Picture 3"/>
          <p:cNvPicPr>
            <a:picLocks noChangeAspect="1"/>
          </p:cNvPicPr>
          <p:nvPr/>
        </p:nvPicPr>
        <p:blipFill>
          <a:blip r:embed="rId3"/>
          <a:stretch>
            <a:fillRect/>
          </a:stretch>
        </p:blipFill>
        <p:spPr>
          <a:xfrm>
            <a:off x="1040626" y="3393649"/>
            <a:ext cx="9791025" cy="2722436"/>
          </a:xfrm>
          <a:prstGeom prst="rect">
            <a:avLst/>
          </a:prstGeom>
        </p:spPr>
      </p:pic>
      <p:sp>
        <p:nvSpPr>
          <p:cNvPr id="3" name="Rectangle 2"/>
          <p:cNvSpPr/>
          <p:nvPr/>
        </p:nvSpPr>
        <p:spPr>
          <a:xfrm>
            <a:off x="1084082" y="2772275"/>
            <a:ext cx="9747316" cy="646331"/>
          </a:xfrm>
          <a:prstGeom prst="rect">
            <a:avLst/>
          </a:prstGeom>
        </p:spPr>
        <p:txBody>
          <a:bodyPr wrap="square">
            <a:spAutoFit/>
          </a:bodyPr>
          <a:lstStyle/>
          <a:p>
            <a:r>
              <a:rPr lang="en-US" dirty="0"/>
              <a:t>Children that do not have a Court-Ordered placement do have a minimal copay and their financial eligibility is based on the Kinship Family’s household </a:t>
            </a:r>
            <a:r>
              <a:rPr lang="en-US" dirty="0" smtClean="0"/>
              <a:t>income</a:t>
            </a:r>
            <a:endParaRPr lang="en-US" dirty="0"/>
          </a:p>
        </p:txBody>
      </p:sp>
    </p:spTree>
    <p:custDataLst>
      <p:tags r:id="rId1"/>
    </p:custDataLst>
    <p:extLst>
      <p:ext uri="{BB962C8B-B14F-4D97-AF65-F5344CB8AC3E}">
        <p14:creationId xmlns:p14="http://schemas.microsoft.com/office/powerpoint/2010/main" val="649254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40" y="546538"/>
            <a:ext cx="10686394" cy="3352799"/>
          </a:xfrm>
        </p:spPr>
        <p:txBody>
          <a:bodyPr>
            <a:noAutofit/>
          </a:bodyPr>
          <a:lstStyle/>
          <a:p>
            <a:pPr algn="l"/>
            <a:r>
              <a:rPr lang="en-US" sz="2400" b="1" dirty="0" smtClean="0">
                <a:solidFill>
                  <a:schemeClr val="accent1">
                    <a:lumMod val="50000"/>
                  </a:schemeClr>
                </a:solidFill>
              </a:rPr>
              <a:t>Out </a:t>
            </a:r>
            <a:r>
              <a:rPr lang="en-US" sz="2400" b="1" dirty="0">
                <a:solidFill>
                  <a:schemeClr val="accent1">
                    <a:lumMod val="50000"/>
                  </a:schemeClr>
                </a:solidFill>
              </a:rPr>
              <a:t>of </a:t>
            </a:r>
            <a:r>
              <a:rPr lang="en-US" sz="2400" b="1" dirty="0" smtClean="0">
                <a:solidFill>
                  <a:schemeClr val="accent1">
                    <a:lumMod val="50000"/>
                  </a:schemeClr>
                </a:solidFill>
              </a:rPr>
              <a:t>Home Placement </a:t>
            </a:r>
            <a:r>
              <a:rPr lang="en-US" sz="2400" b="1" dirty="0">
                <a:solidFill>
                  <a:schemeClr val="accent1">
                    <a:lumMod val="50000"/>
                  </a:schemeClr>
                </a:solidFill>
              </a:rPr>
              <a:t>of a child must be verified with the </a:t>
            </a:r>
            <a:r>
              <a:rPr lang="en-US" sz="2400" b="1" dirty="0" smtClean="0">
                <a:solidFill>
                  <a:schemeClr val="accent1">
                    <a:lumMod val="50000"/>
                  </a:schemeClr>
                </a:solidFill>
              </a:rPr>
              <a:t>Court Order </a:t>
            </a:r>
            <a:r>
              <a:rPr lang="en-US" sz="2400" b="1" dirty="0">
                <a:solidFill>
                  <a:schemeClr val="accent1">
                    <a:lumMod val="50000"/>
                  </a:schemeClr>
                </a:solidFill>
              </a:rPr>
              <a:t>or temporary CPS placement </a:t>
            </a:r>
            <a:r>
              <a:rPr lang="en-US" sz="2400" b="1" dirty="0" smtClean="0">
                <a:solidFill>
                  <a:schemeClr val="accent1">
                    <a:lumMod val="50000"/>
                  </a:schemeClr>
                </a:solidFill>
              </a:rPr>
              <a:t>paperwork</a:t>
            </a:r>
            <a:br>
              <a:rPr lang="en-US" sz="2400" b="1" dirty="0" smtClean="0">
                <a:solidFill>
                  <a:schemeClr val="accent1">
                    <a:lumMod val="50000"/>
                  </a:schemeClr>
                </a:solidFill>
              </a:rPr>
            </a:br>
            <a:r>
              <a:rPr lang="en-US" sz="2400" b="1" dirty="0">
                <a:solidFill>
                  <a:schemeClr val="accent1">
                    <a:lumMod val="50000"/>
                  </a:schemeClr>
                </a:solidFill>
              </a:rPr>
              <a:t/>
            </a:r>
            <a:br>
              <a:rPr lang="en-US" sz="2400" b="1" dirty="0">
                <a:solidFill>
                  <a:schemeClr val="accent1">
                    <a:lumMod val="50000"/>
                  </a:schemeClr>
                </a:solidFill>
              </a:rPr>
            </a:br>
            <a:r>
              <a:rPr lang="en-US" sz="2400" b="1" dirty="0">
                <a:solidFill>
                  <a:schemeClr val="accent1">
                    <a:lumMod val="50000"/>
                  </a:schemeClr>
                </a:solidFill>
              </a:rPr>
              <a:t>This does not apply to adults acting in place of a parent and/or those without a </a:t>
            </a:r>
            <a:r>
              <a:rPr lang="en-US" sz="2400" b="1" dirty="0" smtClean="0">
                <a:solidFill>
                  <a:schemeClr val="accent1">
                    <a:lumMod val="50000"/>
                  </a:schemeClr>
                </a:solidFill>
              </a:rPr>
              <a:t>Court Ordered </a:t>
            </a:r>
            <a:r>
              <a:rPr lang="en-US" sz="2400" b="1" dirty="0">
                <a:solidFill>
                  <a:schemeClr val="accent1">
                    <a:lumMod val="50000"/>
                  </a:schemeClr>
                </a:solidFill>
              </a:rPr>
              <a:t>placement. </a:t>
            </a:r>
            <a:br>
              <a:rPr lang="en-US" sz="2400" b="1" dirty="0">
                <a:solidFill>
                  <a:schemeClr val="accent1">
                    <a:lumMod val="50000"/>
                  </a:schemeClr>
                </a:solidFill>
              </a:rPr>
            </a:br>
            <a:r>
              <a:rPr lang="en-US" sz="2400" b="1" dirty="0">
                <a:solidFill>
                  <a:schemeClr val="accent2"/>
                </a:solidFill>
              </a:rPr>
              <a:t/>
            </a:r>
            <a:br>
              <a:rPr lang="en-US" sz="2400" b="1" dirty="0">
                <a:solidFill>
                  <a:schemeClr val="accent2"/>
                </a:solidFill>
              </a:rPr>
            </a:br>
            <a:r>
              <a:rPr lang="en-US" sz="2800" dirty="0"/>
              <a:t/>
            </a:r>
            <a:br>
              <a:rPr lang="en-US" sz="2800" dirty="0"/>
            </a:br>
            <a:endParaRPr lang="en-US" sz="2800" dirty="0"/>
          </a:p>
        </p:txBody>
      </p:sp>
      <p:sp>
        <p:nvSpPr>
          <p:cNvPr id="4" name="Text Placeholder 3"/>
          <p:cNvSpPr>
            <a:spLocks noGrp="1"/>
          </p:cNvSpPr>
          <p:nvPr>
            <p:ph type="body" sz="half" idx="2"/>
          </p:nvPr>
        </p:nvSpPr>
        <p:spPr>
          <a:xfrm>
            <a:off x="2745827" y="2680137"/>
            <a:ext cx="6873240" cy="3496505"/>
          </a:xfrm>
          <a:solidFill>
            <a:schemeClr val="accent1">
              <a:lumMod val="40000"/>
              <a:lumOff val="60000"/>
            </a:schemeClr>
          </a:solidFill>
          <a:ln>
            <a:solidFill>
              <a:schemeClr val="accent2">
                <a:lumMod val="40000"/>
                <a:lumOff val="60000"/>
              </a:schemeClr>
            </a:solidFill>
          </a:ln>
        </p:spPr>
        <p:txBody>
          <a:bodyPr>
            <a:normAutofit lnSpcReduction="10000"/>
          </a:bodyPr>
          <a:lstStyle/>
          <a:p>
            <a:r>
              <a:rPr lang="en-US" sz="2400" b="1" dirty="0"/>
              <a:t>Pending for Child Placement </a:t>
            </a:r>
          </a:p>
          <a:p>
            <a:pPr algn="l"/>
            <a:r>
              <a:rPr lang="en-US" sz="2400" dirty="0"/>
              <a:t>CWW will not pend the case if &lt;? – Not Yet Verified&gt; is entered for the Foster Care/Kinship Court Order. </a:t>
            </a:r>
          </a:p>
          <a:p>
            <a:pPr algn="l"/>
            <a:r>
              <a:rPr lang="en-US" sz="2400" b="1" dirty="0"/>
              <a:t>Work around:</a:t>
            </a:r>
            <a:r>
              <a:rPr lang="en-US" sz="2400" dirty="0"/>
              <a:t> On the General Case Information page, enter &lt;? – Not Yet Verified&gt; under Household Composition. </a:t>
            </a:r>
          </a:p>
          <a:p>
            <a:pPr algn="l"/>
            <a:r>
              <a:rPr lang="en-US" sz="2400" dirty="0"/>
              <a:t>Add comments to the Verification Check List detailing the verification required.</a:t>
            </a:r>
          </a:p>
          <a:p>
            <a:endParaRPr lang="en-US" sz="2400" dirty="0"/>
          </a:p>
        </p:txBody>
      </p:sp>
    </p:spTree>
    <p:custDataLst>
      <p:tags r:id="rId1"/>
    </p:custDataLst>
    <p:extLst>
      <p:ext uri="{BB962C8B-B14F-4D97-AF65-F5344CB8AC3E}">
        <p14:creationId xmlns:p14="http://schemas.microsoft.com/office/powerpoint/2010/main" val="328150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895600" y="520861"/>
            <a:ext cx="8610599" cy="1273215"/>
          </a:xfrm>
        </p:spPr>
        <p:txBody>
          <a:bodyPr/>
          <a:lstStyle/>
          <a:p>
            <a:pPr algn="l"/>
            <a:r>
              <a:rPr lang="en-US" dirty="0" smtClean="0"/>
              <a:t>Out of Home Placements</a:t>
            </a:r>
            <a:endParaRPr lang="en-US" dirty="0"/>
          </a:p>
        </p:txBody>
      </p:sp>
      <p:sp>
        <p:nvSpPr>
          <p:cNvPr id="13" name="Text Placeholder 12"/>
          <p:cNvSpPr>
            <a:spLocks noGrp="1"/>
          </p:cNvSpPr>
          <p:nvPr>
            <p:ph type="body" idx="1"/>
          </p:nvPr>
        </p:nvSpPr>
        <p:spPr>
          <a:xfrm>
            <a:off x="546538" y="1786759"/>
            <a:ext cx="3289738" cy="794395"/>
          </a:xfrm>
          <a:solidFill>
            <a:schemeClr val="accent1">
              <a:lumMod val="60000"/>
              <a:lumOff val="40000"/>
            </a:schemeClr>
          </a:solidFill>
        </p:spPr>
        <p:txBody>
          <a:bodyPr/>
          <a:lstStyle/>
          <a:p>
            <a:r>
              <a:rPr lang="en-US" b="1" dirty="0" smtClean="0">
                <a:solidFill>
                  <a:schemeClr val="accent2"/>
                </a:solidFill>
              </a:rPr>
              <a:t>Foster Care</a:t>
            </a:r>
            <a:r>
              <a:rPr lang="en-US" dirty="0"/>
              <a:t> </a:t>
            </a:r>
            <a:r>
              <a:rPr lang="en-US" b="1" dirty="0" smtClean="0">
                <a:solidFill>
                  <a:schemeClr val="accent2"/>
                </a:solidFill>
              </a:rPr>
              <a:t>or Subsidized </a:t>
            </a:r>
            <a:r>
              <a:rPr lang="en-US" b="1" dirty="0">
                <a:solidFill>
                  <a:schemeClr val="accent2"/>
                </a:solidFill>
              </a:rPr>
              <a:t>Guardians</a:t>
            </a:r>
          </a:p>
        </p:txBody>
      </p:sp>
      <p:sp>
        <p:nvSpPr>
          <p:cNvPr id="16" name="Text Placeholder 15"/>
          <p:cNvSpPr>
            <a:spLocks noGrp="1"/>
          </p:cNvSpPr>
          <p:nvPr>
            <p:ph type="body" sz="half" idx="15"/>
          </p:nvPr>
        </p:nvSpPr>
        <p:spPr>
          <a:xfrm>
            <a:off x="564777" y="2673752"/>
            <a:ext cx="3738282" cy="3544945"/>
          </a:xfrm>
        </p:spPr>
        <p:txBody>
          <a:bodyPr/>
          <a:lstStyle/>
          <a:p>
            <a:pPr algn="l"/>
            <a:r>
              <a:rPr lang="en-US" sz="1900" dirty="0"/>
              <a:t>Foster Care children do not have a Wisconsin Shares copay. (They still may have a parent share.)</a:t>
            </a:r>
          </a:p>
          <a:p>
            <a:pPr algn="l"/>
            <a:r>
              <a:rPr lang="en-US" sz="1900" dirty="0"/>
              <a:t>Financial eligibility is based on the biological/adoptive parents’ income at the time of removal. </a:t>
            </a:r>
          </a:p>
          <a:p>
            <a:pPr algn="l"/>
            <a:r>
              <a:rPr lang="en-US" sz="1900" dirty="0" smtClean="0"/>
              <a:t>Natural Parents Income </a:t>
            </a:r>
            <a:r>
              <a:rPr lang="en-US" sz="1900" dirty="0"/>
              <a:t>is verbally obtained from CPS.</a:t>
            </a:r>
          </a:p>
          <a:p>
            <a:endParaRPr lang="en-US" dirty="0"/>
          </a:p>
        </p:txBody>
      </p:sp>
      <p:sp>
        <p:nvSpPr>
          <p:cNvPr id="14" name="Text Placeholder 13"/>
          <p:cNvSpPr>
            <a:spLocks noGrp="1"/>
          </p:cNvSpPr>
          <p:nvPr>
            <p:ph type="body" sz="quarter" idx="3"/>
          </p:nvPr>
        </p:nvSpPr>
        <p:spPr>
          <a:xfrm>
            <a:off x="4267199" y="1794076"/>
            <a:ext cx="3713019" cy="798653"/>
          </a:xfrm>
          <a:solidFill>
            <a:schemeClr val="accent1">
              <a:lumMod val="60000"/>
              <a:lumOff val="40000"/>
            </a:schemeClr>
          </a:solidFill>
        </p:spPr>
        <p:txBody>
          <a:bodyPr/>
          <a:lstStyle/>
          <a:p>
            <a:r>
              <a:rPr lang="en-US" b="1" dirty="0" smtClean="0">
                <a:solidFill>
                  <a:schemeClr val="accent2"/>
                </a:solidFill>
              </a:rPr>
              <a:t>Court Ordered Kinship</a:t>
            </a:r>
            <a:endParaRPr lang="en-US" b="1" dirty="0">
              <a:solidFill>
                <a:schemeClr val="accent2"/>
              </a:solidFill>
            </a:endParaRPr>
          </a:p>
        </p:txBody>
      </p:sp>
      <p:sp>
        <p:nvSpPr>
          <p:cNvPr id="17" name="Text Placeholder 16"/>
          <p:cNvSpPr>
            <a:spLocks noGrp="1"/>
          </p:cNvSpPr>
          <p:nvPr>
            <p:ph type="body" sz="half" idx="16"/>
          </p:nvPr>
        </p:nvSpPr>
        <p:spPr>
          <a:xfrm>
            <a:off x="4267200" y="2639028"/>
            <a:ext cx="3777206" cy="3579657"/>
          </a:xfrm>
        </p:spPr>
        <p:txBody>
          <a:bodyPr>
            <a:normAutofit fontScale="85000" lnSpcReduction="10000"/>
          </a:bodyPr>
          <a:lstStyle/>
          <a:p>
            <a:pPr algn="l"/>
            <a:r>
              <a:rPr lang="en-US" sz="2000" dirty="0"/>
              <a:t>Children with </a:t>
            </a:r>
            <a:r>
              <a:rPr lang="en-US" sz="2000" dirty="0" smtClean="0"/>
              <a:t>a Court Ordered Placement </a:t>
            </a:r>
            <a:r>
              <a:rPr lang="en-US" sz="2000" b="1" dirty="0" smtClean="0"/>
              <a:t>AND</a:t>
            </a:r>
            <a:r>
              <a:rPr lang="en-US" sz="2000" dirty="0" smtClean="0"/>
              <a:t> receive a Kinship Payment  </a:t>
            </a:r>
            <a:r>
              <a:rPr lang="en-US" sz="2000" dirty="0"/>
              <a:t>do not have a Wisconsin Shares copay. (They still may have a parent share.)</a:t>
            </a:r>
          </a:p>
          <a:p>
            <a:pPr algn="l"/>
            <a:r>
              <a:rPr lang="en-US" sz="2000" dirty="0" smtClean="0"/>
              <a:t>Financial </a:t>
            </a:r>
            <a:r>
              <a:rPr lang="en-US" sz="2000" dirty="0"/>
              <a:t>eligibility is based on the biological/adoptive parents’ income at the time of removal. This is obtained verbally from CPS.</a:t>
            </a:r>
          </a:p>
          <a:p>
            <a:pPr algn="l"/>
            <a:r>
              <a:rPr lang="en-US" sz="2000" dirty="0" smtClean="0"/>
              <a:t>Children with Court Ordered Placement and do </a:t>
            </a:r>
            <a:r>
              <a:rPr lang="en-US" sz="2000" b="1" dirty="0" smtClean="0"/>
              <a:t>NOT</a:t>
            </a:r>
            <a:r>
              <a:rPr lang="en-US" sz="2000" dirty="0" smtClean="0"/>
              <a:t> receive a Kinship Payment</a:t>
            </a:r>
            <a:r>
              <a:rPr lang="en-US" sz="2000" dirty="0"/>
              <a:t>, </a:t>
            </a:r>
            <a:r>
              <a:rPr lang="en-US" sz="2000" dirty="0" smtClean="0"/>
              <a:t>Financial eligibility is based on the Kinship Family’s income and will have a minimal Wisconsin Shares copay.</a:t>
            </a:r>
          </a:p>
          <a:p>
            <a:pPr algn="l"/>
            <a:endParaRPr lang="en-US" sz="2000" dirty="0"/>
          </a:p>
          <a:p>
            <a:endParaRPr lang="en-US" dirty="0"/>
          </a:p>
        </p:txBody>
      </p:sp>
      <p:sp>
        <p:nvSpPr>
          <p:cNvPr id="15" name="Text Placeholder 14"/>
          <p:cNvSpPr>
            <a:spLocks noGrp="1"/>
          </p:cNvSpPr>
          <p:nvPr>
            <p:ph type="body" sz="quarter" idx="13"/>
          </p:nvPr>
        </p:nvSpPr>
        <p:spPr>
          <a:xfrm>
            <a:off x="8113986" y="1807779"/>
            <a:ext cx="3499945" cy="796526"/>
          </a:xfrm>
          <a:solidFill>
            <a:schemeClr val="accent1">
              <a:lumMod val="60000"/>
              <a:lumOff val="40000"/>
            </a:schemeClr>
          </a:solidFill>
        </p:spPr>
        <p:txBody>
          <a:bodyPr/>
          <a:lstStyle/>
          <a:p>
            <a:r>
              <a:rPr lang="en-US" b="1" dirty="0" smtClean="0">
                <a:solidFill>
                  <a:schemeClr val="accent2"/>
                </a:solidFill>
              </a:rPr>
              <a:t>Non-Court Ordered Kinship</a:t>
            </a:r>
            <a:endParaRPr lang="en-US" b="1" dirty="0">
              <a:solidFill>
                <a:schemeClr val="accent2"/>
              </a:solidFill>
            </a:endParaRPr>
          </a:p>
        </p:txBody>
      </p:sp>
      <p:sp>
        <p:nvSpPr>
          <p:cNvPr id="18" name="Text Placeholder 17"/>
          <p:cNvSpPr>
            <a:spLocks noGrp="1"/>
          </p:cNvSpPr>
          <p:nvPr>
            <p:ph type="body" sz="half" idx="17"/>
          </p:nvPr>
        </p:nvSpPr>
        <p:spPr>
          <a:xfrm>
            <a:off x="8090704" y="2627453"/>
            <a:ext cx="3727047" cy="3591244"/>
          </a:xfrm>
        </p:spPr>
        <p:txBody>
          <a:bodyPr>
            <a:normAutofit/>
          </a:bodyPr>
          <a:lstStyle/>
          <a:p>
            <a:pPr algn="l"/>
            <a:r>
              <a:rPr lang="en-US" sz="1900" dirty="0"/>
              <a:t>Children that do not have a </a:t>
            </a:r>
            <a:r>
              <a:rPr lang="en-US" sz="1900" dirty="0" smtClean="0"/>
              <a:t>Court Ordered Placement will </a:t>
            </a:r>
            <a:r>
              <a:rPr lang="en-US" sz="1900" dirty="0"/>
              <a:t>have a minimal Wisconsin Shares </a:t>
            </a:r>
            <a:r>
              <a:rPr lang="en-US" sz="1900" dirty="0" smtClean="0"/>
              <a:t>copay. </a:t>
            </a:r>
            <a:endParaRPr lang="en-US" sz="1900" dirty="0"/>
          </a:p>
          <a:p>
            <a:pPr algn="l"/>
            <a:r>
              <a:rPr lang="en-US" sz="1900" dirty="0" smtClean="0"/>
              <a:t>Financial </a:t>
            </a:r>
            <a:r>
              <a:rPr lang="en-US" sz="1900" dirty="0"/>
              <a:t>eligibility is based on the Kinship Family’s household income, </a:t>
            </a:r>
            <a:r>
              <a:rPr lang="en-US" sz="1900" u="sng" dirty="0"/>
              <a:t>regardless</a:t>
            </a:r>
            <a:r>
              <a:rPr lang="en-US" sz="1900" dirty="0"/>
              <a:t> of whether they </a:t>
            </a:r>
            <a:r>
              <a:rPr lang="en-US" sz="1900" dirty="0" smtClean="0"/>
              <a:t>receive a Kinship Payment.</a:t>
            </a:r>
            <a:endParaRPr lang="en-US" sz="1900" dirty="0"/>
          </a:p>
        </p:txBody>
      </p:sp>
    </p:spTree>
    <p:extLst>
      <p:ext uri="{BB962C8B-B14F-4D97-AF65-F5344CB8AC3E}">
        <p14:creationId xmlns:p14="http://schemas.microsoft.com/office/powerpoint/2010/main" val="300290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2091" y="1008993"/>
            <a:ext cx="7223760" cy="5002701"/>
          </a:xfrm>
          <a:prstGeom prst="rect">
            <a:avLst/>
          </a:prstGeom>
        </p:spPr>
      </p:pic>
    </p:spTree>
    <p:custDataLst>
      <p:tags r:id="rId1"/>
    </p:custDataLst>
    <p:extLst>
      <p:ext uri="{BB962C8B-B14F-4D97-AF65-F5344CB8AC3E}">
        <p14:creationId xmlns:p14="http://schemas.microsoft.com/office/powerpoint/2010/main" val="2230983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1139687"/>
            <a:ext cx="10817087" cy="917714"/>
          </a:xfrm>
        </p:spPr>
        <p:txBody>
          <a:bodyPr>
            <a:normAutofit fontScale="90000"/>
          </a:bodyPr>
          <a:lstStyle/>
          <a:p>
            <a:pPr algn="ctr"/>
            <a:r>
              <a:rPr lang="en-US" sz="5300" b="1" dirty="0">
                <a:solidFill>
                  <a:schemeClr val="accent2">
                    <a:lumMod val="75000"/>
                  </a:schemeClr>
                </a:solidFill>
              </a:rPr>
              <a:t>Manual Child Care Eligibility </a:t>
            </a:r>
            <a:r>
              <a:rPr lang="en-US" sz="2000" dirty="0"/>
              <a:t/>
            </a:r>
            <a:br>
              <a:rPr lang="en-US"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97961"/>
              </p:ext>
            </p:extLst>
          </p:nvPr>
        </p:nvGraphicFramePr>
        <p:xfrm>
          <a:off x="755248" y="1997790"/>
          <a:ext cx="10820400" cy="4024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63097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accent2"/>
                </a:solidFill>
              </a:rPr>
              <a:t>Manual </a:t>
            </a:r>
            <a:r>
              <a:rPr lang="en-US" sz="5400" b="1" dirty="0" smtClean="0">
                <a:solidFill>
                  <a:schemeClr val="accent2"/>
                </a:solidFill>
              </a:rPr>
              <a:t>Child </a:t>
            </a:r>
            <a:r>
              <a:rPr lang="en-US" sz="5400" b="1" dirty="0">
                <a:solidFill>
                  <a:schemeClr val="accent2"/>
                </a:solidFill>
              </a:rPr>
              <a:t>C</a:t>
            </a:r>
            <a:r>
              <a:rPr lang="en-US" sz="5400" b="1" dirty="0" smtClean="0">
                <a:solidFill>
                  <a:schemeClr val="accent2"/>
                </a:solidFill>
              </a:rPr>
              <a:t>are </a:t>
            </a:r>
            <a:r>
              <a:rPr lang="en-US" sz="5400" b="1" dirty="0">
                <a:solidFill>
                  <a:schemeClr val="accent2"/>
                </a:solidFill>
              </a:rPr>
              <a:t/>
            </a:r>
            <a:br>
              <a:rPr lang="en-US" sz="5400" b="1" dirty="0">
                <a:solidFill>
                  <a:schemeClr val="accent2"/>
                </a:solidFill>
              </a:rPr>
            </a:br>
            <a:r>
              <a:rPr lang="en-US" sz="5400" b="1" dirty="0" smtClean="0">
                <a:solidFill>
                  <a:schemeClr val="accent2"/>
                </a:solidFill>
              </a:rPr>
              <a:t>Eligibility Page</a:t>
            </a:r>
            <a:endParaRPr lang="en-US" sz="5400" b="1"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1136115" y="2584174"/>
            <a:ext cx="8935537" cy="2093844"/>
          </a:xfrm>
          <a:prstGeom prst="rect">
            <a:avLst/>
          </a:prstGeom>
        </p:spPr>
      </p:pic>
      <p:sp>
        <p:nvSpPr>
          <p:cNvPr id="6" name="Rectangular Callout 5"/>
          <p:cNvSpPr/>
          <p:nvPr/>
        </p:nvSpPr>
        <p:spPr>
          <a:xfrm>
            <a:off x="901149" y="3803374"/>
            <a:ext cx="1961322" cy="516835"/>
          </a:xfrm>
          <a:prstGeom prst="wedgeRectCallout">
            <a:avLst>
              <a:gd name="adj1" fmla="val 78238"/>
              <a:gd name="adj2" fmla="val -60423"/>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 Month</a:t>
            </a:r>
          </a:p>
        </p:txBody>
      </p:sp>
      <p:sp>
        <p:nvSpPr>
          <p:cNvPr id="7" name="Rectangular Callout 6"/>
          <p:cNvSpPr/>
          <p:nvPr/>
        </p:nvSpPr>
        <p:spPr>
          <a:xfrm>
            <a:off x="2014330" y="4439478"/>
            <a:ext cx="2279375" cy="1179444"/>
          </a:xfrm>
          <a:prstGeom prst="wedgeRectCallout">
            <a:avLst>
              <a:gd name="adj1" fmla="val 52828"/>
              <a:gd name="adj2" fmla="val -110586"/>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Biological family size just before child was removed</a:t>
            </a:r>
          </a:p>
        </p:txBody>
      </p:sp>
      <p:sp>
        <p:nvSpPr>
          <p:cNvPr id="9" name="Rectangular Callout 8"/>
          <p:cNvSpPr/>
          <p:nvPr/>
        </p:nvSpPr>
        <p:spPr>
          <a:xfrm>
            <a:off x="4518991" y="4426227"/>
            <a:ext cx="2080591" cy="2054086"/>
          </a:xfrm>
          <a:prstGeom prst="wedgeRectCallout">
            <a:avLst>
              <a:gd name="adj1" fmla="val 22710"/>
              <a:gd name="adj2" fmla="val -8406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Monthly Income of biological parents just before child removed. Verifiable through CPS or social worker </a:t>
            </a:r>
          </a:p>
        </p:txBody>
      </p:sp>
      <p:sp>
        <p:nvSpPr>
          <p:cNvPr id="11" name="Rectangular Callout 10"/>
          <p:cNvSpPr/>
          <p:nvPr/>
        </p:nvSpPr>
        <p:spPr>
          <a:xfrm>
            <a:off x="7050156" y="4479235"/>
            <a:ext cx="2372139" cy="1948070"/>
          </a:xfrm>
          <a:prstGeom prst="wedgeRectCallout">
            <a:avLst>
              <a:gd name="adj1" fmla="val -38028"/>
              <a:gd name="adj2" fmla="val -91849"/>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the Income Limits listed in the CC Handbook 1.7.1 to manually determine eligibility against 200% FPL for family size</a:t>
            </a:r>
          </a:p>
        </p:txBody>
      </p:sp>
      <p:sp>
        <p:nvSpPr>
          <p:cNvPr id="4" name="Rounded Rectangle 3"/>
          <p:cNvSpPr/>
          <p:nvPr/>
        </p:nvSpPr>
        <p:spPr>
          <a:xfrm>
            <a:off x="10050088" y="3009207"/>
            <a:ext cx="1961804" cy="2651760"/>
          </a:xfrm>
          <a:prstGeom prst="roundRect">
            <a:avLst/>
          </a:prstGeom>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NOTE: When a passing code is selected the case will pass regardless of the income entered in the income field</a:t>
            </a:r>
            <a:endParaRPr lang="en-US" dirty="0"/>
          </a:p>
        </p:txBody>
      </p:sp>
    </p:spTree>
    <p:extLst>
      <p:ext uri="{BB962C8B-B14F-4D97-AF65-F5344CB8AC3E}">
        <p14:creationId xmlns:p14="http://schemas.microsoft.com/office/powerpoint/2010/main" val="3121114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a:r>
              <a:rPr lang="en-US" b="1" dirty="0" smtClean="0">
                <a:solidFill>
                  <a:schemeClr val="accent2"/>
                </a:solidFill>
              </a:rPr>
              <a:t>Manual Child Care Eligibility Page Process</a:t>
            </a:r>
            <a:endParaRPr lang="en-US" b="1" dirty="0">
              <a:solidFill>
                <a:schemeClr val="accent2"/>
              </a:solidFill>
            </a:endParaRPr>
          </a:p>
        </p:txBody>
      </p:sp>
      <p:sp>
        <p:nvSpPr>
          <p:cNvPr id="6" name="Content Placeholder 5"/>
          <p:cNvSpPr>
            <a:spLocks noGrp="1"/>
          </p:cNvSpPr>
          <p:nvPr>
            <p:ph idx="1"/>
          </p:nvPr>
        </p:nvSpPr>
        <p:spPr>
          <a:xfrm>
            <a:off x="1295401" y="2410692"/>
            <a:ext cx="9601196" cy="4222864"/>
          </a:xfrm>
        </p:spPr>
        <p:txBody>
          <a:bodyPr>
            <a:normAutofit fontScale="62500" lnSpcReduction="20000"/>
          </a:bodyPr>
          <a:lstStyle/>
          <a:p>
            <a:pPr>
              <a:buClr>
                <a:schemeClr val="accent3"/>
              </a:buClr>
              <a:buSzPct val="140000"/>
              <a:buFont typeface="Wingdings" panose="05000000000000000000" pitchFamily="2" charset="2"/>
              <a:buChar char="§"/>
            </a:pPr>
            <a:r>
              <a:rPr lang="en-US" sz="2700" dirty="0">
                <a:ea typeface="Times New Roman" panose="02020603050405020304" pitchFamily="18" charset="0"/>
              </a:rPr>
              <a:t>If the CPS worker involved in the child’s case is able to provide the biological or adoptive parents’ income and AG size, the agency worker must enter the information on the Manual Eligibility page in CWW. </a:t>
            </a:r>
          </a:p>
          <a:p>
            <a:pPr>
              <a:buClr>
                <a:schemeClr val="accent3"/>
              </a:buClr>
              <a:buSzPct val="140000"/>
              <a:buFont typeface="Wingdings" panose="05000000000000000000" pitchFamily="2" charset="2"/>
              <a:buChar char="§"/>
            </a:pPr>
            <a:r>
              <a:rPr lang="en-US" sz="2700" dirty="0">
                <a:ea typeface="Times New Roman" panose="02020603050405020304" pitchFamily="18" charset="0"/>
              </a:rPr>
              <a:t>The agency worker must manually determine the FPL based on the income amount and AG size. </a:t>
            </a:r>
          </a:p>
          <a:p>
            <a:pPr>
              <a:buClr>
                <a:schemeClr val="accent3"/>
              </a:buClr>
              <a:buSzPct val="140000"/>
              <a:buFont typeface="Wingdings" panose="05000000000000000000" pitchFamily="2" charset="2"/>
              <a:buChar char="§"/>
            </a:pPr>
            <a:r>
              <a:rPr lang="en-US" sz="2700" dirty="0">
                <a:ea typeface="Times New Roman" panose="02020603050405020304" pitchFamily="18" charset="0"/>
              </a:rPr>
              <a:t>If income is 200%FPL or less, the worker must enter “S – Passes the income test” as the Eligibility Result. </a:t>
            </a:r>
          </a:p>
          <a:p>
            <a:pPr>
              <a:buClr>
                <a:schemeClr val="accent3"/>
              </a:buClr>
              <a:buSzPct val="140000"/>
              <a:buFont typeface="Wingdings" panose="05000000000000000000" pitchFamily="2" charset="2"/>
              <a:buChar char="§"/>
            </a:pPr>
            <a:r>
              <a:rPr lang="en-US" sz="2700" dirty="0">
                <a:ea typeface="Times New Roman" panose="02020603050405020304" pitchFamily="18" charset="0"/>
              </a:rPr>
              <a:t>If the income is more than 200% FPL, the agency worker must enter “F – Fails the income test” as the Eligibility Result. Eligibility is then systematically tested against the caregiver household income at 185% FPL. </a:t>
            </a:r>
          </a:p>
          <a:p>
            <a:pPr>
              <a:buClr>
                <a:schemeClr val="accent3"/>
              </a:buClr>
              <a:buSzPct val="140000"/>
              <a:buFont typeface="Wingdings" panose="05000000000000000000" pitchFamily="2" charset="2"/>
              <a:buChar char="§"/>
            </a:pPr>
            <a:r>
              <a:rPr lang="en-US" sz="2700" dirty="0">
                <a:ea typeface="Times New Roman" panose="02020603050405020304" pitchFamily="18" charset="0"/>
              </a:rPr>
              <a:t>If the caregivers’ household income exceeds 185% FPL, there is no eligibility for Wisconsin Shares Child Care subsidy.</a:t>
            </a:r>
          </a:p>
          <a:p>
            <a:pPr>
              <a:buClr>
                <a:schemeClr val="accent3"/>
              </a:buClr>
              <a:buSzPct val="140000"/>
              <a:buFont typeface="Wingdings" panose="05000000000000000000" pitchFamily="2" charset="2"/>
              <a:buChar char="§"/>
            </a:pPr>
            <a:r>
              <a:rPr lang="en-US" sz="2700" dirty="0">
                <a:ea typeface="Times New Roman" panose="02020603050405020304" pitchFamily="18" charset="0"/>
              </a:rPr>
              <a:t> If the CPS worker is unable to provide the biological or adoptive parents’ income and AG size, the agency worker must leave the Family Size and Total Income fields blank and enter “S – Passes the income test” as the Eligibility Result. The agency worker must enter a Case Comment that the CPS worker was unable to provide the information</a:t>
            </a:r>
            <a:r>
              <a:rPr lang="en-US" sz="2700" dirty="0" smtClean="0">
                <a:ea typeface="Times New Roman" panose="02020603050405020304" pitchFamily="18" charset="0"/>
              </a:rPr>
              <a:t>.</a:t>
            </a:r>
          </a:p>
          <a:p>
            <a:pPr marL="0" indent="0">
              <a:buClr>
                <a:schemeClr val="accent2"/>
              </a:buClr>
              <a:buSzPct val="125000"/>
              <a:buNone/>
            </a:pPr>
            <a:endParaRPr lang="en-US" sz="4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36759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27564"/>
            <a:ext cx="10820400" cy="3682538"/>
          </a:xfrm>
          <a:ln w="57150">
            <a:solidFill>
              <a:schemeClr val="accent3"/>
            </a:solidFill>
          </a:ln>
        </p:spPr>
        <p:txBody>
          <a:bodyPr>
            <a:normAutofit fontScale="92500" lnSpcReduction="20000"/>
          </a:bodyPr>
          <a:lstStyle/>
          <a:p>
            <a:pPr marL="0" indent="0">
              <a:buNone/>
            </a:pPr>
            <a:endParaRPr lang="en-US" sz="2000" dirty="0" smtClean="0"/>
          </a:p>
          <a:p>
            <a:pPr marL="0" indent="0">
              <a:buNone/>
            </a:pPr>
            <a:r>
              <a:rPr lang="en-US" sz="2000" dirty="0" smtClean="0"/>
              <a:t>When </a:t>
            </a:r>
            <a:r>
              <a:rPr lang="en-US" sz="2000" dirty="0"/>
              <a:t>a child is adopted or no longer placed in the home, entries on the Household Relationships and Benefits Received pages </a:t>
            </a:r>
            <a:r>
              <a:rPr lang="en-US" sz="2000" b="1" dirty="0"/>
              <a:t>must </a:t>
            </a:r>
            <a:r>
              <a:rPr lang="en-US" sz="2000" dirty="0"/>
              <a:t>be changed. </a:t>
            </a:r>
          </a:p>
          <a:p>
            <a:pPr marL="0" indent="0">
              <a:buNone/>
            </a:pPr>
            <a:endParaRPr lang="en-US" sz="2000" dirty="0"/>
          </a:p>
          <a:p>
            <a:pPr marL="0" indent="0">
              <a:buNone/>
            </a:pPr>
            <a:r>
              <a:rPr lang="en-US" sz="2000" dirty="0"/>
              <a:t>The Manual Eligibility page must be updated to </a:t>
            </a:r>
          </a:p>
          <a:p>
            <a:pPr marL="0" indent="0">
              <a:buNone/>
            </a:pPr>
            <a:r>
              <a:rPr lang="en-US" sz="2000" dirty="0"/>
              <a:t>&lt;N-No longer a </a:t>
            </a:r>
            <a:r>
              <a:rPr lang="en-US" sz="2000" dirty="0" smtClean="0"/>
              <a:t>Court-Ordered Kinship </a:t>
            </a:r>
            <a:r>
              <a:rPr lang="en-US" sz="2000" dirty="0"/>
              <a:t>or </a:t>
            </a:r>
            <a:r>
              <a:rPr lang="en-US" sz="2000" dirty="0" smtClean="0"/>
              <a:t>Foster Care </a:t>
            </a:r>
            <a:r>
              <a:rPr lang="en-US" sz="2000" dirty="0"/>
              <a:t>child&gt; and then the case will no longer pass under Manual Eligibility. </a:t>
            </a:r>
            <a:endParaRPr lang="en-US" sz="2000" dirty="0" smtClean="0"/>
          </a:p>
          <a:p>
            <a:pPr marL="0" indent="0">
              <a:buNone/>
            </a:pPr>
            <a:endParaRPr lang="en-US" sz="2000" dirty="0" smtClean="0"/>
          </a:p>
          <a:p>
            <a:pPr marL="0" indent="0">
              <a:buNone/>
            </a:pPr>
            <a:r>
              <a:rPr lang="en-US" sz="2000" dirty="0" smtClean="0"/>
              <a:t>If the child was adopted, then the case will be subjected to the 185%FPL income test like an application--this </a:t>
            </a:r>
            <a:r>
              <a:rPr lang="en-US" sz="2000" dirty="0"/>
              <a:t>is the case if they were not under 185% when they originally applied (based on caregiver's income); if the FC/KC parent's income was under 185% when they applied, then it tests them at 85% SMI</a:t>
            </a:r>
          </a:p>
        </p:txBody>
      </p:sp>
      <p:sp>
        <p:nvSpPr>
          <p:cNvPr id="6" name="Rounded Rectangle 5"/>
          <p:cNvSpPr/>
          <p:nvPr/>
        </p:nvSpPr>
        <p:spPr>
          <a:xfrm rot="20832884">
            <a:off x="5763641" y="477854"/>
            <a:ext cx="4335237" cy="1719229"/>
          </a:xfrm>
          <a:prstGeom prst="round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n w="0">
                  <a:solidFill>
                    <a:schemeClr val="accent3">
                      <a:lumMod val="20000"/>
                      <a:lumOff val="80000"/>
                    </a:schemeClr>
                  </a:solidFill>
                </a:ln>
                <a:solidFill>
                  <a:schemeClr val="tx1"/>
                </a:solidFill>
                <a:effectLst>
                  <a:outerShdw blurRad="38100" dist="19050" dir="2700000" algn="tl" rotWithShape="0">
                    <a:schemeClr val="dk1">
                      <a:alpha val="40000"/>
                    </a:schemeClr>
                  </a:outerShdw>
                </a:effectLst>
                <a:latin typeface="Algerian" panose="04020705040A02060702" pitchFamily="82" charset="0"/>
                <a:ea typeface="Verdana" panose="020B0604030504040204" pitchFamily="34" charset="0"/>
                <a:cs typeface="Verdana" panose="020B0604030504040204" pitchFamily="34" charset="0"/>
              </a:rPr>
              <a:t>Reminders !</a:t>
            </a:r>
            <a:endParaRPr lang="en-US" sz="4800" dirty="0">
              <a:ln w="0">
                <a:solidFill>
                  <a:schemeClr val="accent3">
                    <a:lumMod val="20000"/>
                    <a:lumOff val="80000"/>
                  </a:schemeClr>
                </a:solidFill>
              </a:ln>
              <a:solidFill>
                <a:schemeClr val="tx1"/>
              </a:solidFill>
              <a:effectLst>
                <a:outerShdw blurRad="38100" dist="19050" dir="2700000" algn="tl" rotWithShape="0">
                  <a:schemeClr val="dk1">
                    <a:alpha val="40000"/>
                  </a:schemeClr>
                </a:outerShdw>
              </a:effectLst>
              <a:latin typeface="Algerian" panose="04020705040A02060702" pitchFamily="82" charset="0"/>
              <a:ea typeface="Verdana" panose="020B0604030504040204" pitchFamily="34" charset="0"/>
              <a:cs typeface="Verdana" panose="020B0604030504040204" pitchFamily="34" charset="0"/>
            </a:endParaRPr>
          </a:p>
        </p:txBody>
      </p:sp>
      <p:sp>
        <p:nvSpPr>
          <p:cNvPr id="7" name="Flowchart: Connector 6"/>
          <p:cNvSpPr/>
          <p:nvPr/>
        </p:nvSpPr>
        <p:spPr>
          <a:xfrm>
            <a:off x="7647709" y="598516"/>
            <a:ext cx="241069" cy="22444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492042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1148" y="596348"/>
            <a:ext cx="10605052" cy="1540023"/>
          </a:xfrm>
        </p:spPr>
        <p:txBody>
          <a:bodyPr>
            <a:normAutofit/>
          </a:bodyPr>
          <a:lstStyle/>
          <a:p>
            <a:pPr algn="ctr"/>
            <a:r>
              <a:rPr lang="en-US" sz="4400" b="1" dirty="0">
                <a:solidFill>
                  <a:schemeClr val="accent6">
                    <a:lumMod val="75000"/>
                  </a:schemeClr>
                </a:solidFill>
              </a:rPr>
              <a:t>KINSHIP CARE REMINDERS </a:t>
            </a:r>
          </a:p>
        </p:txBody>
      </p:sp>
      <p:sp>
        <p:nvSpPr>
          <p:cNvPr id="2" name="Content Placeholder 1"/>
          <p:cNvSpPr>
            <a:spLocks noGrp="1"/>
          </p:cNvSpPr>
          <p:nvPr>
            <p:ph sz="half" idx="1"/>
          </p:nvPr>
        </p:nvSpPr>
        <p:spPr>
          <a:xfrm>
            <a:off x="1539517" y="2552007"/>
            <a:ext cx="4718304" cy="3310128"/>
          </a:xfrm>
        </p:spPr>
        <p:txBody>
          <a:bodyPr>
            <a:normAutofit fontScale="70000" lnSpcReduction="20000"/>
          </a:bodyPr>
          <a:lstStyle/>
          <a:p>
            <a:pPr lvl="0" rtl="0">
              <a:buClr>
                <a:schemeClr val="accent1">
                  <a:lumMod val="75000"/>
                </a:schemeClr>
              </a:buClr>
              <a:buSzPct val="145000"/>
              <a:buFont typeface="Wingdings" panose="05000000000000000000" pitchFamily="2" charset="2"/>
              <a:buChar char="§"/>
            </a:pPr>
            <a:r>
              <a:rPr lang="en-US" sz="2900" dirty="0" smtClean="0"/>
              <a:t>For the purpose of Wisconsin Shares policy, approval to receive the Kinship Care payment qualifies as receiving the Kinship Care payment. </a:t>
            </a:r>
            <a:endParaRPr lang="en-US" sz="2900" dirty="0"/>
          </a:p>
          <a:p>
            <a:pPr lvl="0" rtl="0">
              <a:buClr>
                <a:schemeClr val="accent1">
                  <a:lumMod val="75000"/>
                </a:schemeClr>
              </a:buClr>
              <a:buSzPct val="145000"/>
              <a:buFont typeface="Wingdings" panose="05000000000000000000" pitchFamily="2" charset="2"/>
              <a:buChar char="§"/>
            </a:pPr>
            <a:r>
              <a:rPr lang="en-US" sz="2900" dirty="0" smtClean="0"/>
              <a:t>Being on the Kinship Care payment wait-list does not qualify as receipt of a Kinship Care payment. </a:t>
            </a:r>
            <a:endParaRPr lang="en-US" sz="2900" dirty="0"/>
          </a:p>
          <a:p>
            <a:pPr lvl="0" rtl="0">
              <a:buClr>
                <a:schemeClr val="accent1">
                  <a:lumMod val="75000"/>
                </a:schemeClr>
              </a:buClr>
              <a:buSzPct val="145000"/>
              <a:buFont typeface="Wingdings" panose="05000000000000000000" pitchFamily="2" charset="2"/>
              <a:buChar char="§"/>
            </a:pPr>
            <a:r>
              <a:rPr lang="en-US" sz="2900" dirty="0" smtClean="0"/>
              <a:t>Proof of Kinship Care approval may be provided by written confirmation or collateral contact with the Kinship Care Coordinator</a:t>
            </a:r>
            <a:r>
              <a:rPr lang="en-US" dirty="0" smtClean="0"/>
              <a:t>. </a:t>
            </a:r>
            <a:endParaRPr lang="en-US" dirty="0"/>
          </a:p>
        </p:txBody>
      </p:sp>
      <p:sp>
        <p:nvSpPr>
          <p:cNvPr id="5" name="Content Placeholder 4"/>
          <p:cNvSpPr>
            <a:spLocks noGrp="1"/>
          </p:cNvSpPr>
          <p:nvPr>
            <p:ph sz="half" idx="2"/>
          </p:nvPr>
        </p:nvSpPr>
        <p:spPr/>
        <p:txBody>
          <a:bodyPr>
            <a:normAutofit fontScale="70000" lnSpcReduction="20000"/>
          </a:bodyPr>
          <a:lstStyle/>
          <a:p>
            <a:pPr lvl="0" rtl="0">
              <a:buClr>
                <a:schemeClr val="accent1">
                  <a:lumMod val="75000"/>
                </a:schemeClr>
              </a:buClr>
              <a:buSzPct val="145000"/>
              <a:buFont typeface="Wingdings" panose="05000000000000000000" pitchFamily="2" charset="2"/>
              <a:buChar char="§"/>
            </a:pPr>
            <a:r>
              <a:rPr lang="en-US" dirty="0" smtClean="0"/>
              <a:t>Note that the confirmation must state that the Kinship Care payment has been approved. Stating that the family will probably receive the Kinship Care payment does not qualify as approval to receive a Kinship Care payment. </a:t>
            </a:r>
            <a:endParaRPr lang="en-US" dirty="0"/>
          </a:p>
          <a:p>
            <a:pPr lvl="0" rtl="0">
              <a:buClr>
                <a:schemeClr val="accent1">
                  <a:lumMod val="75000"/>
                </a:schemeClr>
              </a:buClr>
              <a:buSzPct val="145000"/>
              <a:buFont typeface="Wingdings" panose="05000000000000000000" pitchFamily="2" charset="2"/>
              <a:buChar char="§"/>
            </a:pPr>
            <a:r>
              <a:rPr lang="en-US" dirty="0" smtClean="0"/>
              <a:t>If the agency worker verifies this information through collateral contact, the agency worker must enter a case comment that includes the following: the name and title of the individual that the agency worker spoke to, the date and time of the conversation, and whether or not the family has been approved to receive the Kinship Care payment</a:t>
            </a:r>
            <a:r>
              <a:rPr lang="en-US" sz="1600" dirty="0" smtClean="0"/>
              <a:t>.</a:t>
            </a:r>
            <a:endParaRPr lang="en-US" sz="1600" dirty="0"/>
          </a:p>
        </p:txBody>
      </p:sp>
    </p:spTree>
    <p:custDataLst>
      <p:tags r:id="rId1"/>
    </p:custDataLst>
    <p:extLst>
      <p:ext uri="{BB962C8B-B14F-4D97-AF65-F5344CB8AC3E}">
        <p14:creationId xmlns:p14="http://schemas.microsoft.com/office/powerpoint/2010/main" val="910217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Child Care Budget and Results Pages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97499040"/>
              </p:ext>
            </p:extLst>
          </p:nvPr>
        </p:nvGraphicFramePr>
        <p:xfrm>
          <a:off x="748146" y="1986742"/>
          <a:ext cx="10731730" cy="414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890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889462"/>
            <a:ext cx="4982298" cy="1787236"/>
          </a:xfrm>
        </p:spPr>
        <p:txBody>
          <a:bodyPr>
            <a:noAutofit/>
          </a:bodyPr>
          <a:lstStyle/>
          <a:p>
            <a:r>
              <a:rPr lang="en-US" sz="3600" b="1" dirty="0" smtClean="0"/>
              <a:t>Child Care Budget</a:t>
            </a:r>
            <a:br>
              <a:rPr lang="en-US" sz="3600" b="1" dirty="0" smtClean="0"/>
            </a:br>
            <a:r>
              <a:rPr lang="en-US" sz="3600" b="1" dirty="0" smtClean="0"/>
              <a:t> and </a:t>
            </a:r>
            <a:br>
              <a:rPr lang="en-US" sz="3600" b="1" dirty="0" smtClean="0"/>
            </a:br>
            <a:r>
              <a:rPr lang="en-US" sz="3600" b="1" dirty="0" smtClean="0"/>
              <a:t>Results Pages</a:t>
            </a:r>
            <a:endParaRPr lang="en-US" sz="3600" b="1" dirty="0"/>
          </a:p>
        </p:txBody>
      </p:sp>
      <p:pic>
        <p:nvPicPr>
          <p:cNvPr id="6" name="Content Placeholder 5"/>
          <p:cNvPicPr>
            <a:picLocks noGrp="1" noChangeAspect="1"/>
          </p:cNvPicPr>
          <p:nvPr>
            <p:ph idx="1"/>
          </p:nvPr>
        </p:nvPicPr>
        <p:blipFill>
          <a:blip r:embed="rId2"/>
          <a:stretch>
            <a:fillRect/>
          </a:stretch>
        </p:blipFill>
        <p:spPr>
          <a:xfrm>
            <a:off x="7165572" y="739833"/>
            <a:ext cx="4209182" cy="5469774"/>
          </a:xfrm>
          <a:prstGeom prst="rect">
            <a:avLst/>
          </a:prstGeom>
        </p:spPr>
      </p:pic>
      <p:pic>
        <p:nvPicPr>
          <p:cNvPr id="5" name="Picture 4"/>
          <p:cNvPicPr>
            <a:picLocks noChangeAspect="1"/>
          </p:cNvPicPr>
          <p:nvPr/>
        </p:nvPicPr>
        <p:blipFill>
          <a:blip r:embed="rId3"/>
          <a:stretch>
            <a:fillRect/>
          </a:stretch>
        </p:blipFill>
        <p:spPr>
          <a:xfrm>
            <a:off x="922713" y="4247804"/>
            <a:ext cx="6181880" cy="1684282"/>
          </a:xfrm>
          <a:prstGeom prst="rect">
            <a:avLst/>
          </a:prstGeom>
        </p:spPr>
      </p:pic>
      <p:sp>
        <p:nvSpPr>
          <p:cNvPr id="4" name="Text Placeholder 3"/>
          <p:cNvSpPr>
            <a:spLocks noGrp="1"/>
          </p:cNvSpPr>
          <p:nvPr>
            <p:ph type="body" sz="half" idx="2"/>
          </p:nvPr>
        </p:nvSpPr>
        <p:spPr>
          <a:xfrm>
            <a:off x="955965" y="2909455"/>
            <a:ext cx="6018414" cy="980901"/>
          </a:xfrm>
          <a:solidFill>
            <a:schemeClr val="accent1">
              <a:lumMod val="40000"/>
              <a:lumOff val="60000"/>
            </a:schemeClr>
          </a:solidFill>
          <a:ln w="57150">
            <a:solidFill>
              <a:schemeClr val="tx1"/>
            </a:solidFill>
          </a:ln>
        </p:spPr>
        <p:txBody>
          <a:bodyPr>
            <a:normAutofit/>
          </a:bodyPr>
          <a:lstStyle/>
          <a:p>
            <a:pPr algn="l"/>
            <a:r>
              <a:rPr lang="en-US" sz="1800" dirty="0"/>
              <a:t>Verify that the Eligibility Status is PASS. Also, check that the AG size is accurate and includes the placement parent(s) and placement child(</a:t>
            </a:r>
            <a:r>
              <a:rPr lang="en-US" sz="1800" dirty="0" err="1"/>
              <a:t>ren</a:t>
            </a:r>
            <a:r>
              <a:rPr lang="en-US" sz="1800" dirty="0"/>
              <a:t>).</a:t>
            </a:r>
          </a:p>
        </p:txBody>
      </p:sp>
    </p:spTree>
    <p:extLst>
      <p:ext uri="{BB962C8B-B14F-4D97-AF65-F5344CB8AC3E}">
        <p14:creationId xmlns:p14="http://schemas.microsoft.com/office/powerpoint/2010/main" val="1017327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886515431"/>
              </p:ext>
            </p:extLst>
          </p:nvPr>
        </p:nvGraphicFramePr>
        <p:xfrm>
          <a:off x="844952" y="1666754"/>
          <a:ext cx="10579261" cy="317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162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5742565"/>
              </p:ext>
            </p:extLst>
          </p:nvPr>
        </p:nvGraphicFramePr>
        <p:xfrm>
          <a:off x="1024467" y="1597306"/>
          <a:ext cx="10490200" cy="300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8493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9275741"/>
              </p:ext>
            </p:extLst>
          </p:nvPr>
        </p:nvGraphicFramePr>
        <p:xfrm>
          <a:off x="685800" y="840828"/>
          <a:ext cx="10820400" cy="4960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3539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28317968"/>
              </p:ext>
            </p:extLst>
          </p:nvPr>
        </p:nvGraphicFramePr>
        <p:xfrm>
          <a:off x="1229710" y="672663"/>
          <a:ext cx="9858704" cy="195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spect="1"/>
          </p:cNvPicPr>
          <p:nvPr>
            <p:ph idx="1"/>
          </p:nvPr>
        </p:nvPicPr>
        <p:blipFill>
          <a:blip r:embed="rId8"/>
          <a:stretch>
            <a:fillRect/>
          </a:stretch>
        </p:blipFill>
        <p:spPr>
          <a:xfrm>
            <a:off x="1561367" y="2746649"/>
            <a:ext cx="9258451" cy="3317875"/>
          </a:xfrm>
          <a:prstGeom prst="rect">
            <a:avLst/>
          </a:prstGeom>
        </p:spPr>
      </p:pic>
    </p:spTree>
    <p:custDataLst>
      <p:tags r:id="rId1"/>
    </p:custDataLst>
    <p:extLst>
      <p:ext uri="{BB962C8B-B14F-4D97-AF65-F5344CB8AC3E}">
        <p14:creationId xmlns:p14="http://schemas.microsoft.com/office/powerpoint/2010/main" val="99144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896" y="798653"/>
            <a:ext cx="10618304" cy="1458410"/>
          </a:xfrm>
        </p:spPr>
        <p:txBody>
          <a:bodyPr>
            <a:noAutofit/>
          </a:bodyPr>
          <a:lstStyle/>
          <a:p>
            <a:pPr algn="ctr"/>
            <a:r>
              <a:rPr lang="en-US" sz="4400" b="1" dirty="0">
                <a:solidFill>
                  <a:schemeClr val="tx2"/>
                </a:solidFill>
              </a:rPr>
              <a:t>SELF EMPLOYMENT  </a:t>
            </a:r>
            <a:br>
              <a:rPr lang="en-US" sz="4400" b="1" dirty="0">
                <a:solidFill>
                  <a:schemeClr val="tx2"/>
                </a:solidFill>
              </a:rPr>
            </a:br>
            <a:r>
              <a:rPr lang="en-US" sz="4400" b="1" dirty="0">
                <a:solidFill>
                  <a:schemeClr val="tx2"/>
                </a:solidFill>
              </a:rPr>
              <a:t>AND </a:t>
            </a:r>
            <a:br>
              <a:rPr lang="en-US" sz="4400" b="1" dirty="0">
                <a:solidFill>
                  <a:schemeClr val="tx2"/>
                </a:solidFill>
              </a:rPr>
            </a:br>
            <a:r>
              <a:rPr lang="en-US" sz="4400" b="1" dirty="0">
                <a:solidFill>
                  <a:schemeClr val="tx2"/>
                </a:solidFill>
              </a:rPr>
              <a:t>AUTHORIZED HOURS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885137"/>
              </p:ext>
            </p:extLst>
          </p:nvPr>
        </p:nvGraphicFramePr>
        <p:xfrm>
          <a:off x="685800" y="2500132"/>
          <a:ext cx="10820400" cy="417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810449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0090"/>
            <a:ext cx="10820399" cy="2835378"/>
          </a:xfrm>
        </p:spPr>
        <p:txBody>
          <a:bodyPr>
            <a:normAutofit fontScale="90000"/>
          </a:bodyPr>
          <a:lstStyle/>
          <a:p>
            <a:pPr algn="ctr"/>
            <a:r>
              <a:rPr lang="en-US" sz="4900" b="1" dirty="0">
                <a:solidFill>
                  <a:schemeClr val="accent2"/>
                </a:solidFill>
              </a:rPr>
              <a:t/>
            </a:r>
            <a:br>
              <a:rPr lang="en-US" sz="4900" b="1" dirty="0">
                <a:solidFill>
                  <a:schemeClr val="accent2"/>
                </a:solidFill>
              </a:rPr>
            </a:br>
            <a:r>
              <a:rPr lang="en-US" sz="4900" b="1" dirty="0">
                <a:solidFill>
                  <a:schemeClr val="accent2"/>
                </a:solidFill>
              </a:rPr>
              <a:t/>
            </a:r>
            <a:br>
              <a:rPr lang="en-US" sz="4900" b="1" dirty="0">
                <a:solidFill>
                  <a:schemeClr val="accent2"/>
                </a:solidFill>
              </a:rPr>
            </a:br>
            <a:r>
              <a:rPr lang="en-US" sz="6000" b="1" dirty="0">
                <a:latin typeface="Algerian" panose="04020705040A02060702" pitchFamily="82" charset="0"/>
              </a:rPr>
              <a:t>KNOWN WORK AROUNDS</a:t>
            </a:r>
            <a:r>
              <a:rPr lang="en-US" dirty="0"/>
              <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1058757" y="4297680"/>
            <a:ext cx="10490200" cy="617220"/>
          </a:xfrm>
        </p:spPr>
        <p:txBody>
          <a:bodyPr>
            <a:noAutofit/>
          </a:bodyPr>
          <a:lstStyle/>
          <a:p>
            <a:pPr algn="ctr"/>
            <a:r>
              <a:rPr lang="en-US" sz="4400" b="1" dirty="0">
                <a:solidFill>
                  <a:schemeClr val="accent2"/>
                </a:solidFill>
              </a:rPr>
              <a:t>                                </a:t>
            </a:r>
            <a:r>
              <a:rPr lang="en-US" sz="5400" b="1" dirty="0">
                <a:solidFill>
                  <a:schemeClr val="tx1"/>
                </a:solidFill>
                <a:latin typeface="Algerian" panose="04020705040A02060702" pitchFamily="82" charset="0"/>
              </a:rPr>
              <a:t>IN CWW</a:t>
            </a:r>
          </a:p>
        </p:txBody>
      </p:sp>
      <p:pic>
        <p:nvPicPr>
          <p:cNvPr id="5" name="Picture 4"/>
          <p:cNvPicPr>
            <a:picLocks noChangeAspect="1"/>
          </p:cNvPicPr>
          <p:nvPr/>
        </p:nvPicPr>
        <p:blipFill>
          <a:blip r:embed="rId3"/>
          <a:stretch>
            <a:fillRect/>
          </a:stretch>
        </p:blipFill>
        <p:spPr>
          <a:xfrm>
            <a:off x="3710609" y="2238963"/>
            <a:ext cx="3623641" cy="2478811"/>
          </a:xfrm>
          <a:prstGeom prst="rect">
            <a:avLst/>
          </a:prstGeom>
        </p:spPr>
      </p:pic>
    </p:spTree>
    <p:custDataLst>
      <p:tags r:id="rId1"/>
    </p:custDataLst>
    <p:extLst>
      <p:ext uri="{BB962C8B-B14F-4D97-AF65-F5344CB8AC3E}">
        <p14:creationId xmlns:p14="http://schemas.microsoft.com/office/powerpoint/2010/main" val="2647943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25977756"/>
              </p:ext>
            </p:extLst>
          </p:nvPr>
        </p:nvGraphicFramePr>
        <p:xfrm>
          <a:off x="1295401" y="1296365"/>
          <a:ext cx="9601196" cy="4687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71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798942"/>
            <a:ext cx="10442713" cy="821514"/>
          </a:xfrm>
        </p:spPr>
        <p:txBody>
          <a:bodyPr>
            <a:normAutofit/>
          </a:bodyPr>
          <a:lstStyle/>
          <a:p>
            <a:pPr algn="ctr"/>
            <a:r>
              <a:rPr lang="en-US" dirty="0"/>
              <a:t>       </a:t>
            </a:r>
            <a:endParaRPr lang="en-US" sz="4400" b="1" dirty="0">
              <a:solidFill>
                <a:schemeClr val="accent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8074824"/>
              </p:ext>
            </p:extLst>
          </p:nvPr>
        </p:nvGraphicFramePr>
        <p:xfrm>
          <a:off x="141791" y="1570801"/>
          <a:ext cx="10820400" cy="441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150166" y="3076684"/>
            <a:ext cx="7224386" cy="3246783"/>
          </a:xfrm>
          <a:prstGeom prst="rect">
            <a:avLst/>
          </a:prstGeom>
        </p:spPr>
      </p:pic>
      <p:sp>
        <p:nvSpPr>
          <p:cNvPr id="3" name="Flowchart: Alternate Process 2"/>
          <p:cNvSpPr/>
          <p:nvPr/>
        </p:nvSpPr>
        <p:spPr>
          <a:xfrm>
            <a:off x="3708690" y="374073"/>
            <a:ext cx="4525700" cy="107234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rPr>
              <a:t>Foster Care/Kinship Placement</a:t>
            </a:r>
            <a:endParaRPr lang="en-US" sz="2400" b="1"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210492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914409" y="1643270"/>
            <a:ext cx="5698426" cy="717965"/>
          </a:xfrm>
        </p:spPr>
        <p:txBody>
          <a:bodyPr>
            <a:normAutofit fontScale="25000" lnSpcReduction="20000"/>
          </a:bodyPr>
          <a:lstStyle/>
          <a:p>
            <a:pPr marL="0" indent="0">
              <a:buNone/>
            </a:pPr>
            <a:endParaRPr lang="en-US" dirty="0"/>
          </a:p>
          <a:p>
            <a:r>
              <a:rPr lang="en-US" sz="9600" b="1" dirty="0">
                <a:solidFill>
                  <a:schemeClr val="accent2"/>
                </a:solidFill>
              </a:rPr>
              <a:t>There is not a place to pend for income on the Manual Child Care Eligibility page.</a:t>
            </a:r>
            <a:r>
              <a:rPr lang="en-US" sz="9600" b="1" dirty="0"/>
              <a:t>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616250493"/>
              </p:ext>
            </p:extLst>
          </p:nvPr>
        </p:nvGraphicFramePr>
        <p:xfrm>
          <a:off x="685800" y="2800350"/>
          <a:ext cx="6027516" cy="3418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p:cNvSpPr>
            <a:spLocks noGrp="1"/>
          </p:cNvSpPr>
          <p:nvPr>
            <p:ph sz="quarter" idx="4"/>
          </p:nvPr>
        </p:nvSpPr>
        <p:spPr>
          <a:xfrm>
            <a:off x="7095282" y="1365813"/>
            <a:ext cx="4502552" cy="4453096"/>
          </a:xfrm>
          <a:ln w="57150">
            <a:solidFill>
              <a:schemeClr val="accent3"/>
            </a:solidFill>
            <a:prstDash val="solid"/>
          </a:ln>
        </p:spPr>
        <p:txBody>
          <a:bodyPr>
            <a:normAutofit lnSpcReduction="10000"/>
          </a:bodyPr>
          <a:lstStyle/>
          <a:p>
            <a:pPr marL="0" indent="0">
              <a:buNone/>
            </a:pPr>
            <a:r>
              <a:rPr lang="en-US" dirty="0" smtClean="0"/>
              <a:t> </a:t>
            </a:r>
            <a:r>
              <a:rPr lang="en-US" sz="2400" dirty="0" smtClean="0"/>
              <a:t>On </a:t>
            </a:r>
            <a:r>
              <a:rPr lang="en-US" sz="2400" dirty="0"/>
              <a:t>Manual CC Eligibility Screen enter the natural parent’s family size, income and Eligibility Result--- Pass if lower than 200%FPL or Fail if income is above </a:t>
            </a:r>
            <a:r>
              <a:rPr lang="en-US" sz="2400" dirty="0" smtClean="0"/>
              <a:t>200%FPL</a:t>
            </a:r>
          </a:p>
          <a:p>
            <a:pPr marL="0" indent="0">
              <a:buNone/>
            </a:pPr>
            <a:endParaRPr lang="en-US" sz="2400" dirty="0" smtClean="0"/>
          </a:p>
          <a:p>
            <a:pPr marL="0" indent="0">
              <a:buNone/>
            </a:pPr>
            <a:r>
              <a:rPr lang="en-US" sz="2400" dirty="0" smtClean="0"/>
              <a:t>Remember to ask the placement parent for their social worker contact information, worker is suppose to assist in getting this information</a:t>
            </a:r>
            <a:endParaRPr lang="en-US" sz="2400" dirty="0"/>
          </a:p>
          <a:p>
            <a:endParaRPr lang="en-US" sz="2400" dirty="0"/>
          </a:p>
        </p:txBody>
      </p:sp>
      <p:sp>
        <p:nvSpPr>
          <p:cNvPr id="2" name="Flowchart: Alternate Process 1"/>
          <p:cNvSpPr/>
          <p:nvPr/>
        </p:nvSpPr>
        <p:spPr>
          <a:xfrm>
            <a:off x="2500131" y="581891"/>
            <a:ext cx="3800915" cy="111390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rPr>
              <a:t>Natural Parents Income</a:t>
            </a:r>
            <a:endParaRPr lang="en-US" sz="2400" b="1"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667579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62609" y="2354581"/>
            <a:ext cx="5970947" cy="3864104"/>
          </a:xfrm>
        </p:spPr>
        <p:txBody>
          <a:bodyPr>
            <a:normAutofit lnSpcReduction="10000"/>
          </a:bodyPr>
          <a:lstStyle/>
          <a:p>
            <a:pPr algn="l"/>
            <a:r>
              <a:rPr lang="en-US" sz="2800" dirty="0"/>
              <a:t>Some</a:t>
            </a:r>
            <a:r>
              <a:rPr lang="en-US" sz="2800" b="1" dirty="0"/>
              <a:t> </a:t>
            </a:r>
            <a:r>
              <a:rPr lang="en-US" sz="2800" dirty="0">
                <a:cs typeface="Arial" panose="020B0604020202020204" pitchFamily="34" charset="0"/>
              </a:rPr>
              <a:t>cases </a:t>
            </a:r>
            <a:r>
              <a:rPr lang="en-US" sz="2800" dirty="0" smtClean="0">
                <a:cs typeface="Arial" panose="020B0604020202020204" pitchFamily="34" charset="0"/>
              </a:rPr>
              <a:t>might </a:t>
            </a:r>
            <a:r>
              <a:rPr lang="en-US" sz="2800" dirty="0">
                <a:cs typeface="Arial" panose="020B0604020202020204" pitchFamily="34" charset="0"/>
              </a:rPr>
              <a:t>fail for over income if the correct income is entered on the EI </a:t>
            </a:r>
            <a:r>
              <a:rPr lang="en-US" sz="2800" dirty="0" smtClean="0">
                <a:cs typeface="Arial" panose="020B0604020202020204" pitchFamily="34" charset="0"/>
              </a:rPr>
              <a:t>page if there are other errors on other pages. </a:t>
            </a:r>
          </a:p>
          <a:p>
            <a:endParaRPr lang="en-US" sz="2800" dirty="0" smtClean="0">
              <a:cs typeface="Arial" panose="020B0604020202020204" pitchFamily="34" charset="0"/>
            </a:endParaRPr>
          </a:p>
          <a:p>
            <a:pPr algn="l"/>
            <a:r>
              <a:rPr lang="en-US" sz="2800" dirty="0" smtClean="0">
                <a:cs typeface="Arial" panose="020B0604020202020204" pitchFamily="34" charset="0"/>
              </a:rPr>
              <a:t>When several items on the case are pending and CWW can’t determine what type of case it is yet</a:t>
            </a:r>
            <a:endParaRPr lang="en-US" sz="2800" dirty="0">
              <a:cs typeface="Arial" panose="020B0604020202020204" pitchFamily="34" charset="0"/>
            </a:endParaRPr>
          </a:p>
          <a:p>
            <a:endParaRPr lang="en-US" dirty="0"/>
          </a:p>
          <a:p>
            <a:endParaRPr lang="en-US" dirty="0"/>
          </a:p>
        </p:txBody>
      </p:sp>
      <p:sp>
        <p:nvSpPr>
          <p:cNvPr id="2" name="Flowchart: Alternate Process 1"/>
          <p:cNvSpPr/>
          <p:nvPr/>
        </p:nvSpPr>
        <p:spPr>
          <a:xfrm>
            <a:off x="7240386" y="1305099"/>
            <a:ext cx="3724102" cy="4555374"/>
          </a:xfrm>
          <a:prstGeom prst="flowChartAlternateProcess">
            <a:avLst/>
          </a:prstGeom>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b="1" dirty="0" smtClean="0"/>
              <a:t>ERRORS ON THE HOUSEHOLD RELATIONSHIP PAGES COULD CAUSE A CASE TO FAIL INCORRECTLY FOR OVER INCOME </a:t>
            </a:r>
            <a:endParaRPr lang="en-US" sz="2600" b="1" dirty="0"/>
          </a:p>
        </p:txBody>
      </p:sp>
      <p:sp>
        <p:nvSpPr>
          <p:cNvPr id="6" name="Flowchart: Alternate Process 5"/>
          <p:cNvSpPr/>
          <p:nvPr/>
        </p:nvSpPr>
        <p:spPr>
          <a:xfrm>
            <a:off x="1585915" y="884302"/>
            <a:ext cx="5122455" cy="103593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Income</a:t>
            </a:r>
            <a:r>
              <a:rPr lang="en-US" sz="2800" dirty="0" smtClean="0">
                <a:ln w="0"/>
                <a:solidFill>
                  <a:schemeClr val="tx1"/>
                </a:solidFill>
                <a:effectLst>
                  <a:outerShdw blurRad="38100" dist="19050" dir="2700000" algn="tl" rotWithShape="0">
                    <a:schemeClr val="dk1">
                      <a:alpha val="40000"/>
                    </a:schemeClr>
                  </a:outerShdw>
                </a:effectLst>
              </a:rPr>
              <a:t> </a:t>
            </a:r>
            <a:endParaRPr lang="en-US" sz="2800" dirty="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589253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32972"/>
            <a:ext cx="10820400" cy="4285714"/>
          </a:xfrm>
        </p:spPr>
        <p:txBody>
          <a:bodyPr>
            <a:noAutofit/>
          </a:bodyPr>
          <a:lstStyle/>
          <a:p>
            <a:r>
              <a:rPr lang="en-US" sz="2800" dirty="0" smtClean="0"/>
              <a:t>CWW will not pend the case if a ? Is entered on an </a:t>
            </a:r>
            <a:r>
              <a:rPr lang="en-US" sz="2800" dirty="0"/>
              <a:t>U</a:t>
            </a:r>
            <a:r>
              <a:rPr lang="en-US" sz="2800" dirty="0" smtClean="0"/>
              <a:t>nearned Income Page and/or on the Benefits Received Page.</a:t>
            </a:r>
          </a:p>
          <a:p>
            <a:r>
              <a:rPr lang="en-US" sz="2800" dirty="0"/>
              <a:t>On the General Case Information page, enter &lt;? – Not Yet Verified&gt; under Household Composition. </a:t>
            </a:r>
          </a:p>
          <a:p>
            <a:r>
              <a:rPr lang="en-US" sz="2800" dirty="0"/>
              <a:t>Add comments to the Verification Check List detailing the verification required.</a:t>
            </a:r>
          </a:p>
          <a:p>
            <a:r>
              <a:rPr lang="en-US" sz="2800" dirty="0" smtClean="0"/>
              <a:t> </a:t>
            </a:r>
            <a:r>
              <a:rPr lang="en-US" sz="2800" dirty="0"/>
              <a:t>Email </a:t>
            </a:r>
            <a:r>
              <a:rPr lang="en-US" sz="2800" dirty="0" smtClean="0"/>
              <a:t>Sarah Kasel in the Kinship Unit </a:t>
            </a:r>
            <a:r>
              <a:rPr lang="en-US" sz="2800" dirty="0"/>
              <a:t>Sarah </a:t>
            </a:r>
            <a:r>
              <a:rPr lang="en-US" sz="2800" dirty="0" smtClean="0">
                <a:hlinkClick r:id="rId2"/>
              </a:rPr>
              <a:t>Kasel@countyofdane.com</a:t>
            </a:r>
            <a:r>
              <a:rPr lang="en-US" sz="2800" dirty="0" smtClean="0"/>
              <a:t> to get the required verification</a:t>
            </a:r>
          </a:p>
          <a:p>
            <a:pPr marL="0" indent="0">
              <a:buNone/>
            </a:pPr>
            <a:r>
              <a:rPr lang="en-US" sz="2800" dirty="0" smtClean="0"/>
              <a:t> </a:t>
            </a:r>
            <a:endParaRPr lang="en-US" sz="2800" dirty="0"/>
          </a:p>
        </p:txBody>
      </p:sp>
      <p:sp>
        <p:nvSpPr>
          <p:cNvPr id="2" name="Flowchart: Alternate Process 1"/>
          <p:cNvSpPr/>
          <p:nvPr/>
        </p:nvSpPr>
        <p:spPr>
          <a:xfrm>
            <a:off x="2627452" y="556953"/>
            <a:ext cx="4571369" cy="12602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ln w="0"/>
                <a:solidFill>
                  <a:schemeClr val="tx1"/>
                </a:solidFill>
                <a:effectLst>
                  <a:outerShdw blurRad="38100" dist="19050" dir="2700000" algn="tl" rotWithShape="0">
                    <a:schemeClr val="dk1">
                      <a:alpha val="40000"/>
                    </a:schemeClr>
                  </a:outerShdw>
                </a:effectLst>
              </a:rPr>
              <a:t>Kinship Payment</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5553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15617"/>
            <a:ext cx="10820399" cy="2803087"/>
          </a:xfrm>
          <a:solidFill>
            <a:schemeClr val="accent2">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5400" b="1" dirty="0"/>
              <a:t>Out of H</a:t>
            </a:r>
            <a:r>
              <a:rPr lang="en-US" sz="5400" b="1" dirty="0" smtClean="0"/>
              <a:t>ome Placements</a:t>
            </a:r>
            <a:r>
              <a:rPr lang="en-US" sz="5400" b="1" dirty="0"/>
              <a:t/>
            </a:r>
            <a:br>
              <a:rPr lang="en-US" sz="5400" b="1" dirty="0"/>
            </a:br>
            <a:r>
              <a:rPr lang="en-US" sz="5400" b="1" dirty="0"/>
              <a:t> and </a:t>
            </a:r>
            <a:br>
              <a:rPr lang="en-US" sz="5400" b="1" dirty="0"/>
            </a:br>
            <a:r>
              <a:rPr lang="en-US" sz="5400" b="1" dirty="0" smtClean="0"/>
              <a:t>Other Benefits</a:t>
            </a:r>
            <a:endParaRPr lang="en-US" sz="5400" b="1" dirty="0"/>
          </a:p>
        </p:txBody>
      </p:sp>
    </p:spTree>
    <p:custDataLst>
      <p:tags r:id="rId1"/>
    </p:custDataLst>
    <p:extLst>
      <p:ext uri="{BB962C8B-B14F-4D97-AF65-F5344CB8AC3E}">
        <p14:creationId xmlns:p14="http://schemas.microsoft.com/office/powerpoint/2010/main" val="3211924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374" y="833378"/>
            <a:ext cx="10750826" cy="937550"/>
          </a:xfrm>
        </p:spPr>
        <p:txBody>
          <a:bodyPr>
            <a:normAutofit/>
          </a:bodyPr>
          <a:lstStyle/>
          <a:p>
            <a:pPr algn="l"/>
            <a:r>
              <a:rPr lang="en-US" sz="4800" b="1" dirty="0">
                <a:solidFill>
                  <a:schemeClr val="accent2"/>
                </a:solidFill>
              </a:rPr>
              <a:t>FoodShare</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803356688"/>
              </p:ext>
            </p:extLst>
          </p:nvPr>
        </p:nvGraphicFramePr>
        <p:xfrm>
          <a:off x="685799" y="1794077"/>
          <a:ext cx="6669157" cy="4424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p:cNvPicPr>
            <a:picLocks noGrp="1" noChangeAspect="1"/>
          </p:cNvPicPr>
          <p:nvPr>
            <p:ph sz="half" idx="2"/>
          </p:nvPr>
        </p:nvPicPr>
        <p:blipFill>
          <a:blip r:embed="rId8"/>
          <a:stretch>
            <a:fillRect/>
          </a:stretch>
        </p:blipFill>
        <p:spPr>
          <a:xfrm>
            <a:off x="8588415" y="1009153"/>
            <a:ext cx="2731626" cy="2173885"/>
          </a:xfrm>
          <a:prstGeom prst="rect">
            <a:avLst/>
          </a:prstGeom>
        </p:spPr>
      </p:pic>
    </p:spTree>
    <p:custDataLst>
      <p:tags r:id="rId1"/>
    </p:custDataLst>
    <p:extLst>
      <p:ext uri="{BB962C8B-B14F-4D97-AF65-F5344CB8AC3E}">
        <p14:creationId xmlns:p14="http://schemas.microsoft.com/office/powerpoint/2010/main" val="342157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78" y="1129395"/>
            <a:ext cx="10820399" cy="2592729"/>
          </a:xfrm>
          <a:ln>
            <a:solidFill>
              <a:srgbClr val="B5A8B5"/>
            </a:solidFill>
          </a:ln>
          <a:effectLst>
            <a:glow rad="101600">
              <a:schemeClr val="accent2">
                <a:satMod val="175000"/>
                <a:alpha val="40000"/>
              </a:schemeClr>
            </a:glow>
            <a:innerShdw blurRad="63500" dist="50800" dir="13500000">
              <a:prstClr val="black">
                <a:alpha val="50000"/>
              </a:prstClr>
            </a:innerShdw>
          </a:effectLst>
        </p:spPr>
        <p:txBody>
          <a:bodyPr>
            <a:normAutofit/>
          </a:bodyPr>
          <a:lstStyle/>
          <a:p>
            <a:pPr algn="ctr"/>
            <a:r>
              <a:rPr lang="en-US" sz="8800" b="1" dirty="0"/>
              <a:t>Eligibility</a:t>
            </a:r>
            <a:r>
              <a:rPr lang="en-US" sz="6000" b="1" dirty="0">
                <a:solidFill>
                  <a:schemeClr val="accent2"/>
                </a:solidFill>
              </a:rPr>
              <a:t/>
            </a:r>
            <a:br>
              <a:rPr lang="en-US" sz="6000" b="1" dirty="0">
                <a:solidFill>
                  <a:schemeClr val="accent2"/>
                </a:solidFill>
              </a:rPr>
            </a:br>
            <a:endParaRPr lang="en-US" sz="6000" b="1" dirty="0">
              <a:solidFill>
                <a:schemeClr val="accent2"/>
              </a:solidFill>
            </a:endParaRPr>
          </a:p>
        </p:txBody>
      </p:sp>
    </p:spTree>
    <p:custDataLst>
      <p:tags r:id="rId1"/>
    </p:custDataLst>
    <p:extLst>
      <p:ext uri="{BB962C8B-B14F-4D97-AF65-F5344CB8AC3E}">
        <p14:creationId xmlns:p14="http://schemas.microsoft.com/office/powerpoint/2010/main" val="3740090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387" y="764373"/>
            <a:ext cx="10128813" cy="1585288"/>
          </a:xfrm>
        </p:spPr>
        <p:txBody>
          <a:bodyPr>
            <a:normAutofit/>
          </a:bodyPr>
          <a:lstStyle/>
          <a:p>
            <a:pPr algn="ctr"/>
            <a:r>
              <a:rPr lang="en-US" sz="3200" b="1" dirty="0">
                <a:solidFill>
                  <a:schemeClr val="accent2"/>
                </a:solidFill>
              </a:rPr>
              <a:t>FOOD SHARE case where the FOSTER child is not in the FoodShare assistance group </a:t>
            </a:r>
          </a:p>
        </p:txBody>
      </p:sp>
      <p:pic>
        <p:nvPicPr>
          <p:cNvPr id="9" name="Content Placeholder 8"/>
          <p:cNvPicPr>
            <a:picLocks noGrp="1" noChangeAspect="1"/>
          </p:cNvPicPr>
          <p:nvPr>
            <p:ph idx="1"/>
          </p:nvPr>
        </p:nvPicPr>
        <p:blipFill>
          <a:blip r:embed="rId3"/>
          <a:stretch>
            <a:fillRect/>
          </a:stretch>
        </p:blipFill>
        <p:spPr>
          <a:xfrm>
            <a:off x="2336292" y="3586226"/>
            <a:ext cx="7519416" cy="1260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Line Callout 2 9"/>
          <p:cNvSpPr/>
          <p:nvPr/>
        </p:nvSpPr>
        <p:spPr>
          <a:xfrm>
            <a:off x="7730378" y="2184260"/>
            <a:ext cx="3710609" cy="1219200"/>
          </a:xfrm>
          <a:prstGeom prst="borderCallout2">
            <a:avLst>
              <a:gd name="adj1" fmla="val 91505"/>
              <a:gd name="adj2" fmla="val 152"/>
              <a:gd name="adj3" fmla="val 66898"/>
              <a:gd name="adj4" fmla="val -2456"/>
              <a:gd name="adj5" fmla="val 185547"/>
              <a:gd name="adj6" fmla="val -71544"/>
            </a:avLst>
          </a:prstGeom>
          <a:solidFill>
            <a:schemeClr val="accent2">
              <a:lumMod val="60000"/>
              <a:lumOff val="4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ON FOODSHARE REQUEST PAGE ENTER &lt;NO&gt; UNDER </a:t>
            </a:r>
            <a:r>
              <a:rPr lang="en-US" b="1" dirty="0" smtClean="0">
                <a:solidFill>
                  <a:schemeClr val="tx2"/>
                </a:solidFill>
              </a:rPr>
              <a:t>THE</a:t>
            </a:r>
          </a:p>
          <a:p>
            <a:pPr algn="ctr"/>
            <a:r>
              <a:rPr lang="en-US" b="1" dirty="0" smtClean="0">
                <a:solidFill>
                  <a:schemeClr val="tx2"/>
                </a:solidFill>
              </a:rPr>
              <a:t> CHILD’S </a:t>
            </a:r>
            <a:r>
              <a:rPr lang="en-US" b="1" dirty="0">
                <a:solidFill>
                  <a:schemeClr val="tx2"/>
                </a:solidFill>
              </a:rPr>
              <a:t>NAME</a:t>
            </a:r>
          </a:p>
        </p:txBody>
      </p:sp>
    </p:spTree>
    <p:custDataLst>
      <p:tags r:id="rId1"/>
    </p:custDataLst>
    <p:extLst>
      <p:ext uri="{BB962C8B-B14F-4D97-AF65-F5344CB8AC3E}">
        <p14:creationId xmlns:p14="http://schemas.microsoft.com/office/powerpoint/2010/main" val="571069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686" y="764372"/>
            <a:ext cx="10082514" cy="1395731"/>
          </a:xfrm>
        </p:spPr>
        <p:txBody>
          <a:bodyPr>
            <a:noAutofit/>
          </a:bodyPr>
          <a:lstStyle/>
          <a:p>
            <a:r>
              <a:rPr lang="en-US" sz="2800" b="1" dirty="0"/>
              <a:t>Both pages need to be updated in order to not include  the foster child in the </a:t>
            </a:r>
            <a:r>
              <a:rPr lang="en-US" sz="2800" b="1" dirty="0" smtClean="0"/>
              <a:t>AG</a:t>
            </a:r>
            <a:endParaRPr lang="en-US" sz="2800" b="1" dirty="0"/>
          </a:p>
        </p:txBody>
      </p:sp>
      <p:pic>
        <p:nvPicPr>
          <p:cNvPr id="4" name="Content Placeholder 3"/>
          <p:cNvPicPr>
            <a:picLocks noGrp="1" noChangeAspect="1"/>
          </p:cNvPicPr>
          <p:nvPr>
            <p:ph idx="1"/>
          </p:nvPr>
        </p:nvPicPr>
        <p:blipFill>
          <a:blip r:embed="rId3"/>
          <a:stretch>
            <a:fillRect/>
          </a:stretch>
        </p:blipFill>
        <p:spPr>
          <a:xfrm>
            <a:off x="2336292" y="3042920"/>
            <a:ext cx="7519416" cy="2346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ine Callout 1 4"/>
          <p:cNvSpPr/>
          <p:nvPr/>
        </p:nvSpPr>
        <p:spPr>
          <a:xfrm>
            <a:off x="7237120" y="2042674"/>
            <a:ext cx="4306957" cy="1656522"/>
          </a:xfrm>
          <a:prstGeom prst="borderCallout1">
            <a:avLst>
              <a:gd name="adj1" fmla="val 49661"/>
              <a:gd name="adj2" fmla="val 794"/>
              <a:gd name="adj3" fmla="val 139764"/>
              <a:gd name="adj4" fmla="val -35866"/>
            </a:avLst>
          </a:prstGeom>
          <a:solidFill>
            <a:schemeClr val="accent2">
              <a:lumMod val="60000"/>
              <a:lumOff val="4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ON HOUSEHOLD RELATIONSHIP PAGE MARK &lt;NO&gt; TO PURCHASES AND PREPARES MEALS </a:t>
            </a:r>
          </a:p>
        </p:txBody>
      </p:sp>
    </p:spTree>
    <p:custDataLst>
      <p:tags r:id="rId1"/>
    </p:custDataLst>
    <p:extLst>
      <p:ext uri="{BB962C8B-B14F-4D97-AF65-F5344CB8AC3E}">
        <p14:creationId xmlns:p14="http://schemas.microsoft.com/office/powerpoint/2010/main" val="2815778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5033"/>
            <a:ext cx="7861852" cy="868101"/>
          </a:xfrm>
        </p:spPr>
        <p:txBody>
          <a:bodyPr>
            <a:normAutofit fontScale="90000"/>
          </a:bodyPr>
          <a:lstStyle/>
          <a:p>
            <a:r>
              <a:rPr lang="en-US" dirty="0"/>
              <a:t/>
            </a:r>
            <a:br>
              <a:rPr lang="en-US" dirty="0"/>
            </a:br>
            <a:r>
              <a:rPr lang="en-US" dirty="0"/>
              <a:t>     </a:t>
            </a:r>
            <a:r>
              <a:rPr lang="en-US" sz="5300" b="1" dirty="0">
                <a:solidFill>
                  <a:schemeClr val="accent2"/>
                </a:solidFill>
              </a:rPr>
              <a:t>BADGERCARE PLUS</a:t>
            </a:r>
          </a:p>
        </p:txBody>
      </p:sp>
      <p:pic>
        <p:nvPicPr>
          <p:cNvPr id="5" name="Picture Placeholder 4" descr="Clipart - Doctor Cartoon"/>
          <p:cNvPicPr>
            <a:picLocks noGrp="1" noChangeAspect="1"/>
          </p:cNvPicPr>
          <p:nvPr>
            <p:ph type="pic" idx="1"/>
          </p:nvPr>
        </p:nvPicPr>
        <p:blipFill>
          <a:blip r:embed="rId3">
            <a:extLst>
              <a:ext uri="{28A0092B-C50C-407E-A947-70E740481C1C}">
                <a14:useLocalDpi xmlns:a14="http://schemas.microsoft.com/office/drawing/2010/main" val="0"/>
              </a:ext>
            </a:extLst>
          </a:blip>
          <a:srcRect t="17594" b="17594"/>
          <a:stretch>
            <a:fillRect/>
          </a:stretch>
        </p:blipFill>
        <p:spPr>
          <a:xfrm>
            <a:off x="9514389" y="644388"/>
            <a:ext cx="2002421" cy="2561799"/>
          </a:xfrm>
        </p:spPr>
      </p:pic>
      <p:sp>
        <p:nvSpPr>
          <p:cNvPr id="4" name="Text Placeholder 3"/>
          <p:cNvSpPr>
            <a:spLocks noGrp="1"/>
          </p:cNvSpPr>
          <p:nvPr>
            <p:ph type="body" sz="half" idx="2"/>
          </p:nvPr>
        </p:nvSpPr>
        <p:spPr>
          <a:xfrm>
            <a:off x="694480" y="1469985"/>
            <a:ext cx="8657863" cy="4490977"/>
          </a:xfrm>
          <a:ln w="28575">
            <a:solidFill>
              <a:schemeClr val="accent6"/>
            </a:solidFill>
          </a:ln>
        </p:spPr>
        <p:txBody>
          <a:bodyPr>
            <a:noAutofit/>
          </a:bodyPr>
          <a:lstStyle/>
          <a:p>
            <a:pPr marL="285750" indent="-285750" algn="l">
              <a:buFont typeface="Wingdings" panose="05000000000000000000" pitchFamily="2" charset="2"/>
              <a:buChar char="Ø"/>
            </a:pPr>
            <a:r>
              <a:rPr lang="en-US" dirty="0" smtClean="0"/>
              <a:t>Children </a:t>
            </a:r>
            <a:r>
              <a:rPr lang="en-US" dirty="0"/>
              <a:t>or youth placed into any of the following placements are </a:t>
            </a:r>
            <a:r>
              <a:rPr lang="en-US" dirty="0" smtClean="0"/>
              <a:t>Categorically </a:t>
            </a:r>
            <a:r>
              <a:rPr lang="en-US" dirty="0"/>
              <a:t>eligible for Foster Care Medicaid:</a:t>
            </a:r>
          </a:p>
          <a:p>
            <a:pPr marL="742950" lvl="1" indent="-285750">
              <a:buFont typeface="Wingdings" panose="05000000000000000000" pitchFamily="2" charset="2"/>
              <a:buChar char="§"/>
            </a:pPr>
            <a:r>
              <a:rPr lang="en-US" sz="1800" dirty="0"/>
              <a:t>	Foster Care  </a:t>
            </a:r>
          </a:p>
          <a:p>
            <a:pPr marL="742950" lvl="1" indent="-285750">
              <a:buFont typeface="Wingdings" panose="05000000000000000000" pitchFamily="2" charset="2"/>
              <a:buChar char="§"/>
            </a:pPr>
            <a:r>
              <a:rPr lang="en-US" sz="1800" dirty="0"/>
              <a:t>	Subsidized guardianship</a:t>
            </a:r>
          </a:p>
          <a:p>
            <a:pPr marL="742950" lvl="1" indent="-285750">
              <a:buFont typeface="Wingdings" panose="05000000000000000000" pitchFamily="2" charset="2"/>
              <a:buChar char="§"/>
            </a:pPr>
            <a:r>
              <a:rPr lang="en-US" sz="1800" dirty="0"/>
              <a:t>	Court-ordered Kinship </a:t>
            </a:r>
            <a:r>
              <a:rPr lang="en-US" sz="1800" dirty="0" smtClean="0"/>
              <a:t>Care</a:t>
            </a:r>
            <a:endParaRPr lang="en-US" sz="1800" dirty="0"/>
          </a:p>
          <a:p>
            <a:pPr marL="285750" indent="-285750" algn="l">
              <a:buFont typeface="Wingdings" panose="05000000000000000000" pitchFamily="2" charset="2"/>
              <a:buChar char="Ø"/>
            </a:pPr>
            <a:r>
              <a:rPr lang="en-US" dirty="0" smtClean="0"/>
              <a:t>Eligibility </a:t>
            </a:r>
            <a:r>
              <a:rPr lang="en-US" dirty="0"/>
              <a:t>determinations for Foster Care Medicaid are not the responsibility of the IM income maintenance </a:t>
            </a:r>
            <a:r>
              <a:rPr lang="en-US" dirty="0" smtClean="0"/>
              <a:t>agency</a:t>
            </a:r>
          </a:p>
          <a:p>
            <a:pPr marL="285750" indent="-285750" algn="l">
              <a:buFont typeface="Wingdings" panose="05000000000000000000" pitchFamily="2" charset="2"/>
              <a:buChar char="Ø"/>
            </a:pPr>
            <a:r>
              <a:rPr lang="en-US" dirty="0" smtClean="0"/>
              <a:t>Child </a:t>
            </a:r>
            <a:r>
              <a:rPr lang="en-US" dirty="0"/>
              <a:t>welfare agencies determine eligibility for Foster Care Medicaid when a child has been removed from the home and enters an out-of-home care </a:t>
            </a:r>
            <a:r>
              <a:rPr lang="en-US" dirty="0" smtClean="0"/>
              <a:t>placement</a:t>
            </a:r>
          </a:p>
          <a:p>
            <a:pPr marL="285750" indent="-285750" algn="l">
              <a:buFont typeface="Wingdings" panose="05000000000000000000" pitchFamily="2" charset="2"/>
              <a:buChar char="Ø"/>
            </a:pPr>
            <a:r>
              <a:rPr lang="en-US" dirty="0" smtClean="0"/>
              <a:t>Caretakers </a:t>
            </a:r>
            <a:r>
              <a:rPr lang="en-US" dirty="0"/>
              <a:t>may apply for health care for </a:t>
            </a:r>
            <a:r>
              <a:rPr lang="en-US" dirty="0" smtClean="0"/>
              <a:t>themselves</a:t>
            </a:r>
          </a:p>
          <a:p>
            <a:pPr marL="285750" indent="-285750" algn="l">
              <a:buFont typeface="Wingdings" panose="05000000000000000000" pitchFamily="2" charset="2"/>
              <a:buChar char="Ø"/>
            </a:pPr>
            <a:r>
              <a:rPr lang="en-US" dirty="0" smtClean="0"/>
              <a:t>Non </a:t>
            </a:r>
            <a:r>
              <a:rPr lang="en-US" dirty="0"/>
              <a:t>Court-ordered Kinship care cases will need to apply for BC for the child(</a:t>
            </a:r>
            <a:r>
              <a:rPr lang="en-US" dirty="0" err="1"/>
              <a:t>ren</a:t>
            </a:r>
            <a:r>
              <a:rPr lang="en-US" dirty="0"/>
              <a:t>)</a:t>
            </a:r>
          </a:p>
          <a:p>
            <a:endParaRPr lang="en-US" dirty="0"/>
          </a:p>
        </p:txBody>
      </p:sp>
    </p:spTree>
    <p:custDataLst>
      <p:tags r:id="rId1"/>
    </p:custDataLst>
    <p:extLst>
      <p:ext uri="{BB962C8B-B14F-4D97-AF65-F5344CB8AC3E}">
        <p14:creationId xmlns:p14="http://schemas.microsoft.com/office/powerpoint/2010/main" val="1061988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2398" y="1871131"/>
            <a:ext cx="6815669" cy="2874489"/>
          </a:xfrm>
          <a:noFill/>
        </p:spPr>
        <p:txBody>
          <a:bodyPr>
            <a:noAutofit/>
          </a:bodyPr>
          <a:lstStyle/>
          <a:p>
            <a:pPr algn="ctr"/>
            <a:r>
              <a:rPr lang="en-US" sz="6600" b="1" dirty="0"/>
              <a:t>RECAP OF WHAT</a:t>
            </a:r>
            <a:br>
              <a:rPr lang="en-US" sz="6600" b="1" dirty="0"/>
            </a:br>
            <a:r>
              <a:rPr lang="en-US" sz="6600" b="1" dirty="0"/>
              <a:t> WE LEARNED</a:t>
            </a:r>
          </a:p>
        </p:txBody>
      </p:sp>
    </p:spTree>
    <p:custDataLst>
      <p:tags r:id="rId1"/>
    </p:custDataLst>
    <p:extLst>
      <p:ext uri="{BB962C8B-B14F-4D97-AF65-F5344CB8AC3E}">
        <p14:creationId xmlns:p14="http://schemas.microsoft.com/office/powerpoint/2010/main" val="2156916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08344"/>
            <a:ext cx="8753302" cy="1643316"/>
          </a:xfrm>
        </p:spPr>
        <p:txBody>
          <a:bodyPr>
            <a:noAutofit/>
          </a:bodyPr>
          <a:lstStyle/>
          <a:p>
            <a:pPr algn="ctr"/>
            <a:r>
              <a:rPr lang="en-US" sz="3600" b="1" dirty="0">
                <a:solidFill>
                  <a:schemeClr val="accent2"/>
                </a:solidFill>
              </a:rPr>
              <a:t>        Foster, Subsidized Guardianship, </a:t>
            </a:r>
            <a:br>
              <a:rPr lang="en-US" sz="3600" b="1" dirty="0">
                <a:solidFill>
                  <a:schemeClr val="accent2"/>
                </a:solidFill>
              </a:rPr>
            </a:br>
            <a:r>
              <a:rPr lang="en-US" sz="3600" b="1" dirty="0" smtClean="0">
                <a:solidFill>
                  <a:schemeClr val="accent2"/>
                </a:solidFill>
              </a:rPr>
              <a:t>and Interim </a:t>
            </a:r>
            <a:r>
              <a:rPr lang="en-US" sz="3600" b="1" dirty="0">
                <a:solidFill>
                  <a:schemeClr val="accent2"/>
                </a:solidFill>
              </a:rPr>
              <a:t>Caretaker</a:t>
            </a:r>
          </a:p>
        </p:txBody>
      </p:sp>
      <p:sp>
        <p:nvSpPr>
          <p:cNvPr id="6" name="Content Placeholder 5"/>
          <p:cNvSpPr>
            <a:spLocks noGrp="1"/>
          </p:cNvSpPr>
          <p:nvPr>
            <p:ph sz="half" idx="2"/>
          </p:nvPr>
        </p:nvSpPr>
        <p:spPr>
          <a:xfrm>
            <a:off x="685800" y="1643460"/>
            <a:ext cx="5298311" cy="4572145"/>
          </a:xfrm>
          <a:ln w="9525">
            <a:solidFill>
              <a:schemeClr val="bg1"/>
            </a:solidFill>
          </a:ln>
        </p:spPr>
        <p:txBody>
          <a:bodyPr>
            <a:normAutofit fontScale="92500" lnSpcReduction="20000"/>
          </a:bodyPr>
          <a:lstStyle/>
          <a:p>
            <a:pPr>
              <a:spcBef>
                <a:spcPts val="600"/>
              </a:spcBef>
            </a:pPr>
            <a:r>
              <a:rPr lang="en-US" dirty="0"/>
              <a:t>Verify child </a:t>
            </a:r>
            <a:r>
              <a:rPr lang="en-US" dirty="0" smtClean="0"/>
              <a:t>placement</a:t>
            </a:r>
          </a:p>
          <a:p>
            <a:pPr>
              <a:spcBef>
                <a:spcPts val="600"/>
              </a:spcBef>
            </a:pPr>
            <a:r>
              <a:rPr lang="en-US" dirty="0" smtClean="0"/>
              <a:t>Faxed </a:t>
            </a:r>
            <a:r>
              <a:rPr lang="en-US" dirty="0"/>
              <a:t>CC application form from CPS can </a:t>
            </a:r>
            <a:r>
              <a:rPr lang="en-US" dirty="0" smtClean="0"/>
              <a:t>be used. The date received determines the RFA date, not the date signed by the foster parent</a:t>
            </a:r>
            <a:endParaRPr lang="en-US" dirty="0"/>
          </a:p>
          <a:p>
            <a:pPr>
              <a:spcBef>
                <a:spcPts val="600"/>
              </a:spcBef>
            </a:pPr>
            <a:r>
              <a:rPr lang="en-US" dirty="0" smtClean="0"/>
              <a:t>Not </a:t>
            </a:r>
            <a:r>
              <a:rPr lang="en-US" dirty="0"/>
              <a:t>required to Cooperate with the Child Support Agency</a:t>
            </a:r>
          </a:p>
          <a:p>
            <a:pPr>
              <a:spcBef>
                <a:spcPts val="600"/>
              </a:spcBef>
            </a:pPr>
            <a:r>
              <a:rPr lang="en-US" dirty="0" smtClean="0"/>
              <a:t>Allowable </a:t>
            </a:r>
            <a:r>
              <a:rPr lang="en-US" dirty="0"/>
              <a:t>to take up to 30 days to provide verification</a:t>
            </a:r>
          </a:p>
          <a:p>
            <a:pPr>
              <a:spcBef>
                <a:spcPts val="600"/>
              </a:spcBef>
            </a:pPr>
            <a:r>
              <a:rPr lang="en-US" dirty="0" smtClean="0"/>
              <a:t>Copay </a:t>
            </a:r>
            <a:r>
              <a:rPr lang="en-US" dirty="0"/>
              <a:t>Type: </a:t>
            </a:r>
            <a:r>
              <a:rPr lang="en-US" b="1" dirty="0"/>
              <a:t>FOS</a:t>
            </a:r>
          </a:p>
          <a:p>
            <a:pPr>
              <a:spcBef>
                <a:spcPts val="600"/>
              </a:spcBef>
            </a:pPr>
            <a:r>
              <a:rPr lang="en-US" dirty="0" smtClean="0"/>
              <a:t>Self-declared </a:t>
            </a:r>
            <a:r>
              <a:rPr lang="en-US" dirty="0"/>
              <a:t>need for ongoing self-employment authorized hours </a:t>
            </a:r>
          </a:p>
          <a:p>
            <a:pPr>
              <a:spcBef>
                <a:spcPts val="600"/>
              </a:spcBef>
            </a:pPr>
            <a:r>
              <a:rPr lang="en-US" dirty="0" smtClean="0"/>
              <a:t>Not </a:t>
            </a:r>
            <a:r>
              <a:rPr lang="en-US" dirty="0"/>
              <a:t>subject to the Asset Test</a:t>
            </a:r>
          </a:p>
          <a:p>
            <a:endParaRPr lang="en-US" dirty="0"/>
          </a:p>
        </p:txBody>
      </p:sp>
      <p:sp>
        <p:nvSpPr>
          <p:cNvPr id="7" name="Text Placeholder 6"/>
          <p:cNvSpPr>
            <a:spLocks noGrp="1"/>
          </p:cNvSpPr>
          <p:nvPr>
            <p:ph type="body" sz="quarter" idx="3"/>
          </p:nvPr>
        </p:nvSpPr>
        <p:spPr>
          <a:xfrm>
            <a:off x="6159731" y="1712421"/>
            <a:ext cx="5326355" cy="731627"/>
          </a:xfrm>
          <a:solidFill>
            <a:schemeClr val="accent1">
              <a:lumMod val="20000"/>
              <a:lumOff val="80000"/>
            </a:schemeClr>
          </a:solidFill>
        </p:spPr>
        <p:txBody>
          <a:bodyPr>
            <a:normAutofit fontScale="25000" lnSpcReduction="20000"/>
          </a:bodyPr>
          <a:lstStyle/>
          <a:p>
            <a:endParaRPr lang="en-US" dirty="0"/>
          </a:p>
          <a:p>
            <a:endParaRPr lang="en-US" dirty="0"/>
          </a:p>
          <a:p>
            <a:pPr algn="ctr"/>
            <a:r>
              <a:rPr lang="en-US" sz="11200" b="1" dirty="0">
                <a:solidFill>
                  <a:schemeClr val="tx1"/>
                </a:solidFill>
              </a:rPr>
              <a:t>CWW Entries</a:t>
            </a:r>
          </a:p>
          <a:p>
            <a:endParaRPr lang="en-US" dirty="0"/>
          </a:p>
        </p:txBody>
      </p:sp>
      <p:sp>
        <p:nvSpPr>
          <p:cNvPr id="8" name="Content Placeholder 7"/>
          <p:cNvSpPr>
            <a:spLocks noGrp="1"/>
          </p:cNvSpPr>
          <p:nvPr>
            <p:ph sz="quarter" idx="4"/>
          </p:nvPr>
        </p:nvSpPr>
        <p:spPr>
          <a:xfrm>
            <a:off x="6157732" y="2406870"/>
            <a:ext cx="5348468" cy="3811816"/>
          </a:xfrm>
          <a:solidFill>
            <a:schemeClr val="accent1">
              <a:lumMod val="20000"/>
              <a:lumOff val="80000"/>
            </a:schemeClr>
          </a:solidFill>
          <a:ln>
            <a:solidFill>
              <a:schemeClr val="accent5"/>
            </a:solidFill>
          </a:ln>
        </p:spPr>
        <p:txBody>
          <a:bodyPr>
            <a:normAutofit fontScale="77500" lnSpcReduction="20000"/>
          </a:bodyPr>
          <a:lstStyle/>
          <a:p>
            <a:pPr marL="0" indent="0">
              <a:buNone/>
            </a:pPr>
            <a:r>
              <a:rPr lang="en-US" sz="2600" b="1" dirty="0"/>
              <a:t>HH Relationships: </a:t>
            </a:r>
          </a:p>
          <a:p>
            <a:pPr lvl="1"/>
            <a:r>
              <a:rPr lang="en-US" sz="2300" dirty="0" smtClean="0"/>
              <a:t>Enter Not </a:t>
            </a:r>
            <a:r>
              <a:rPr lang="en-US" sz="2300" dirty="0"/>
              <a:t>- Not </a:t>
            </a:r>
            <a:r>
              <a:rPr lang="en-US" sz="2300" dirty="0" smtClean="0"/>
              <a:t>Related or actual relationship if applicable</a:t>
            </a:r>
            <a:endParaRPr lang="en-US" sz="2300" dirty="0"/>
          </a:p>
          <a:p>
            <a:pPr lvl="1"/>
            <a:r>
              <a:rPr lang="en-US" sz="2300" dirty="0"/>
              <a:t>Enter </a:t>
            </a:r>
            <a:r>
              <a:rPr lang="en-US" sz="2300" dirty="0" smtClean="0"/>
              <a:t>Yes </a:t>
            </a:r>
            <a:r>
              <a:rPr lang="en-US" sz="2300" dirty="0"/>
              <a:t>for Filling Parental </a:t>
            </a:r>
            <a:r>
              <a:rPr lang="en-US" sz="2300" dirty="0" smtClean="0"/>
              <a:t>Role </a:t>
            </a:r>
            <a:endParaRPr lang="en-US" sz="2300" dirty="0"/>
          </a:p>
          <a:p>
            <a:pPr marL="0" indent="0">
              <a:buNone/>
            </a:pPr>
            <a:r>
              <a:rPr lang="en-US" sz="2600" b="1" dirty="0" smtClean="0"/>
              <a:t>Benefits </a:t>
            </a:r>
            <a:r>
              <a:rPr lang="en-US" sz="2600" b="1" dirty="0"/>
              <a:t>Received: </a:t>
            </a:r>
          </a:p>
          <a:p>
            <a:pPr lvl="1"/>
            <a:r>
              <a:rPr lang="en-US" sz="2400" dirty="0"/>
              <a:t>Foster Care/Subsidized Guardianship: Yes</a:t>
            </a:r>
          </a:p>
          <a:p>
            <a:pPr lvl="1"/>
            <a:r>
              <a:rPr lang="en-US" sz="2400" dirty="0"/>
              <a:t>Foster Care Court Order: Yes</a:t>
            </a:r>
          </a:p>
          <a:p>
            <a:pPr marL="0" indent="0">
              <a:buNone/>
            </a:pPr>
            <a:r>
              <a:rPr lang="en-US" b="1" dirty="0" smtClean="0"/>
              <a:t>Manual </a:t>
            </a:r>
            <a:r>
              <a:rPr lang="en-US" b="1" dirty="0"/>
              <a:t>CC Eligibility: </a:t>
            </a:r>
          </a:p>
          <a:p>
            <a:pPr marL="0" indent="0">
              <a:buNone/>
            </a:pPr>
            <a:r>
              <a:rPr lang="en-US" sz="2300" dirty="0"/>
              <a:t>Enter biological/adoptive parent's income and family size just before child was removed. Manually Test  income at 200% FPL.</a:t>
            </a:r>
          </a:p>
          <a:p>
            <a:endParaRPr lang="en-US" dirty="0"/>
          </a:p>
        </p:txBody>
      </p:sp>
    </p:spTree>
    <p:custDataLst>
      <p:tags r:id="rId1"/>
    </p:custDataLst>
    <p:extLst>
      <p:ext uri="{BB962C8B-B14F-4D97-AF65-F5344CB8AC3E}">
        <p14:creationId xmlns:p14="http://schemas.microsoft.com/office/powerpoint/2010/main" val="438940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5115"/>
            <a:ext cx="9982200" cy="1319514"/>
          </a:xfrm>
        </p:spPr>
        <p:txBody>
          <a:bodyPr>
            <a:noAutofit/>
          </a:bodyPr>
          <a:lstStyle/>
          <a:p>
            <a:pPr algn="ctr"/>
            <a:r>
              <a:rPr lang="en-US" sz="4400" b="1" dirty="0">
                <a:solidFill>
                  <a:schemeClr val="accent2"/>
                </a:solidFill>
              </a:rPr>
              <a:t>Court-Ordered </a:t>
            </a:r>
            <a:r>
              <a:rPr lang="en-US" sz="4400" b="1" dirty="0" smtClean="0">
                <a:solidFill>
                  <a:schemeClr val="accent2"/>
                </a:solidFill>
              </a:rPr>
              <a:t>Placement </a:t>
            </a:r>
            <a:br>
              <a:rPr lang="en-US" sz="4400" b="1" dirty="0" smtClean="0">
                <a:solidFill>
                  <a:schemeClr val="accent2"/>
                </a:solidFill>
              </a:rPr>
            </a:br>
            <a:r>
              <a:rPr lang="en-US" sz="4400" b="1" dirty="0" smtClean="0">
                <a:solidFill>
                  <a:schemeClr val="accent2"/>
                </a:solidFill>
              </a:rPr>
              <a:t> </a:t>
            </a:r>
            <a:r>
              <a:rPr lang="en-US" sz="4400" b="1" dirty="0">
                <a:solidFill>
                  <a:schemeClr val="accent2"/>
                </a:solidFill>
              </a:rPr>
              <a:t>with </a:t>
            </a:r>
            <a:r>
              <a:rPr lang="en-US" sz="4400" b="1" dirty="0" smtClean="0">
                <a:solidFill>
                  <a:schemeClr val="accent2"/>
                </a:solidFill>
              </a:rPr>
              <a:t>Kinship Payment</a:t>
            </a:r>
            <a:endParaRPr lang="en-US" sz="4400" b="1" dirty="0">
              <a:solidFill>
                <a:schemeClr val="accent2"/>
              </a:solidFill>
            </a:endParaRPr>
          </a:p>
        </p:txBody>
      </p:sp>
      <p:sp>
        <p:nvSpPr>
          <p:cNvPr id="3" name="Content Placeholder 2"/>
          <p:cNvSpPr>
            <a:spLocks noGrp="1"/>
          </p:cNvSpPr>
          <p:nvPr>
            <p:ph sz="half" idx="1"/>
          </p:nvPr>
        </p:nvSpPr>
        <p:spPr>
          <a:xfrm>
            <a:off x="636608" y="1620982"/>
            <a:ext cx="5588350" cy="4264429"/>
          </a:xfrm>
        </p:spPr>
        <p:txBody>
          <a:bodyPr>
            <a:noAutofit/>
          </a:bodyPr>
          <a:lstStyle/>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Verify child </a:t>
            </a:r>
            <a:r>
              <a:rPr lang="en-US" sz="1600" dirty="0" smtClean="0">
                <a:solidFill>
                  <a:sysClr val="windowText" lastClr="000000"/>
                </a:solidFill>
              </a:rPr>
              <a:t>placement</a:t>
            </a:r>
          </a:p>
          <a:p>
            <a:pPr lvl="0">
              <a:lnSpc>
                <a:spcPct val="100000"/>
              </a:lnSpc>
              <a:spcBef>
                <a:spcPts val="0"/>
              </a:spcBef>
              <a:spcAft>
                <a:spcPts val="0"/>
              </a:spcAft>
              <a:buClrTx/>
              <a:buSzTx/>
              <a:buFont typeface="Wingdings" panose="05000000000000000000" pitchFamily="2" charset="2"/>
              <a:buChar char="§"/>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smtClean="0">
                <a:solidFill>
                  <a:sysClr val="windowText" lastClr="000000"/>
                </a:solidFill>
              </a:rPr>
              <a:t>Verify Kinship payment</a:t>
            </a: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Faxed CC Application form from CPS can </a:t>
            </a:r>
            <a:r>
              <a:rPr lang="en-US" sz="1600" dirty="0" smtClean="0">
                <a:solidFill>
                  <a:sysClr val="windowText" lastClr="000000"/>
                </a:solidFill>
              </a:rPr>
              <a:t>be used</a:t>
            </a:r>
            <a:r>
              <a:rPr lang="en-US" sz="1600" dirty="0">
                <a:solidFill>
                  <a:sysClr val="windowText" lastClr="000000"/>
                </a:solidFill>
              </a:rPr>
              <a:t>. The date received determines the RFA date, not the date signed by the </a:t>
            </a:r>
            <a:r>
              <a:rPr lang="en-US" sz="1600" dirty="0" smtClean="0">
                <a:solidFill>
                  <a:sysClr val="windowText" lastClr="000000"/>
                </a:solidFill>
              </a:rPr>
              <a:t>placement parent</a:t>
            </a:r>
            <a:endParaRPr lang="en-US" sz="1600" dirty="0">
              <a:solidFill>
                <a:sysClr val="windowText" lastClr="000000"/>
              </a:solidFill>
            </a:endParaRPr>
          </a:p>
          <a:p>
            <a:pPr marL="0" lvl="0" indent="0">
              <a:lnSpc>
                <a:spcPct val="100000"/>
              </a:lnSpc>
              <a:spcBef>
                <a:spcPts val="0"/>
              </a:spcBef>
              <a:spcAft>
                <a:spcPts val="0"/>
              </a:spcAft>
              <a:buClrTx/>
              <a:buSzTx/>
              <a:buNone/>
              <a:defRPr/>
            </a:pPr>
            <a:endParaRPr lang="en-US" sz="1600" dirty="0" smtClean="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smtClean="0">
                <a:solidFill>
                  <a:sysClr val="windowText" lastClr="000000"/>
                </a:solidFill>
              </a:rPr>
              <a:t>Not required to Cooperate with the Child Support Agency</a:t>
            </a:r>
          </a:p>
          <a:p>
            <a:pPr lvl="0">
              <a:lnSpc>
                <a:spcPct val="100000"/>
              </a:lnSpc>
              <a:spcBef>
                <a:spcPts val="0"/>
              </a:spcBef>
              <a:spcAft>
                <a:spcPts val="0"/>
              </a:spcAft>
              <a:buClrTx/>
              <a:buSzTx/>
              <a:buFont typeface="Wingdings" panose="05000000000000000000" pitchFamily="2" charset="2"/>
              <a:buChar char="§"/>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Authorization can backdate to first of RFA month</a:t>
            </a:r>
          </a:p>
          <a:p>
            <a:pPr lvl="0">
              <a:lnSpc>
                <a:spcPct val="100000"/>
              </a:lnSpc>
              <a:spcBef>
                <a:spcPts val="0"/>
              </a:spcBef>
              <a:spcAft>
                <a:spcPts val="0"/>
              </a:spcAft>
              <a:buClrTx/>
              <a:buSzTx/>
              <a:buFont typeface="Wingdings" panose="05000000000000000000" pitchFamily="2" charset="2"/>
              <a:buChar char="§"/>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Copay Type: </a:t>
            </a:r>
            <a:r>
              <a:rPr lang="en-US" sz="1600" b="1" dirty="0">
                <a:solidFill>
                  <a:sysClr val="windowText" lastClr="000000"/>
                </a:solidFill>
              </a:rPr>
              <a:t>KIN</a:t>
            </a:r>
          </a:p>
          <a:p>
            <a:pPr marL="0" lvl="0" indent="0">
              <a:lnSpc>
                <a:spcPct val="100000"/>
              </a:lnSpc>
              <a:spcBef>
                <a:spcPts val="0"/>
              </a:spcBef>
              <a:spcAft>
                <a:spcPts val="0"/>
              </a:spcAft>
              <a:buClrTx/>
              <a:buSzTx/>
              <a:buNone/>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Self-declared need for ongoing self-employment authorized hours </a:t>
            </a:r>
          </a:p>
          <a:p>
            <a:pPr lvl="0">
              <a:lnSpc>
                <a:spcPct val="100000"/>
              </a:lnSpc>
              <a:spcBef>
                <a:spcPts val="0"/>
              </a:spcBef>
              <a:spcAft>
                <a:spcPts val="0"/>
              </a:spcAft>
              <a:buClrTx/>
              <a:buSzTx/>
              <a:buFont typeface="Wingdings" panose="05000000000000000000" pitchFamily="2" charset="2"/>
              <a:buChar char="§"/>
              <a:defRPr/>
            </a:pPr>
            <a:endParaRPr lang="en-US" sz="16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1600" dirty="0">
                <a:solidFill>
                  <a:sysClr val="windowText" lastClr="000000"/>
                </a:solidFill>
              </a:rPr>
              <a:t>Not subject to the Asset Test</a:t>
            </a:r>
          </a:p>
          <a:p>
            <a:endParaRPr lang="en-US" sz="1600" dirty="0"/>
          </a:p>
        </p:txBody>
      </p:sp>
      <p:sp>
        <p:nvSpPr>
          <p:cNvPr id="4" name="Content Placeholder 3"/>
          <p:cNvSpPr>
            <a:spLocks noGrp="1"/>
          </p:cNvSpPr>
          <p:nvPr>
            <p:ph sz="half" idx="2"/>
          </p:nvPr>
        </p:nvSpPr>
        <p:spPr>
          <a:xfrm>
            <a:off x="6172200" y="1979271"/>
            <a:ext cx="5136266" cy="4085863"/>
          </a:xfrm>
          <a:solidFill>
            <a:schemeClr val="accent1">
              <a:lumMod val="40000"/>
              <a:lumOff val="60000"/>
            </a:schemeClr>
          </a:solidFill>
          <a:ln w="38100">
            <a:solidFill>
              <a:schemeClr val="accent1"/>
            </a:solidFill>
          </a:ln>
        </p:spPr>
        <p:txBody>
          <a:bodyPr>
            <a:normAutofit fontScale="47500" lnSpcReduction="20000"/>
          </a:bodyPr>
          <a:lstStyle/>
          <a:p>
            <a:pPr marL="0" indent="0">
              <a:buNone/>
            </a:pPr>
            <a:r>
              <a:rPr lang="en-US" sz="2400" b="1" dirty="0">
                <a:solidFill>
                  <a:sysClr val="windowText" lastClr="000000"/>
                </a:solidFill>
              </a:rPr>
              <a:t>		</a:t>
            </a:r>
            <a:r>
              <a:rPr lang="en-US" sz="5100" b="1" dirty="0">
                <a:solidFill>
                  <a:schemeClr val="tx1"/>
                </a:solidFill>
              </a:rPr>
              <a:t>CWW Entries</a:t>
            </a:r>
          </a:p>
          <a:p>
            <a:pPr marL="0" indent="0">
              <a:buNone/>
            </a:pPr>
            <a:r>
              <a:rPr lang="en-US" sz="4200" b="1" dirty="0">
                <a:solidFill>
                  <a:sysClr val="windowText" lastClr="000000"/>
                </a:solidFill>
              </a:rPr>
              <a:t>HH Relationships:</a:t>
            </a:r>
          </a:p>
          <a:p>
            <a:pPr lvl="1"/>
            <a:r>
              <a:rPr lang="en-US" sz="3800" dirty="0">
                <a:solidFill>
                  <a:sysClr val="windowText" lastClr="000000"/>
                </a:solidFill>
              </a:rPr>
              <a:t>Enter actual </a:t>
            </a:r>
            <a:r>
              <a:rPr lang="en-US" sz="3800" dirty="0" smtClean="0">
                <a:solidFill>
                  <a:sysClr val="windowText" lastClr="000000"/>
                </a:solidFill>
              </a:rPr>
              <a:t>relationship </a:t>
            </a:r>
            <a:endParaRPr lang="en-US" sz="3800" dirty="0">
              <a:solidFill>
                <a:sysClr val="windowText" lastClr="000000"/>
              </a:solidFill>
            </a:endParaRPr>
          </a:p>
          <a:p>
            <a:pPr lvl="1"/>
            <a:r>
              <a:rPr lang="en-US" sz="3800" dirty="0">
                <a:solidFill>
                  <a:sysClr val="windowText" lastClr="000000"/>
                </a:solidFill>
              </a:rPr>
              <a:t>Enter Yes for Filling Parental </a:t>
            </a:r>
            <a:r>
              <a:rPr lang="en-US" sz="3800" dirty="0" smtClean="0">
                <a:solidFill>
                  <a:sysClr val="windowText" lastClr="000000"/>
                </a:solidFill>
              </a:rPr>
              <a:t>Role</a:t>
            </a:r>
            <a:endParaRPr lang="en-US" sz="3800" dirty="0">
              <a:solidFill>
                <a:sysClr val="windowText" lastClr="000000"/>
              </a:solidFill>
            </a:endParaRPr>
          </a:p>
          <a:p>
            <a:pPr marL="0" indent="0">
              <a:buNone/>
            </a:pPr>
            <a:r>
              <a:rPr lang="en-US" sz="4200" b="1" dirty="0">
                <a:solidFill>
                  <a:sysClr val="windowText" lastClr="000000"/>
                </a:solidFill>
              </a:rPr>
              <a:t>Benefits Received: </a:t>
            </a:r>
          </a:p>
          <a:p>
            <a:pPr lvl="1"/>
            <a:r>
              <a:rPr lang="en-US" sz="3800" dirty="0" smtClean="0">
                <a:solidFill>
                  <a:sysClr val="windowText" lastClr="000000"/>
                </a:solidFill>
              </a:rPr>
              <a:t>Kinship Relationship</a:t>
            </a:r>
            <a:r>
              <a:rPr lang="en-US" sz="3800" dirty="0">
                <a:solidFill>
                  <a:sysClr val="windowText" lastClr="000000"/>
                </a:solidFill>
              </a:rPr>
              <a:t>: Yes</a:t>
            </a:r>
          </a:p>
          <a:p>
            <a:pPr lvl="1"/>
            <a:r>
              <a:rPr lang="en-US" sz="3800" dirty="0" smtClean="0">
                <a:solidFill>
                  <a:sysClr val="windowText" lastClr="000000"/>
                </a:solidFill>
              </a:rPr>
              <a:t>Kinship Payment: </a:t>
            </a:r>
            <a:r>
              <a:rPr lang="en-US" sz="3800" dirty="0">
                <a:solidFill>
                  <a:sysClr val="windowText" lastClr="000000"/>
                </a:solidFill>
              </a:rPr>
              <a:t>Yes</a:t>
            </a:r>
          </a:p>
          <a:p>
            <a:pPr lvl="1"/>
            <a:r>
              <a:rPr lang="en-US" sz="3800" dirty="0" smtClean="0">
                <a:solidFill>
                  <a:sysClr val="windowText" lastClr="000000"/>
                </a:solidFill>
              </a:rPr>
              <a:t>Kinship Court </a:t>
            </a:r>
            <a:r>
              <a:rPr lang="en-US" sz="3800" dirty="0">
                <a:solidFill>
                  <a:sysClr val="windowText" lastClr="000000"/>
                </a:solidFill>
              </a:rPr>
              <a:t>Order: Yes</a:t>
            </a:r>
          </a:p>
          <a:p>
            <a:pPr marL="0" indent="0">
              <a:buNone/>
            </a:pPr>
            <a:r>
              <a:rPr lang="en-US" sz="4200" b="1" dirty="0" smtClean="0">
                <a:solidFill>
                  <a:sysClr val="windowText" lastClr="000000"/>
                </a:solidFill>
              </a:rPr>
              <a:t>Manual </a:t>
            </a:r>
            <a:r>
              <a:rPr lang="en-US" sz="4200" b="1" dirty="0">
                <a:solidFill>
                  <a:sysClr val="windowText" lastClr="000000"/>
                </a:solidFill>
              </a:rPr>
              <a:t>CC Eligibility: </a:t>
            </a:r>
            <a:r>
              <a:rPr lang="en-US" sz="3400" dirty="0">
                <a:solidFill>
                  <a:sysClr val="windowText" lastClr="000000"/>
                </a:solidFill>
              </a:rPr>
              <a:t>Enter biological/adoptive parent's income and family size just before child was removed. Manually Test  income at </a:t>
            </a:r>
            <a:r>
              <a:rPr lang="en-US" sz="3400" dirty="0" smtClean="0">
                <a:solidFill>
                  <a:sysClr val="windowText" lastClr="000000"/>
                </a:solidFill>
              </a:rPr>
              <a:t>200%FPL</a:t>
            </a:r>
            <a:endParaRPr lang="en-US" sz="3400" dirty="0"/>
          </a:p>
          <a:p>
            <a:pPr marL="0" indent="0">
              <a:buNone/>
            </a:pPr>
            <a:endParaRPr lang="en-US" sz="2900" dirty="0">
              <a:solidFill>
                <a:sysClr val="windowText" lastClr="000000"/>
              </a:solidFill>
            </a:endParaRPr>
          </a:p>
          <a:p>
            <a:endParaRPr lang="en-US" dirty="0"/>
          </a:p>
        </p:txBody>
      </p:sp>
    </p:spTree>
    <p:custDataLst>
      <p:tags r:id="rId1"/>
    </p:custDataLst>
    <p:extLst>
      <p:ext uri="{BB962C8B-B14F-4D97-AF65-F5344CB8AC3E}">
        <p14:creationId xmlns:p14="http://schemas.microsoft.com/office/powerpoint/2010/main" val="826659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170" y="405115"/>
            <a:ext cx="10146030" cy="1250066"/>
          </a:xfrm>
        </p:spPr>
        <p:txBody>
          <a:bodyPr>
            <a:noAutofit/>
          </a:bodyPr>
          <a:lstStyle/>
          <a:p>
            <a:pPr algn="ctr"/>
            <a:r>
              <a:rPr lang="en-US" sz="4400" b="1" dirty="0">
                <a:solidFill>
                  <a:schemeClr val="accent2"/>
                </a:solidFill>
              </a:rPr>
              <a:t>Court-Ordered </a:t>
            </a:r>
            <a:r>
              <a:rPr lang="en-US" sz="4400" b="1" dirty="0" smtClean="0">
                <a:solidFill>
                  <a:schemeClr val="accent2"/>
                </a:solidFill>
              </a:rPr>
              <a:t>Placement, </a:t>
            </a:r>
            <a:r>
              <a:rPr lang="en-US" sz="4400" b="1" dirty="0">
                <a:solidFill>
                  <a:schemeClr val="accent2"/>
                </a:solidFill>
              </a:rPr>
              <a:t/>
            </a:r>
            <a:br>
              <a:rPr lang="en-US" sz="4400" b="1" dirty="0">
                <a:solidFill>
                  <a:schemeClr val="accent2"/>
                </a:solidFill>
              </a:rPr>
            </a:br>
            <a:r>
              <a:rPr lang="en-US" sz="4400" b="1" dirty="0">
                <a:solidFill>
                  <a:schemeClr val="accent2"/>
                </a:solidFill>
              </a:rPr>
              <a:t>No kinship </a:t>
            </a:r>
            <a:r>
              <a:rPr lang="en-US" sz="4400" b="1" dirty="0" smtClean="0">
                <a:solidFill>
                  <a:schemeClr val="accent2"/>
                </a:solidFill>
              </a:rPr>
              <a:t>Payment</a:t>
            </a:r>
            <a:endParaRPr lang="en-US" sz="4400" b="1" dirty="0">
              <a:solidFill>
                <a:schemeClr val="accent2"/>
              </a:solidFill>
            </a:endParaRPr>
          </a:p>
        </p:txBody>
      </p:sp>
      <p:sp>
        <p:nvSpPr>
          <p:cNvPr id="3" name="Content Placeholder 2"/>
          <p:cNvSpPr>
            <a:spLocks noGrp="1"/>
          </p:cNvSpPr>
          <p:nvPr>
            <p:ph sz="half" idx="1"/>
          </p:nvPr>
        </p:nvSpPr>
        <p:spPr>
          <a:xfrm>
            <a:off x="862642" y="2027209"/>
            <a:ext cx="5244860" cy="3843240"/>
          </a:xfrm>
          <a:ln w="28575">
            <a:solidFill>
              <a:schemeClr val="accent6">
                <a:lumMod val="60000"/>
                <a:lumOff val="40000"/>
              </a:schemeClr>
            </a:solidFill>
          </a:ln>
        </p:spPr>
        <p:txBody>
          <a:bodyPr>
            <a:normAutofit fontScale="55000" lnSpcReduction="20000"/>
          </a:bodyPr>
          <a:lstStyle/>
          <a:p>
            <a:pPr lvl="0">
              <a:lnSpc>
                <a:spcPct val="100000"/>
              </a:lnSpc>
              <a:spcBef>
                <a:spcPts val="0"/>
              </a:spcBef>
              <a:spcAft>
                <a:spcPts val="0"/>
              </a:spcAft>
              <a:buClrTx/>
              <a:buSzTx/>
              <a:buFont typeface="Wingdings" panose="05000000000000000000" pitchFamily="2" charset="2"/>
              <a:buChar char="§"/>
              <a:defRPr/>
            </a:pPr>
            <a:r>
              <a:rPr lang="en-US" sz="2900" dirty="0">
                <a:solidFill>
                  <a:sysClr val="windowText" lastClr="000000"/>
                </a:solidFill>
              </a:rPr>
              <a:t>Verify child placement</a:t>
            </a:r>
          </a:p>
          <a:p>
            <a:pPr lvl="0">
              <a:lnSpc>
                <a:spcPct val="100000"/>
              </a:lnSpc>
              <a:spcBef>
                <a:spcPts val="0"/>
              </a:spcBef>
              <a:spcAft>
                <a:spcPts val="0"/>
              </a:spcAft>
              <a:buClrTx/>
              <a:buSzTx/>
              <a:buFont typeface="Wingdings" panose="05000000000000000000" pitchFamily="2" charset="2"/>
              <a:buChar char="§"/>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a:solidFill>
                  <a:sysClr val="windowText" lastClr="000000"/>
                </a:solidFill>
              </a:rPr>
              <a:t>Faxed CC Application form from CPS can </a:t>
            </a:r>
            <a:r>
              <a:rPr lang="en-US" sz="2900" dirty="0" smtClean="0">
                <a:solidFill>
                  <a:sysClr val="windowText" lastClr="000000"/>
                </a:solidFill>
              </a:rPr>
              <a:t>determine the </a:t>
            </a:r>
            <a:r>
              <a:rPr lang="en-US" sz="2900" dirty="0">
                <a:solidFill>
                  <a:sysClr val="windowText" lastClr="000000"/>
                </a:solidFill>
              </a:rPr>
              <a:t>RFA date, not the date signed by the </a:t>
            </a:r>
            <a:r>
              <a:rPr lang="en-US" sz="2900" dirty="0" smtClean="0">
                <a:solidFill>
                  <a:sysClr val="windowText" lastClr="000000"/>
                </a:solidFill>
              </a:rPr>
              <a:t>placement parent</a:t>
            </a:r>
            <a:endParaRPr lang="en-US" sz="2900" dirty="0">
              <a:solidFill>
                <a:sysClr val="windowText" lastClr="000000"/>
              </a:solidFill>
            </a:endParaRPr>
          </a:p>
          <a:p>
            <a:pPr marL="0" lvl="0" indent="0">
              <a:lnSpc>
                <a:spcPct val="100000"/>
              </a:lnSpc>
              <a:spcBef>
                <a:spcPts val="0"/>
              </a:spcBef>
              <a:spcAft>
                <a:spcPts val="0"/>
              </a:spcAft>
              <a:buClrTx/>
              <a:buSzTx/>
              <a:buNone/>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smtClean="0">
                <a:solidFill>
                  <a:sysClr val="windowText" lastClr="000000"/>
                </a:solidFill>
              </a:rPr>
              <a:t>Not </a:t>
            </a:r>
            <a:r>
              <a:rPr lang="en-US" sz="2900" dirty="0">
                <a:solidFill>
                  <a:sysClr val="windowText" lastClr="000000"/>
                </a:solidFill>
              </a:rPr>
              <a:t>required to Cooperate with the Child Support Agency</a:t>
            </a:r>
          </a:p>
          <a:p>
            <a:pPr lvl="0">
              <a:lnSpc>
                <a:spcPct val="100000"/>
              </a:lnSpc>
              <a:spcBef>
                <a:spcPts val="0"/>
              </a:spcBef>
              <a:spcAft>
                <a:spcPts val="0"/>
              </a:spcAft>
              <a:buClrTx/>
              <a:buSzTx/>
              <a:buFont typeface="Wingdings" panose="05000000000000000000" pitchFamily="2" charset="2"/>
              <a:buChar char="§"/>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a:solidFill>
                  <a:sysClr val="windowText" lastClr="000000"/>
                </a:solidFill>
              </a:rPr>
              <a:t>Copay Type: </a:t>
            </a:r>
            <a:r>
              <a:rPr lang="en-US" sz="2900" b="1" dirty="0">
                <a:solidFill>
                  <a:sysClr val="windowText" lastClr="000000"/>
                </a:solidFill>
              </a:rPr>
              <a:t>KIN</a:t>
            </a:r>
          </a:p>
          <a:p>
            <a:pPr lvl="0">
              <a:lnSpc>
                <a:spcPct val="100000"/>
              </a:lnSpc>
              <a:spcBef>
                <a:spcPts val="0"/>
              </a:spcBef>
              <a:spcAft>
                <a:spcPts val="0"/>
              </a:spcAft>
              <a:buClrTx/>
              <a:buSzTx/>
              <a:buFont typeface="Wingdings" panose="05000000000000000000" pitchFamily="2" charset="2"/>
              <a:buChar char="§"/>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a:solidFill>
                  <a:sysClr val="windowText" lastClr="000000"/>
                </a:solidFill>
              </a:rPr>
              <a:t>Subject to the Asset </a:t>
            </a:r>
            <a:r>
              <a:rPr lang="en-US" sz="2900" dirty="0" smtClean="0">
                <a:solidFill>
                  <a:sysClr val="windowText" lastClr="000000"/>
                </a:solidFill>
              </a:rPr>
              <a:t>Test</a:t>
            </a:r>
          </a:p>
          <a:p>
            <a:pPr lvl="0">
              <a:lnSpc>
                <a:spcPct val="100000"/>
              </a:lnSpc>
              <a:spcBef>
                <a:spcPts val="0"/>
              </a:spcBef>
              <a:spcAft>
                <a:spcPts val="0"/>
              </a:spcAft>
              <a:buClrTx/>
              <a:buSzTx/>
              <a:buFont typeface="Wingdings" panose="05000000000000000000" pitchFamily="2" charset="2"/>
              <a:buChar char="§"/>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smtClean="0">
                <a:solidFill>
                  <a:sysClr val="windowText" lastClr="000000"/>
                </a:solidFill>
              </a:rPr>
              <a:t>Subject to the Net Income limit test for ongoing </a:t>
            </a:r>
          </a:p>
          <a:p>
            <a:pPr marL="0" lvl="0" indent="0">
              <a:lnSpc>
                <a:spcPct val="100000"/>
              </a:lnSpc>
              <a:spcBef>
                <a:spcPts val="0"/>
              </a:spcBef>
              <a:spcAft>
                <a:spcPts val="0"/>
              </a:spcAft>
              <a:buClrTx/>
              <a:buSzTx/>
              <a:buNone/>
              <a:defRPr/>
            </a:pPr>
            <a:r>
              <a:rPr lang="en-US" sz="2900" dirty="0" smtClean="0">
                <a:solidFill>
                  <a:sysClr val="windowText" lastClr="000000"/>
                </a:solidFill>
              </a:rPr>
              <a:t>      self-employment</a:t>
            </a: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endParaRPr lang="en-US" sz="2900" dirty="0">
              <a:solidFill>
                <a:sysClr val="windowText" lastClr="000000"/>
              </a:solidFill>
            </a:endParaRPr>
          </a:p>
          <a:p>
            <a:pPr lvl="0">
              <a:lnSpc>
                <a:spcPct val="100000"/>
              </a:lnSpc>
              <a:spcBef>
                <a:spcPts val="0"/>
              </a:spcBef>
              <a:spcAft>
                <a:spcPts val="0"/>
              </a:spcAft>
              <a:buClrTx/>
              <a:buSzTx/>
              <a:buFont typeface="Wingdings" panose="05000000000000000000" pitchFamily="2" charset="2"/>
              <a:buChar char="§"/>
              <a:defRPr/>
            </a:pPr>
            <a:r>
              <a:rPr lang="en-US" sz="2900" dirty="0">
                <a:solidFill>
                  <a:sysClr val="windowText" lastClr="000000"/>
                </a:solidFill>
              </a:rPr>
              <a:t>Financial eligibility is determined by the Kinship Relative’s household income</a:t>
            </a:r>
          </a:p>
          <a:p>
            <a:pPr>
              <a:buFont typeface="Wingdings" panose="05000000000000000000" pitchFamily="2" charset="2"/>
              <a:buChar char="§"/>
            </a:pPr>
            <a:endParaRPr lang="en-US" dirty="0"/>
          </a:p>
        </p:txBody>
      </p:sp>
      <p:sp>
        <p:nvSpPr>
          <p:cNvPr id="4" name="Content Placeholder 3"/>
          <p:cNvSpPr>
            <a:spLocks noGrp="1"/>
          </p:cNvSpPr>
          <p:nvPr>
            <p:ph sz="half" idx="2"/>
          </p:nvPr>
        </p:nvSpPr>
        <p:spPr>
          <a:xfrm>
            <a:off x="6181343" y="1936865"/>
            <a:ext cx="5110633" cy="3933583"/>
          </a:xfrm>
          <a:solidFill>
            <a:schemeClr val="accent1">
              <a:lumMod val="20000"/>
              <a:lumOff val="80000"/>
            </a:schemeClr>
          </a:solidFill>
        </p:spPr>
        <p:txBody>
          <a:bodyPr>
            <a:normAutofit fontScale="55000" lnSpcReduction="20000"/>
          </a:bodyPr>
          <a:lstStyle/>
          <a:p>
            <a:pPr marL="0" indent="0">
              <a:buNone/>
            </a:pPr>
            <a:r>
              <a:rPr lang="en-US" sz="1800" b="1" dirty="0">
                <a:solidFill>
                  <a:sysClr val="windowText" lastClr="000000"/>
                </a:solidFill>
              </a:rPr>
              <a:t>		</a:t>
            </a:r>
            <a:r>
              <a:rPr lang="en-US" sz="4500" b="1" dirty="0">
                <a:solidFill>
                  <a:schemeClr val="tx1"/>
                </a:solidFill>
              </a:rPr>
              <a:t>CWW Entries</a:t>
            </a:r>
            <a:endParaRPr lang="en-US" sz="4500" dirty="0">
              <a:solidFill>
                <a:schemeClr val="tx1"/>
              </a:solidFill>
            </a:endParaRPr>
          </a:p>
          <a:p>
            <a:pPr marL="0" indent="0">
              <a:buNone/>
            </a:pPr>
            <a:r>
              <a:rPr lang="en-US" sz="3600" b="1" dirty="0">
                <a:solidFill>
                  <a:sysClr val="windowText" lastClr="000000"/>
                </a:solidFill>
              </a:rPr>
              <a:t>HH Relationships: </a:t>
            </a:r>
          </a:p>
          <a:p>
            <a:pPr lvl="1"/>
            <a:r>
              <a:rPr lang="en-US" sz="2800" dirty="0">
                <a:solidFill>
                  <a:sysClr val="windowText" lastClr="000000"/>
                </a:solidFill>
              </a:rPr>
              <a:t>	</a:t>
            </a:r>
            <a:r>
              <a:rPr lang="en-US" sz="3300" dirty="0">
                <a:solidFill>
                  <a:sysClr val="windowText" lastClr="000000"/>
                </a:solidFill>
              </a:rPr>
              <a:t>Enter actual relationship</a:t>
            </a:r>
          </a:p>
          <a:p>
            <a:pPr lvl="1"/>
            <a:r>
              <a:rPr lang="en-US" sz="3300" dirty="0">
                <a:solidFill>
                  <a:sysClr val="windowText" lastClr="000000"/>
                </a:solidFill>
              </a:rPr>
              <a:t>	Enter Yes for Filling Parental </a:t>
            </a:r>
            <a:r>
              <a:rPr lang="en-US" sz="3300" dirty="0" smtClean="0">
                <a:solidFill>
                  <a:sysClr val="windowText" lastClr="000000"/>
                </a:solidFill>
              </a:rPr>
              <a:t>Role</a:t>
            </a:r>
          </a:p>
          <a:p>
            <a:pPr marL="457200" lvl="1" indent="0">
              <a:buNone/>
            </a:pPr>
            <a:endParaRPr lang="en-US" sz="2800" dirty="0">
              <a:solidFill>
                <a:sysClr val="windowText" lastClr="000000"/>
              </a:solidFill>
            </a:endParaRPr>
          </a:p>
          <a:p>
            <a:pPr marL="0" indent="0">
              <a:buNone/>
            </a:pPr>
            <a:r>
              <a:rPr lang="en-US" sz="3600" b="1" dirty="0">
                <a:solidFill>
                  <a:sysClr val="windowText" lastClr="000000"/>
                </a:solidFill>
              </a:rPr>
              <a:t>Benefits Received: </a:t>
            </a:r>
          </a:p>
          <a:p>
            <a:pPr lvl="1"/>
            <a:r>
              <a:rPr lang="en-US" sz="2800" dirty="0">
                <a:solidFill>
                  <a:sysClr val="windowText" lastClr="000000"/>
                </a:solidFill>
              </a:rPr>
              <a:t>	</a:t>
            </a:r>
            <a:r>
              <a:rPr lang="en-US" sz="3300" dirty="0" smtClean="0">
                <a:solidFill>
                  <a:sysClr val="windowText" lastClr="000000"/>
                </a:solidFill>
              </a:rPr>
              <a:t>Kinship Relationship</a:t>
            </a:r>
            <a:r>
              <a:rPr lang="en-US" sz="3300" dirty="0">
                <a:solidFill>
                  <a:sysClr val="windowText" lastClr="000000"/>
                </a:solidFill>
              </a:rPr>
              <a:t>: Yes</a:t>
            </a:r>
          </a:p>
          <a:p>
            <a:pPr lvl="1"/>
            <a:r>
              <a:rPr lang="en-US" sz="3300" dirty="0">
                <a:solidFill>
                  <a:sysClr val="windowText" lastClr="000000"/>
                </a:solidFill>
              </a:rPr>
              <a:t>	Kinship </a:t>
            </a:r>
            <a:r>
              <a:rPr lang="en-US" sz="3300" dirty="0" smtClean="0">
                <a:solidFill>
                  <a:sysClr val="windowText" lastClr="000000"/>
                </a:solidFill>
              </a:rPr>
              <a:t>Care Payment: </a:t>
            </a:r>
            <a:r>
              <a:rPr lang="en-US" sz="3300" dirty="0">
                <a:solidFill>
                  <a:sysClr val="windowText" lastClr="000000"/>
                </a:solidFill>
              </a:rPr>
              <a:t>No</a:t>
            </a:r>
          </a:p>
          <a:p>
            <a:pPr lvl="1"/>
            <a:r>
              <a:rPr lang="en-US" sz="3300" dirty="0">
                <a:solidFill>
                  <a:sysClr val="windowText" lastClr="000000"/>
                </a:solidFill>
              </a:rPr>
              <a:t>	</a:t>
            </a:r>
            <a:r>
              <a:rPr lang="en-US" sz="3300" dirty="0" smtClean="0">
                <a:solidFill>
                  <a:sysClr val="windowText" lastClr="000000"/>
                </a:solidFill>
              </a:rPr>
              <a:t>Kinship Court </a:t>
            </a:r>
            <a:r>
              <a:rPr lang="en-US" sz="3300" dirty="0">
                <a:solidFill>
                  <a:sysClr val="windowText" lastClr="000000"/>
                </a:solidFill>
              </a:rPr>
              <a:t>Order: Yes</a:t>
            </a:r>
          </a:p>
          <a:p>
            <a:endParaRPr lang="en-US" dirty="0"/>
          </a:p>
        </p:txBody>
      </p:sp>
    </p:spTree>
    <p:custDataLst>
      <p:tags r:id="rId1"/>
    </p:custDataLst>
    <p:extLst>
      <p:ext uri="{BB962C8B-B14F-4D97-AF65-F5344CB8AC3E}">
        <p14:creationId xmlns:p14="http://schemas.microsoft.com/office/powerpoint/2010/main" val="3911755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858" y="578735"/>
            <a:ext cx="9793147" cy="1377388"/>
          </a:xfrm>
        </p:spPr>
        <p:txBody>
          <a:bodyPr>
            <a:noAutofit/>
          </a:bodyPr>
          <a:lstStyle/>
          <a:p>
            <a:pPr algn="ctr"/>
            <a:r>
              <a:rPr lang="en-US" b="1" dirty="0" smtClean="0">
                <a:solidFill>
                  <a:schemeClr val="accent2"/>
                </a:solidFill>
              </a:rPr>
              <a:t>Non-Court-Ordered Placement  </a:t>
            </a:r>
            <a:r>
              <a:rPr lang="en-US" b="1" dirty="0">
                <a:solidFill>
                  <a:schemeClr val="accent2"/>
                </a:solidFill>
              </a:rPr>
              <a:t/>
            </a:r>
            <a:br>
              <a:rPr lang="en-US" b="1" dirty="0">
                <a:solidFill>
                  <a:schemeClr val="accent2"/>
                </a:solidFill>
              </a:rPr>
            </a:br>
            <a:r>
              <a:rPr lang="en-US" sz="3200" b="1" dirty="0">
                <a:solidFill>
                  <a:schemeClr val="accent2"/>
                </a:solidFill>
              </a:rPr>
              <a:t>(with or without </a:t>
            </a:r>
            <a:r>
              <a:rPr lang="en-US" sz="3200" b="1" dirty="0" smtClean="0">
                <a:solidFill>
                  <a:schemeClr val="accent2"/>
                </a:solidFill>
              </a:rPr>
              <a:t>kinship Payment</a:t>
            </a:r>
            <a:r>
              <a:rPr lang="en-US" sz="3200" b="1" dirty="0">
                <a:solidFill>
                  <a:schemeClr val="accent2"/>
                </a:solidFill>
              </a:rPr>
              <a:t>)</a:t>
            </a:r>
            <a:br>
              <a:rPr lang="en-US" sz="3200" b="1" dirty="0">
                <a:solidFill>
                  <a:schemeClr val="accent2"/>
                </a:solidFill>
              </a:rPr>
            </a:br>
            <a:endParaRPr lang="en-US" sz="3200" dirty="0"/>
          </a:p>
        </p:txBody>
      </p:sp>
      <p:sp>
        <p:nvSpPr>
          <p:cNvPr id="3" name="Content Placeholder 2"/>
          <p:cNvSpPr>
            <a:spLocks noGrp="1"/>
          </p:cNvSpPr>
          <p:nvPr>
            <p:ph sz="half" idx="1"/>
          </p:nvPr>
        </p:nvSpPr>
        <p:spPr>
          <a:xfrm>
            <a:off x="1000664" y="1984074"/>
            <a:ext cx="5016088" cy="3886373"/>
          </a:xfrm>
        </p:spPr>
        <p:txBody>
          <a:bodyPr>
            <a:normAutofit fontScale="62500" lnSpcReduction="20000"/>
          </a:bodyPr>
          <a:lstStyle/>
          <a:p>
            <a:pPr>
              <a:lnSpc>
                <a:spcPct val="100000"/>
              </a:lnSpc>
              <a:spcBef>
                <a:spcPts val="0"/>
              </a:spcBef>
              <a:buFont typeface="Wingdings" panose="05000000000000000000" pitchFamily="2" charset="2"/>
              <a:buChar char="§"/>
              <a:defRPr/>
            </a:pPr>
            <a:r>
              <a:rPr lang="en-US" sz="3100" dirty="0">
                <a:solidFill>
                  <a:sysClr val="windowText" lastClr="000000"/>
                </a:solidFill>
              </a:rPr>
              <a:t>Copay Type</a:t>
            </a:r>
            <a:r>
              <a:rPr lang="en-US" sz="3100" b="1" dirty="0">
                <a:solidFill>
                  <a:sysClr val="windowText" lastClr="000000"/>
                </a:solidFill>
              </a:rPr>
              <a:t>: NCK</a:t>
            </a:r>
          </a:p>
          <a:p>
            <a:pPr>
              <a:lnSpc>
                <a:spcPct val="100000"/>
              </a:lnSpc>
              <a:spcBef>
                <a:spcPts val="0"/>
              </a:spcBef>
              <a:buFont typeface="Wingdings" panose="05000000000000000000" pitchFamily="2" charset="2"/>
              <a:buChar char="§"/>
              <a:defRPr/>
            </a:pPr>
            <a:endParaRPr lang="en-US" sz="3100" dirty="0">
              <a:solidFill>
                <a:sysClr val="windowText" lastClr="000000"/>
              </a:solidFill>
            </a:endParaRPr>
          </a:p>
          <a:p>
            <a:pPr>
              <a:lnSpc>
                <a:spcPct val="100000"/>
              </a:lnSpc>
              <a:spcBef>
                <a:spcPts val="0"/>
              </a:spcBef>
              <a:buFont typeface="Wingdings" panose="05000000000000000000" pitchFamily="2" charset="2"/>
              <a:buChar char="§"/>
              <a:defRPr/>
            </a:pPr>
            <a:r>
              <a:rPr lang="en-US" sz="3100" dirty="0">
                <a:solidFill>
                  <a:sysClr val="windowText" lastClr="000000"/>
                </a:solidFill>
              </a:rPr>
              <a:t>Not required to Cooperate with the Child Support Agency</a:t>
            </a:r>
          </a:p>
          <a:p>
            <a:pPr>
              <a:lnSpc>
                <a:spcPct val="100000"/>
              </a:lnSpc>
              <a:spcBef>
                <a:spcPts val="0"/>
              </a:spcBef>
              <a:buFont typeface="Wingdings" panose="05000000000000000000" pitchFamily="2" charset="2"/>
              <a:buChar char="§"/>
              <a:defRPr/>
            </a:pPr>
            <a:endParaRPr lang="en-US" sz="3100" dirty="0">
              <a:solidFill>
                <a:sysClr val="windowText" lastClr="000000"/>
              </a:solidFill>
            </a:endParaRPr>
          </a:p>
          <a:p>
            <a:pPr>
              <a:lnSpc>
                <a:spcPct val="100000"/>
              </a:lnSpc>
              <a:spcBef>
                <a:spcPts val="0"/>
              </a:spcBef>
              <a:buFont typeface="Wingdings" panose="05000000000000000000" pitchFamily="2" charset="2"/>
              <a:buChar char="§"/>
              <a:defRPr/>
            </a:pPr>
            <a:r>
              <a:rPr lang="en-US" sz="3100" dirty="0">
                <a:solidFill>
                  <a:sysClr val="windowText" lastClr="000000"/>
                </a:solidFill>
              </a:rPr>
              <a:t>Subject to the Asset </a:t>
            </a:r>
            <a:r>
              <a:rPr lang="en-US" sz="3100" dirty="0" smtClean="0">
                <a:solidFill>
                  <a:sysClr val="windowText" lastClr="000000"/>
                </a:solidFill>
              </a:rPr>
              <a:t>Test</a:t>
            </a:r>
          </a:p>
          <a:p>
            <a:pPr>
              <a:lnSpc>
                <a:spcPct val="100000"/>
              </a:lnSpc>
              <a:spcBef>
                <a:spcPts val="0"/>
              </a:spcBef>
              <a:buFont typeface="Wingdings" panose="05000000000000000000" pitchFamily="2" charset="2"/>
              <a:buChar char="§"/>
              <a:defRPr/>
            </a:pPr>
            <a:endParaRPr lang="en-US" sz="3100" dirty="0" smtClean="0">
              <a:solidFill>
                <a:sysClr val="windowText" lastClr="000000"/>
              </a:solidFill>
            </a:endParaRPr>
          </a:p>
          <a:p>
            <a:pPr>
              <a:lnSpc>
                <a:spcPct val="100000"/>
              </a:lnSpc>
              <a:spcBef>
                <a:spcPts val="0"/>
              </a:spcBef>
              <a:buFont typeface="Wingdings" panose="05000000000000000000" pitchFamily="2" charset="2"/>
              <a:buChar char="§"/>
              <a:defRPr/>
            </a:pPr>
            <a:r>
              <a:rPr lang="en-US" sz="3100" dirty="0" smtClean="0">
                <a:solidFill>
                  <a:sysClr val="windowText" lastClr="000000"/>
                </a:solidFill>
              </a:rPr>
              <a:t>Subject to Net income limit policy for ongoing self-employment</a:t>
            </a:r>
            <a:endParaRPr lang="en-US" sz="3100" dirty="0">
              <a:solidFill>
                <a:sysClr val="windowText" lastClr="000000"/>
              </a:solidFill>
            </a:endParaRPr>
          </a:p>
          <a:p>
            <a:pPr>
              <a:lnSpc>
                <a:spcPct val="100000"/>
              </a:lnSpc>
              <a:spcBef>
                <a:spcPts val="0"/>
              </a:spcBef>
              <a:buFont typeface="Wingdings" panose="05000000000000000000" pitchFamily="2" charset="2"/>
              <a:buChar char="§"/>
              <a:defRPr/>
            </a:pPr>
            <a:endParaRPr lang="en-US" sz="3100" dirty="0">
              <a:solidFill>
                <a:sysClr val="windowText" lastClr="000000"/>
              </a:solidFill>
            </a:endParaRPr>
          </a:p>
          <a:p>
            <a:pPr>
              <a:lnSpc>
                <a:spcPct val="100000"/>
              </a:lnSpc>
              <a:spcBef>
                <a:spcPts val="0"/>
              </a:spcBef>
              <a:buFont typeface="Wingdings" panose="05000000000000000000" pitchFamily="2" charset="2"/>
              <a:buChar char="§"/>
              <a:defRPr/>
            </a:pPr>
            <a:r>
              <a:rPr lang="en-US" sz="3100" dirty="0">
                <a:solidFill>
                  <a:sysClr val="windowText" lastClr="000000"/>
                </a:solidFill>
              </a:rPr>
              <a:t>Financial eligibility is determined by the Kinship Relative’s household income</a:t>
            </a:r>
          </a:p>
          <a:p>
            <a:endParaRPr lang="en-US" dirty="0"/>
          </a:p>
        </p:txBody>
      </p:sp>
      <p:sp>
        <p:nvSpPr>
          <p:cNvPr id="4" name="Content Placeholder 3"/>
          <p:cNvSpPr>
            <a:spLocks noGrp="1"/>
          </p:cNvSpPr>
          <p:nvPr>
            <p:ph sz="half" idx="2"/>
          </p:nvPr>
        </p:nvSpPr>
        <p:spPr>
          <a:xfrm>
            <a:off x="6181344" y="1903615"/>
            <a:ext cx="4718304" cy="3966833"/>
          </a:xfrm>
          <a:solidFill>
            <a:schemeClr val="accent1">
              <a:lumMod val="40000"/>
              <a:lumOff val="60000"/>
            </a:schemeClr>
          </a:solidFill>
          <a:ln w="19050">
            <a:solidFill>
              <a:schemeClr val="accent3"/>
            </a:solidFill>
          </a:ln>
        </p:spPr>
        <p:txBody>
          <a:bodyPr>
            <a:normAutofit fontScale="62500" lnSpcReduction="20000"/>
          </a:bodyPr>
          <a:lstStyle/>
          <a:p>
            <a:pPr marL="0" indent="0">
              <a:buNone/>
            </a:pPr>
            <a:r>
              <a:rPr lang="en-US" sz="2400" b="1" dirty="0">
                <a:solidFill>
                  <a:sysClr val="windowText" lastClr="000000"/>
                </a:solidFill>
              </a:rPr>
              <a:t>		</a:t>
            </a:r>
            <a:r>
              <a:rPr lang="en-US" sz="4500" b="1" dirty="0">
                <a:solidFill>
                  <a:sysClr val="windowText" lastClr="000000"/>
                </a:solidFill>
              </a:rPr>
              <a:t>CWW </a:t>
            </a:r>
            <a:r>
              <a:rPr lang="en-US" sz="4500" b="1" dirty="0" smtClean="0">
                <a:solidFill>
                  <a:sysClr val="windowText" lastClr="000000"/>
                </a:solidFill>
              </a:rPr>
              <a:t>Entries</a:t>
            </a:r>
          </a:p>
          <a:p>
            <a:pPr marL="0" indent="0">
              <a:buNone/>
            </a:pPr>
            <a:r>
              <a:rPr lang="en-US" sz="3200" b="1" dirty="0" smtClean="0">
                <a:solidFill>
                  <a:sysClr val="windowText" lastClr="000000"/>
                </a:solidFill>
              </a:rPr>
              <a:t>HH </a:t>
            </a:r>
            <a:r>
              <a:rPr lang="en-US" sz="3200" b="1" dirty="0">
                <a:solidFill>
                  <a:sysClr val="windowText" lastClr="000000"/>
                </a:solidFill>
              </a:rPr>
              <a:t>Relationships:</a:t>
            </a:r>
          </a:p>
          <a:p>
            <a:pPr lvl="1"/>
            <a:r>
              <a:rPr lang="en-US" sz="3200" dirty="0">
                <a:solidFill>
                  <a:sysClr val="windowText" lastClr="000000"/>
                </a:solidFill>
              </a:rPr>
              <a:t> 	Enter actual relationship</a:t>
            </a:r>
          </a:p>
          <a:p>
            <a:pPr lvl="1"/>
            <a:r>
              <a:rPr lang="en-US" sz="3200" dirty="0">
                <a:solidFill>
                  <a:sysClr val="windowText" lastClr="000000"/>
                </a:solidFill>
              </a:rPr>
              <a:t>	Enter Yes for Filling Parental 	Role </a:t>
            </a:r>
          </a:p>
          <a:p>
            <a:pPr marL="0" indent="0">
              <a:buNone/>
            </a:pPr>
            <a:r>
              <a:rPr lang="en-US" sz="3200" b="1" dirty="0" smtClean="0">
                <a:solidFill>
                  <a:sysClr val="windowText" lastClr="000000"/>
                </a:solidFill>
              </a:rPr>
              <a:t>Benefits </a:t>
            </a:r>
            <a:r>
              <a:rPr lang="en-US" sz="3200" b="1" dirty="0">
                <a:solidFill>
                  <a:sysClr val="windowText" lastClr="000000"/>
                </a:solidFill>
              </a:rPr>
              <a:t>Received: </a:t>
            </a:r>
          </a:p>
          <a:p>
            <a:pPr lvl="1"/>
            <a:r>
              <a:rPr lang="en-US" sz="3200" dirty="0">
                <a:solidFill>
                  <a:sysClr val="windowText" lastClr="000000"/>
                </a:solidFill>
              </a:rPr>
              <a:t>	</a:t>
            </a:r>
            <a:r>
              <a:rPr lang="en-US" sz="3200" dirty="0" smtClean="0">
                <a:solidFill>
                  <a:sysClr val="windowText" lastClr="000000"/>
                </a:solidFill>
              </a:rPr>
              <a:t>Kinship Relationship</a:t>
            </a:r>
            <a:r>
              <a:rPr lang="en-US" sz="3200" dirty="0">
                <a:solidFill>
                  <a:sysClr val="windowText" lastClr="000000"/>
                </a:solidFill>
              </a:rPr>
              <a:t>: Yes</a:t>
            </a:r>
          </a:p>
          <a:p>
            <a:pPr lvl="1"/>
            <a:r>
              <a:rPr lang="en-US" sz="3200" dirty="0">
                <a:solidFill>
                  <a:sysClr val="windowText" lastClr="000000"/>
                </a:solidFill>
              </a:rPr>
              <a:t>	Kinship </a:t>
            </a:r>
            <a:r>
              <a:rPr lang="en-US" sz="3200" dirty="0" smtClean="0">
                <a:solidFill>
                  <a:sysClr val="windowText" lastClr="000000"/>
                </a:solidFill>
              </a:rPr>
              <a:t>Care Payment: </a:t>
            </a:r>
            <a:r>
              <a:rPr lang="en-US" sz="3200" dirty="0">
                <a:solidFill>
                  <a:sysClr val="windowText" lastClr="000000"/>
                </a:solidFill>
              </a:rPr>
              <a:t>Yes or No</a:t>
            </a:r>
          </a:p>
          <a:p>
            <a:pPr lvl="1"/>
            <a:r>
              <a:rPr lang="en-US" sz="3200" dirty="0">
                <a:solidFill>
                  <a:sysClr val="windowText" lastClr="000000"/>
                </a:solidFill>
              </a:rPr>
              <a:t>	</a:t>
            </a:r>
            <a:r>
              <a:rPr lang="en-US" sz="3200" dirty="0" smtClean="0">
                <a:solidFill>
                  <a:sysClr val="windowText" lastClr="000000"/>
                </a:solidFill>
              </a:rPr>
              <a:t>Kinship Court </a:t>
            </a:r>
            <a:r>
              <a:rPr lang="en-US" sz="3200" dirty="0">
                <a:solidFill>
                  <a:sysClr val="windowText" lastClr="000000"/>
                </a:solidFill>
              </a:rPr>
              <a:t>Order: No</a:t>
            </a:r>
          </a:p>
          <a:p>
            <a:endParaRPr lang="en-US" dirty="0"/>
          </a:p>
        </p:txBody>
      </p:sp>
    </p:spTree>
    <p:custDataLst>
      <p:tags r:id="rId1"/>
    </p:custDataLst>
    <p:extLst>
      <p:ext uri="{BB962C8B-B14F-4D97-AF65-F5344CB8AC3E}">
        <p14:creationId xmlns:p14="http://schemas.microsoft.com/office/powerpoint/2010/main" val="14004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6855" y="980661"/>
            <a:ext cx="9469821" cy="1076740"/>
          </a:xfrm>
          <a:solidFill>
            <a:schemeClr val="accent1">
              <a:lumMod val="20000"/>
              <a:lumOff val="80000"/>
            </a:schemeClr>
          </a:solidFill>
        </p:spPr>
        <p:txBody>
          <a:bodyPr>
            <a:noAutofit/>
          </a:bodyPr>
          <a:lstStyle/>
          <a:p>
            <a:r>
              <a:rPr lang="en-US" sz="7200" b="1" dirty="0">
                <a:solidFill>
                  <a:schemeClr val="accent2"/>
                </a:solidFill>
              </a:rPr>
              <a:t>QUESTIONS</a:t>
            </a:r>
          </a:p>
        </p:txBody>
      </p:sp>
      <p:pic>
        <p:nvPicPr>
          <p:cNvPr id="7" name="Content Placeholder 6"/>
          <p:cNvPicPr>
            <a:picLocks noGrp="1" noChangeAspect="1"/>
          </p:cNvPicPr>
          <p:nvPr>
            <p:ph idx="1"/>
          </p:nvPr>
        </p:nvPicPr>
        <p:blipFill>
          <a:blip r:embed="rId3"/>
          <a:stretch>
            <a:fillRect/>
          </a:stretch>
        </p:blipFill>
        <p:spPr>
          <a:xfrm>
            <a:off x="4485724" y="2557463"/>
            <a:ext cx="3220551" cy="3317875"/>
          </a:xfrm>
          <a:prstGeom prst="rect">
            <a:avLst/>
          </a:prstGeom>
        </p:spPr>
      </p:pic>
    </p:spTree>
    <p:custDataLst>
      <p:tags r:id="rId1"/>
    </p:custDataLst>
    <p:extLst>
      <p:ext uri="{BB962C8B-B14F-4D97-AF65-F5344CB8AC3E}">
        <p14:creationId xmlns:p14="http://schemas.microsoft.com/office/powerpoint/2010/main" val="48882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2056" y="1074421"/>
            <a:ext cx="10047890" cy="966414"/>
          </a:xfrm>
        </p:spPr>
        <p:txBody>
          <a:bodyPr>
            <a:normAutofit fontScale="90000"/>
          </a:bodyPr>
          <a:lstStyle/>
          <a:p>
            <a:pPr algn="ctr"/>
            <a:r>
              <a:rPr lang="en-US" b="1" dirty="0">
                <a:solidFill>
                  <a:schemeClr val="accent2"/>
                </a:solidFill>
              </a:rPr>
              <a:t>Mandatory </a:t>
            </a:r>
            <a:r>
              <a:rPr lang="en-US" b="1" dirty="0" smtClean="0">
                <a:solidFill>
                  <a:schemeClr val="accent2"/>
                </a:solidFill>
              </a:rPr>
              <a:t>Verification Items </a:t>
            </a:r>
            <a:r>
              <a:rPr lang="en-US" b="1" dirty="0">
                <a:solidFill>
                  <a:schemeClr val="accent2"/>
                </a:solidFill>
              </a:rPr>
              <a:t>for </a:t>
            </a:r>
            <a:br>
              <a:rPr lang="en-US" b="1" dirty="0">
                <a:solidFill>
                  <a:schemeClr val="accent2"/>
                </a:solidFill>
              </a:rPr>
            </a:br>
            <a:r>
              <a:rPr lang="en-US" b="1" dirty="0">
                <a:solidFill>
                  <a:schemeClr val="accent2"/>
                </a:solidFill>
              </a:rPr>
              <a:t>Wisconsin </a:t>
            </a:r>
            <a:r>
              <a:rPr lang="en-US" b="1" dirty="0" smtClean="0">
                <a:solidFill>
                  <a:schemeClr val="accent2"/>
                </a:solidFill>
              </a:rPr>
              <a:t>Shares</a:t>
            </a:r>
            <a:endParaRPr lang="en-US" b="1" dirty="0">
              <a:solidFill>
                <a:schemeClr val="accent2"/>
              </a:solidFill>
            </a:endParaRPr>
          </a:p>
        </p:txBody>
      </p:sp>
      <p:sp>
        <p:nvSpPr>
          <p:cNvPr id="5" name="Content Placeholder 4"/>
          <p:cNvSpPr>
            <a:spLocks noGrp="1"/>
          </p:cNvSpPr>
          <p:nvPr>
            <p:ph sz="half" idx="1"/>
          </p:nvPr>
        </p:nvSpPr>
        <p:spPr>
          <a:xfrm>
            <a:off x="819807" y="2469931"/>
            <a:ext cx="5196945" cy="3400517"/>
          </a:xfrm>
        </p:spPr>
        <p:txBody>
          <a:bodyPr>
            <a:normAutofit fontScale="40000" lnSpcReduction="20000"/>
          </a:bodyPr>
          <a:lstStyle/>
          <a:p>
            <a:pPr>
              <a:buClr>
                <a:schemeClr val="accent2"/>
              </a:buClr>
              <a:buSzPct val="180000"/>
              <a:buFont typeface="Wingdings" panose="05000000000000000000" pitchFamily="2" charset="2"/>
              <a:buChar char="§"/>
            </a:pPr>
            <a:r>
              <a:rPr lang="en-US" sz="4500" dirty="0"/>
              <a:t>Identity for all parents in the assistance group</a:t>
            </a:r>
          </a:p>
          <a:p>
            <a:pPr marL="0" indent="0">
              <a:buClr>
                <a:schemeClr val="accent2"/>
              </a:buClr>
              <a:buSzPct val="180000"/>
              <a:buNone/>
            </a:pPr>
            <a:endParaRPr lang="en-US" sz="4500" dirty="0"/>
          </a:p>
          <a:p>
            <a:pPr>
              <a:buClr>
                <a:schemeClr val="accent2"/>
              </a:buClr>
              <a:buSzPct val="180000"/>
              <a:buFont typeface="Wingdings" panose="05000000000000000000" pitchFamily="2" charset="2"/>
              <a:buChar char="§"/>
            </a:pPr>
            <a:r>
              <a:rPr lang="en-US" sz="4500" dirty="0"/>
              <a:t>Date of birth verification for the entire assistance group</a:t>
            </a:r>
          </a:p>
          <a:p>
            <a:pPr>
              <a:buClr>
                <a:schemeClr val="accent2"/>
              </a:buClr>
              <a:buSzPct val="180000"/>
              <a:buFont typeface="Wingdings" panose="05000000000000000000" pitchFamily="2" charset="2"/>
              <a:buChar char="§"/>
            </a:pPr>
            <a:endParaRPr lang="en-US" sz="4500" dirty="0"/>
          </a:p>
          <a:p>
            <a:pPr>
              <a:buClr>
                <a:schemeClr val="accent2"/>
              </a:buClr>
              <a:buSzPct val="180000"/>
              <a:buFont typeface="Wingdings" panose="05000000000000000000" pitchFamily="2" charset="2"/>
              <a:buChar char="§"/>
            </a:pPr>
            <a:r>
              <a:rPr lang="en-US" sz="4500" dirty="0"/>
              <a:t>Citizenship or qualified immigration status for children which Wisconsin Shares is requested for </a:t>
            </a:r>
          </a:p>
          <a:p>
            <a:pPr>
              <a:buClr>
                <a:schemeClr val="accent2"/>
              </a:buClr>
              <a:buSzPct val="180000"/>
              <a:buFont typeface="Wingdings" panose="05000000000000000000" pitchFamily="2" charset="2"/>
              <a:buChar char="§"/>
            </a:pPr>
            <a:endParaRPr lang="en-US" sz="4500" dirty="0"/>
          </a:p>
          <a:p>
            <a:pPr>
              <a:buClr>
                <a:schemeClr val="accent2"/>
              </a:buClr>
              <a:buSzPct val="180000"/>
              <a:buFont typeface="Wingdings" panose="05000000000000000000" pitchFamily="2" charset="2"/>
              <a:buChar char="§"/>
            </a:pPr>
            <a:r>
              <a:rPr lang="en-US" sz="4500" dirty="0"/>
              <a:t>Social Security number or proof of an application for all children which Wisconsin Shares is requested for</a:t>
            </a:r>
          </a:p>
          <a:p>
            <a:endParaRPr lang="en-US" dirty="0"/>
          </a:p>
        </p:txBody>
      </p:sp>
      <p:sp>
        <p:nvSpPr>
          <p:cNvPr id="6" name="Content Placeholder 5"/>
          <p:cNvSpPr>
            <a:spLocks noGrp="1"/>
          </p:cNvSpPr>
          <p:nvPr>
            <p:ph sz="half" idx="2"/>
          </p:nvPr>
        </p:nvSpPr>
        <p:spPr>
          <a:xfrm>
            <a:off x="5993476" y="2511971"/>
            <a:ext cx="5483821" cy="3605049"/>
          </a:xfrm>
        </p:spPr>
        <p:txBody>
          <a:bodyPr>
            <a:normAutofit fontScale="40000" lnSpcReduction="20000"/>
          </a:bodyPr>
          <a:lstStyle/>
          <a:p>
            <a:pPr>
              <a:buClr>
                <a:schemeClr val="accent2"/>
              </a:buClr>
              <a:buSzPct val="180000"/>
              <a:buFont typeface="Wingdings" panose="05000000000000000000" pitchFamily="2" charset="2"/>
              <a:buChar char="§"/>
            </a:pPr>
            <a:r>
              <a:rPr lang="en-US" sz="4500" dirty="0"/>
              <a:t>Wisconsin </a:t>
            </a:r>
            <a:r>
              <a:rPr lang="en-US" sz="4500" dirty="0" smtClean="0"/>
              <a:t>Residency and Residence   (home address)  </a:t>
            </a:r>
            <a:endParaRPr lang="en-US" sz="4500" dirty="0"/>
          </a:p>
          <a:p>
            <a:pPr marL="0" indent="0">
              <a:buClr>
                <a:schemeClr val="accent2"/>
              </a:buClr>
              <a:buSzPct val="180000"/>
              <a:buNone/>
            </a:pPr>
            <a:endParaRPr lang="en-US" sz="3800" dirty="0"/>
          </a:p>
          <a:p>
            <a:pPr>
              <a:buClr>
                <a:schemeClr val="accent2"/>
              </a:buClr>
              <a:buSzPct val="180000"/>
              <a:buFont typeface="Wingdings" panose="05000000000000000000" pitchFamily="2" charset="2"/>
              <a:buChar char="§"/>
            </a:pPr>
            <a:r>
              <a:rPr lang="en-US" sz="4500"/>
              <a:t>Approved </a:t>
            </a:r>
            <a:r>
              <a:rPr lang="en-US" sz="4500" smtClean="0"/>
              <a:t>Activity </a:t>
            </a:r>
            <a:r>
              <a:rPr lang="en-US" sz="4500" dirty="0"/>
              <a:t>participation of all parents in the assistance group</a:t>
            </a:r>
          </a:p>
          <a:p>
            <a:pPr marL="0" indent="0">
              <a:buClr>
                <a:schemeClr val="accent2"/>
              </a:buClr>
              <a:buSzPct val="180000"/>
              <a:buNone/>
            </a:pPr>
            <a:endParaRPr lang="en-US" sz="3800" dirty="0"/>
          </a:p>
          <a:p>
            <a:pPr>
              <a:buClr>
                <a:schemeClr val="accent2"/>
              </a:buClr>
              <a:buSzPct val="180000"/>
              <a:buFont typeface="Wingdings" panose="05000000000000000000" pitchFamily="2" charset="2"/>
              <a:buChar char="§"/>
            </a:pPr>
            <a:r>
              <a:rPr lang="en-US" sz="4500" dirty="0"/>
              <a:t>Foster/Kinship Care child’s birth/adoptive family income at time of placement </a:t>
            </a:r>
          </a:p>
          <a:p>
            <a:pPr>
              <a:buClr>
                <a:schemeClr val="accent2"/>
              </a:buClr>
              <a:buSzPct val="180000"/>
              <a:buFont typeface="Wingdings" panose="05000000000000000000" pitchFamily="2" charset="2"/>
              <a:buChar char="§"/>
            </a:pPr>
            <a:endParaRPr lang="en-US" sz="3800" dirty="0"/>
          </a:p>
          <a:p>
            <a:pPr>
              <a:buClr>
                <a:schemeClr val="accent2"/>
              </a:buClr>
              <a:buSzPct val="180000"/>
              <a:buFont typeface="Wingdings" panose="05000000000000000000" pitchFamily="2" charset="2"/>
              <a:buChar char="§"/>
            </a:pPr>
            <a:r>
              <a:rPr lang="en-US" sz="3800" dirty="0"/>
              <a:t> </a:t>
            </a:r>
            <a:r>
              <a:rPr lang="en-US" sz="4500" dirty="0"/>
              <a:t>Foster/Kinship </a:t>
            </a:r>
            <a:r>
              <a:rPr lang="en-US" sz="4500" dirty="0" smtClean="0"/>
              <a:t>Care Placement</a:t>
            </a:r>
            <a:endParaRPr lang="en-US" sz="4500" dirty="0"/>
          </a:p>
          <a:p>
            <a:pPr marL="0" indent="0">
              <a:buClr>
                <a:schemeClr val="accent2"/>
              </a:buClr>
              <a:buSzPct val="180000"/>
              <a:buNone/>
            </a:pPr>
            <a:endParaRPr lang="en-US" sz="3800" dirty="0"/>
          </a:p>
          <a:p>
            <a:pPr>
              <a:buClr>
                <a:schemeClr val="accent2"/>
              </a:buClr>
              <a:buSzPct val="180000"/>
              <a:buFont typeface="Wingdings" panose="05000000000000000000" pitchFamily="2" charset="2"/>
              <a:buChar char="§"/>
            </a:pPr>
            <a:r>
              <a:rPr lang="en-US" sz="3800" dirty="0" smtClean="0"/>
              <a:t> </a:t>
            </a:r>
            <a:r>
              <a:rPr lang="en-US" sz="4500" dirty="0" smtClean="0"/>
              <a:t>Kinship </a:t>
            </a:r>
            <a:r>
              <a:rPr lang="en-US" sz="4500" dirty="0"/>
              <a:t>Payment</a:t>
            </a:r>
          </a:p>
          <a:p>
            <a:pPr>
              <a:buClr>
                <a:schemeClr val="accent2"/>
              </a:buClr>
              <a:buSzPct val="180000"/>
              <a:buFont typeface="Wingdings" panose="05000000000000000000" pitchFamily="2" charset="2"/>
              <a:buChar char="§"/>
            </a:pPr>
            <a:endParaRPr lang="en-US" sz="2400" dirty="0"/>
          </a:p>
          <a:p>
            <a:pPr>
              <a:buClr>
                <a:schemeClr val="accent2"/>
              </a:buClr>
              <a:buSzPct val="180000"/>
              <a:buFont typeface="Wingdings" panose="05000000000000000000" pitchFamily="2" charset="2"/>
              <a:buChar char="§"/>
            </a:pPr>
            <a:endParaRPr lang="en-US" sz="2400" dirty="0"/>
          </a:p>
          <a:p>
            <a:pPr marL="0" indent="0">
              <a:buClr>
                <a:schemeClr val="accent2"/>
              </a:buClr>
              <a:buSzPct val="180000"/>
              <a:buNone/>
            </a:pPr>
            <a:endParaRPr lang="en-US" sz="2400" dirty="0"/>
          </a:p>
          <a:p>
            <a:pPr marL="0" indent="0">
              <a:buNone/>
            </a:pPr>
            <a:endParaRPr lang="en-US" dirty="0"/>
          </a:p>
        </p:txBody>
      </p:sp>
    </p:spTree>
    <p:custDataLst>
      <p:tags r:id="rId1"/>
    </p:custDataLst>
    <p:extLst>
      <p:ext uri="{BB962C8B-B14F-4D97-AF65-F5344CB8AC3E}">
        <p14:creationId xmlns:p14="http://schemas.microsoft.com/office/powerpoint/2010/main" val="6489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373" y="1492468"/>
            <a:ext cx="9603828" cy="564931"/>
          </a:xfrm>
        </p:spPr>
        <p:txBody>
          <a:bodyPr>
            <a:noAutofit/>
          </a:bodyPr>
          <a:lstStyle/>
          <a:p>
            <a:r>
              <a:rPr lang="en-US" b="1" dirty="0"/>
              <a:t>Exemptions to Cooperating with </a:t>
            </a:r>
            <a:br>
              <a:rPr lang="en-US" b="1" dirty="0"/>
            </a:br>
            <a:r>
              <a:rPr lang="en-US" b="1" dirty="0"/>
              <a:t>the Child Support Agency</a:t>
            </a:r>
            <a:br>
              <a:rPr lang="en-US" b="1" dirty="0"/>
            </a:br>
            <a:endParaRPr lang="en-US" dirty="0"/>
          </a:p>
        </p:txBody>
      </p:sp>
      <p:sp>
        <p:nvSpPr>
          <p:cNvPr id="3" name="Content Placeholder 2"/>
          <p:cNvSpPr>
            <a:spLocks noGrp="1"/>
          </p:cNvSpPr>
          <p:nvPr>
            <p:ph idx="1"/>
          </p:nvPr>
        </p:nvSpPr>
        <p:spPr>
          <a:xfrm>
            <a:off x="1370216" y="2377440"/>
            <a:ext cx="9601196" cy="3614806"/>
          </a:xfrm>
        </p:spPr>
        <p:txBody>
          <a:bodyPr/>
          <a:lstStyle/>
          <a:p>
            <a:pPr marL="0" indent="0">
              <a:buNone/>
            </a:pPr>
            <a:r>
              <a:rPr lang="en-US" dirty="0"/>
              <a:t>Foster Parents, Relatives or </a:t>
            </a:r>
            <a:r>
              <a:rPr lang="en-US" dirty="0" smtClean="0"/>
              <a:t>Non-Relative </a:t>
            </a:r>
            <a:r>
              <a:rPr lang="en-US" dirty="0"/>
              <a:t>adults caring for a child are not required to cooperate with the Child Support Agency for a child that is not their biological or adopted child. </a:t>
            </a:r>
          </a:p>
          <a:p>
            <a:pPr marL="0" indent="0">
              <a:buNone/>
            </a:pPr>
            <a:r>
              <a:rPr lang="en-US" dirty="0"/>
              <a:t>	Do not refer to Child Support on the Absent Parent page in CWW</a:t>
            </a:r>
          </a:p>
          <a:p>
            <a:endParaRPr lang="en-US" dirty="0"/>
          </a:p>
          <a:p>
            <a:endParaRPr lang="en-US" dirty="0"/>
          </a:p>
        </p:txBody>
      </p:sp>
      <p:pic>
        <p:nvPicPr>
          <p:cNvPr id="16" name="Picture 15"/>
          <p:cNvPicPr>
            <a:picLocks noChangeAspect="1"/>
          </p:cNvPicPr>
          <p:nvPr/>
        </p:nvPicPr>
        <p:blipFill>
          <a:blip r:embed="rId3"/>
          <a:stretch>
            <a:fillRect/>
          </a:stretch>
        </p:blipFill>
        <p:spPr>
          <a:xfrm>
            <a:off x="1869286" y="4319928"/>
            <a:ext cx="7535564" cy="1403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5" name="Picture 1" descr="optional indic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quired indic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quired indic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required indic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optional indic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 cy="2190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4191754" y="4339243"/>
            <a:ext cx="2267235" cy="1093838"/>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28947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10" y="764373"/>
            <a:ext cx="10740390" cy="960255"/>
          </a:xfrm>
        </p:spPr>
        <p:txBody>
          <a:bodyPr>
            <a:normAutofit/>
          </a:bodyPr>
          <a:lstStyle/>
          <a:p>
            <a:pPr algn="ctr"/>
            <a:r>
              <a:rPr lang="en-US" sz="4800" b="1" dirty="0">
                <a:solidFill>
                  <a:schemeClr val="accent2"/>
                </a:solidFill>
              </a:rPr>
              <a:t>Asset Testing</a:t>
            </a:r>
            <a:endParaRPr lang="en-US" sz="4800" dirty="0"/>
          </a:p>
        </p:txBody>
      </p:sp>
      <p:sp>
        <p:nvSpPr>
          <p:cNvPr id="3" name="Content Placeholder 2"/>
          <p:cNvSpPr>
            <a:spLocks noGrp="1"/>
          </p:cNvSpPr>
          <p:nvPr>
            <p:ph sz="half" idx="1"/>
          </p:nvPr>
        </p:nvSpPr>
        <p:spPr>
          <a:xfrm>
            <a:off x="685799" y="2427890"/>
            <a:ext cx="6534807" cy="3590946"/>
          </a:xfrm>
        </p:spPr>
        <p:txBody>
          <a:bodyPr>
            <a:normAutofit lnSpcReduction="10000"/>
          </a:bodyPr>
          <a:lstStyle/>
          <a:p>
            <a:pPr marL="0" indent="0">
              <a:buNone/>
            </a:pPr>
            <a:r>
              <a:rPr lang="en-US" dirty="0"/>
              <a:t>Foster </a:t>
            </a:r>
            <a:r>
              <a:rPr lang="en-US" dirty="0" smtClean="0"/>
              <a:t>Parents</a:t>
            </a:r>
            <a:r>
              <a:rPr lang="en-US" dirty="0"/>
              <a:t>, </a:t>
            </a:r>
            <a:r>
              <a:rPr lang="en-US" dirty="0" smtClean="0"/>
              <a:t>Subsidized Guardians</a:t>
            </a:r>
            <a:r>
              <a:rPr lang="en-US" dirty="0"/>
              <a:t>, </a:t>
            </a:r>
            <a:r>
              <a:rPr lang="en-US" dirty="0" smtClean="0"/>
              <a:t>Interim Caretakers</a:t>
            </a:r>
            <a:r>
              <a:rPr lang="en-US" dirty="0"/>
              <a:t>, </a:t>
            </a:r>
            <a:r>
              <a:rPr lang="en-US" dirty="0" smtClean="0"/>
              <a:t>Relatives </a:t>
            </a:r>
            <a:r>
              <a:rPr lang="en-US" dirty="0"/>
              <a:t>with </a:t>
            </a:r>
            <a:r>
              <a:rPr lang="en-US" dirty="0" smtClean="0"/>
              <a:t>Court-Ordered Placement </a:t>
            </a:r>
            <a:r>
              <a:rPr lang="en-US" dirty="0"/>
              <a:t>who receive Kinship Care payment, and children in tribal placement homes under a substantially similar Wisconsin tribal law, are not subject to the asset test.</a:t>
            </a:r>
          </a:p>
          <a:p>
            <a:pPr marL="0" indent="0">
              <a:buNone/>
            </a:pPr>
            <a:endParaRPr lang="en-US" dirty="0"/>
          </a:p>
          <a:p>
            <a:pPr marL="0" indent="0">
              <a:buNone/>
            </a:pPr>
            <a:r>
              <a:rPr lang="en-US" dirty="0"/>
              <a:t>If Wisconsin Shares Child Care subsidy is needed for any of their biological children, the asset test will be part of the eligibility determination.</a:t>
            </a:r>
          </a:p>
        </p:txBody>
      </p:sp>
      <p:pic>
        <p:nvPicPr>
          <p:cNvPr id="7" name="Content Placeholder 6" descr="Here's a Brilliant Guide On How To Protect Your Company's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76745" y="1696336"/>
            <a:ext cx="2669627" cy="1819175"/>
          </a:xfrm>
        </p:spPr>
      </p:pic>
    </p:spTree>
    <p:custDataLst>
      <p:tags r:id="rId1"/>
    </p:custDataLst>
    <p:extLst>
      <p:ext uri="{BB962C8B-B14F-4D97-AF65-F5344CB8AC3E}">
        <p14:creationId xmlns:p14="http://schemas.microsoft.com/office/powerpoint/2010/main" val="7962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8" y="1765737"/>
            <a:ext cx="10820399" cy="2848303"/>
          </a:xfrm>
          <a:ln>
            <a:solidFill>
              <a:srgbClr val="B5A8B5"/>
            </a:solidFill>
          </a:ln>
          <a:effectLst>
            <a:glow rad="101600">
              <a:schemeClr val="accent2">
                <a:satMod val="175000"/>
                <a:alpha val="40000"/>
              </a:schemeClr>
            </a:glow>
            <a:innerShdw blurRad="63500" dist="50800" dir="13500000">
              <a:prstClr val="black">
                <a:alpha val="50000"/>
              </a:prstClr>
            </a:innerShdw>
          </a:effectLst>
        </p:spPr>
        <p:txBody>
          <a:bodyPr>
            <a:normAutofit/>
          </a:bodyPr>
          <a:lstStyle/>
          <a:p>
            <a:pPr algn="ctr"/>
            <a:r>
              <a:rPr lang="en-US" sz="8000" b="1" dirty="0" smtClean="0"/>
              <a:t>Financial Eligibility</a:t>
            </a:r>
            <a:r>
              <a:rPr lang="en-US" sz="6000" b="1" dirty="0">
                <a:solidFill>
                  <a:schemeClr val="accent2"/>
                </a:solidFill>
              </a:rPr>
              <a:t/>
            </a:r>
            <a:br>
              <a:rPr lang="en-US" sz="6000" b="1" dirty="0">
                <a:solidFill>
                  <a:schemeClr val="accent2"/>
                </a:solidFill>
              </a:rPr>
            </a:br>
            <a:endParaRPr lang="en-US" sz="6000" b="1" dirty="0">
              <a:solidFill>
                <a:schemeClr val="accent2"/>
              </a:solidFill>
            </a:endParaRPr>
          </a:p>
        </p:txBody>
      </p:sp>
    </p:spTree>
    <p:custDataLst>
      <p:tags r:id="rId1"/>
    </p:custDataLst>
    <p:extLst>
      <p:ext uri="{BB962C8B-B14F-4D97-AF65-F5344CB8AC3E}">
        <p14:creationId xmlns:p14="http://schemas.microsoft.com/office/powerpoint/2010/main" val="3825255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4532</TotalTime>
  <Words>3737</Words>
  <Application>Microsoft Office PowerPoint</Application>
  <PresentationFormat>Widescreen</PresentationFormat>
  <Paragraphs>347</Paragraphs>
  <Slides>58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Algerian</vt:lpstr>
      <vt:lpstr>Arial</vt:lpstr>
      <vt:lpstr>Calibri</vt:lpstr>
      <vt:lpstr>Garamond</vt:lpstr>
      <vt:lpstr>Times New Roman</vt:lpstr>
      <vt:lpstr>Verdana</vt:lpstr>
      <vt:lpstr>Wingdings</vt:lpstr>
      <vt:lpstr>Organic</vt:lpstr>
      <vt:lpstr>FOSTER CARE  AND  KINSHIP CARE</vt:lpstr>
      <vt:lpstr>PowerPoint Presentation</vt:lpstr>
      <vt:lpstr>Out of Home Placements</vt:lpstr>
      <vt:lpstr>PowerPoint Presentation</vt:lpstr>
      <vt:lpstr>Eligibility </vt:lpstr>
      <vt:lpstr>Mandatory Verification Items for  Wisconsin Shares</vt:lpstr>
      <vt:lpstr>Exemptions to Cooperating with  the Child Support Agency </vt:lpstr>
      <vt:lpstr>Asset Testing</vt:lpstr>
      <vt:lpstr>Financial Eligibility </vt:lpstr>
      <vt:lpstr>Financial Eligibility</vt:lpstr>
      <vt:lpstr>Financial Eligibility Exception </vt:lpstr>
      <vt:lpstr>PowerPoint Presentation</vt:lpstr>
      <vt:lpstr>Non-Financial Eligibility </vt:lpstr>
      <vt:lpstr>Non-Financial </vt:lpstr>
      <vt:lpstr>Verifying Child Placement </vt:lpstr>
      <vt:lpstr>PowerPoint Presentation</vt:lpstr>
      <vt:lpstr>To verify Employment or Self Employment as an Approved Activity </vt:lpstr>
      <vt:lpstr>Coding Foster Care  and  Kinship Care  Correctly in CWW </vt:lpstr>
      <vt:lpstr>The following CWW pages are used in Child Placement situations.  Entries on these pages affect eligibility determination:  </vt:lpstr>
      <vt:lpstr>Household Relationships  </vt:lpstr>
      <vt:lpstr>FOSTER CARE</vt:lpstr>
      <vt:lpstr>KINSHIP CARE</vt:lpstr>
      <vt:lpstr>BENEFITS RECEIVED PAGE                                          Entries on this page are very important!</vt:lpstr>
      <vt:lpstr>     Benefits Received (1 of 2): Foster Care  </vt:lpstr>
      <vt:lpstr>Benefits Received (2 of 2): Kinship Care                        Court Ordered Kinship children </vt:lpstr>
      <vt:lpstr>Court order Kinship Children  and No Kinship Payment</vt:lpstr>
      <vt:lpstr>        Non-Court Ordered                        Kinship children</vt:lpstr>
      <vt:lpstr>   Non-Court Ordered                    Kinship children   continued</vt:lpstr>
      <vt:lpstr>Out of Home Placement of a child must be verified with the Court Order or temporary CPS placement paperwork  This does not apply to adults acting in place of a parent and/or those without a Court Ordered placement.    </vt:lpstr>
      <vt:lpstr>PowerPoint Presentation</vt:lpstr>
      <vt:lpstr>Manual Child Care Eligibility  </vt:lpstr>
      <vt:lpstr>Manual Child Care  Eligibility Page</vt:lpstr>
      <vt:lpstr>Manual Child Care Eligibility Page Process</vt:lpstr>
      <vt:lpstr>PowerPoint Presentation</vt:lpstr>
      <vt:lpstr>KINSHIP CARE REMINDERS </vt:lpstr>
      <vt:lpstr>Child Care Budget and Results Pages</vt:lpstr>
      <vt:lpstr>Child Care Budget  and  Results Pages</vt:lpstr>
      <vt:lpstr>PowerPoint Presentation</vt:lpstr>
      <vt:lpstr>PowerPoint Presentation</vt:lpstr>
      <vt:lpstr>PowerPoint Presentation</vt:lpstr>
      <vt:lpstr>SELF EMPLOYMENT   AND  AUTHORIZED HOURS</vt:lpstr>
      <vt:lpstr>  KNOWN WORK AROUNDS   </vt:lpstr>
      <vt:lpstr>PowerPoint Presentation</vt:lpstr>
      <vt:lpstr>       </vt:lpstr>
      <vt:lpstr>PowerPoint Presentation</vt:lpstr>
      <vt:lpstr>PowerPoint Presentation</vt:lpstr>
      <vt:lpstr>PowerPoint Presentation</vt:lpstr>
      <vt:lpstr>Out of Home Placements  and  Other Benefits</vt:lpstr>
      <vt:lpstr>FoodShare</vt:lpstr>
      <vt:lpstr>FOOD SHARE case where the FOSTER child is not in the FoodShare assistance group </vt:lpstr>
      <vt:lpstr>Both pages need to be updated in order to not include  the foster child in the AG</vt:lpstr>
      <vt:lpstr>      BADGERCARE PLUS</vt:lpstr>
      <vt:lpstr>RECAP OF WHAT  WE LEARNED</vt:lpstr>
      <vt:lpstr>        Foster, Subsidized Guardianship,  and Interim Caretaker</vt:lpstr>
      <vt:lpstr>Court-Ordered Placement   with Kinship Payment</vt:lpstr>
      <vt:lpstr>Court-Ordered Placement,  No kinship Payment</vt:lpstr>
      <vt:lpstr>Non-Court-Ordered Placement   (with or without kinship Payment) </vt:lpstr>
      <vt:lpstr>QUESTIONS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CARE AND KINSHIP CARE</dc:title>
  <dc:creator>Miller, Jessica</dc:creator>
  <cp:lastModifiedBy>Chorlton, Adam</cp:lastModifiedBy>
  <cp:revision>453</cp:revision>
  <cp:lastPrinted>2020-08-04T15:38:06Z</cp:lastPrinted>
  <dcterms:created xsi:type="dcterms:W3CDTF">2020-05-05T19:49:16Z</dcterms:created>
  <dcterms:modified xsi:type="dcterms:W3CDTF">2021-01-20T21:07:55Z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A47A2668-A0BA-4BFF-A263-D77973608912</vt:lpwstr>
  </property>
  <property fmtid="{D5CDD505-2E9C-101B-9397-08002B2CF9AE}" pid="3" name="ArticulatePath">
    <vt:lpwstr>FOSTER CARE AND KINSHIP CARE 5 19 20</vt:lpwstr>
  </property>
</Properties>
</file>