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3" r:id="rId6"/>
    <p:sldId id="272" r:id="rId7"/>
    <p:sldId id="289" r:id="rId8"/>
    <p:sldId id="264" r:id="rId9"/>
    <p:sldId id="265" r:id="rId10"/>
    <p:sldId id="273" r:id="rId11"/>
    <p:sldId id="262" r:id="rId12"/>
    <p:sldId id="275" r:id="rId13"/>
    <p:sldId id="268" r:id="rId14"/>
    <p:sldId id="274" r:id="rId15"/>
    <p:sldId id="282" r:id="rId16"/>
    <p:sldId id="288" r:id="rId17"/>
    <p:sldId id="271" r:id="rId18"/>
    <p:sldId id="277" r:id="rId19"/>
    <p:sldId id="267" r:id="rId20"/>
    <p:sldId id="276" r:id="rId21"/>
    <p:sldId id="269" r:id="rId22"/>
    <p:sldId id="285" r:id="rId23"/>
    <p:sldId id="279" r:id="rId24"/>
    <p:sldId id="281" r:id="rId25"/>
    <p:sldId id="284" r:id="rId26"/>
    <p:sldId id="286" r:id="rId27"/>
    <p:sldId id="280" r:id="rId28"/>
    <p:sldId id="257" r:id="rId29"/>
    <p:sldId id="28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186643-F4EF-4F93-9AC0-CFE8F04BE1E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5B52054-CF55-4ABE-9040-3FD0AA6694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phIXqTp_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countyofdane.com/documents/PDFs/Insurance/Disability/EmployeeAssistance-Flyer.pdf" TargetMode="External"/><Relationship Id="rId2" Type="http://schemas.openxmlformats.org/officeDocument/2006/relationships/hyperlink" Target="http://www.feieap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Telephone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69997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b="0" dirty="0"/>
              <a:t>Check back with a customer on hold within two minutes </a:t>
            </a:r>
            <a:endParaRPr lang="en-US" sz="30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0" dirty="0" smtClean="0"/>
              <a:t>Apologize and </a:t>
            </a:r>
            <a:r>
              <a:rPr lang="en-US" sz="3000" b="0" dirty="0"/>
              <a:t>thank the customer for </a:t>
            </a:r>
            <a:r>
              <a:rPr lang="en-US" sz="3000" b="0" dirty="0" smtClean="0"/>
              <a:t>holding</a:t>
            </a:r>
            <a:endParaRPr lang="en-US" sz="30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0" dirty="0" smtClean="0"/>
              <a:t>Ask </a:t>
            </a:r>
            <a:r>
              <a:rPr lang="en-US" sz="3000" b="0" dirty="0"/>
              <a:t>the customer </a:t>
            </a:r>
            <a:r>
              <a:rPr lang="en-US" sz="3000" b="0" dirty="0" smtClean="0"/>
              <a:t>if they prefer a call back</a:t>
            </a:r>
            <a:endParaRPr lang="en-US" sz="30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0" dirty="0"/>
              <a:t>If a call is </a:t>
            </a:r>
            <a:r>
              <a:rPr lang="en-US" sz="3000" b="0" dirty="0" smtClean="0"/>
              <a:t>dropped, </a:t>
            </a:r>
            <a:r>
              <a:rPr lang="en-US" sz="3000" b="0" dirty="0"/>
              <a:t>attempt to </a:t>
            </a:r>
            <a:r>
              <a:rPr lang="en-US" sz="3000" b="0" dirty="0" smtClean="0"/>
              <a:t>call </a:t>
            </a:r>
            <a:r>
              <a:rPr lang="en-US" sz="3000" b="0" dirty="0"/>
              <a:t>back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06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Working with Difficult Customers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0" dirty="0" smtClean="0"/>
              <a:t>Remain calm when the customer is angry and speaking loudly or yelling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 smtClean="0"/>
          </a:p>
          <a:p>
            <a:pPr marL="0" indent="0"/>
            <a:endParaRPr lang="en-US" sz="18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 smtClean="0"/>
              <a:t>Explain that you are there to help and that your main goal is to solve the problem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 smtClean="0"/>
              <a:t>Actively listen and engage the customer: give them time to explain the issue or concern without being interrupted</a:t>
            </a:r>
          </a:p>
        </p:txBody>
      </p:sp>
      <p:pic>
        <p:nvPicPr>
          <p:cNvPr id="4" name="Picture 3" descr="6 Different Ways of Dealing with Diffuse and Angr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800"/>
            <a:ext cx="4316730" cy="22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Working with difficult customers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0" dirty="0"/>
              <a:t>Show empathy, apologize when appropriate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/>
              <a:t>Keep the conversation focused on the issue at hand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/>
              <a:t>Focus on what you can do for the customer, not what cannot be 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/>
              <a:t>If you cannot completely resolve their issue, search for and offer alternatives</a:t>
            </a:r>
          </a:p>
          <a:p>
            <a:endParaRPr lang="en-US" dirty="0"/>
          </a:p>
        </p:txBody>
      </p:sp>
      <p:pic>
        <p:nvPicPr>
          <p:cNvPr id="4" name="Picture 3" descr="Plusnet recognised as UK's best broadband provider 2017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2895600"/>
            <a:ext cx="42148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Try to De-escalate 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Voice and body language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600200"/>
            <a:ext cx="3200400" cy="321060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700" b="0" dirty="0" smtClean="0"/>
              <a:t>Lower your voice instead of raising it when the customer is getting upset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700" b="0" dirty="0" smtClean="0"/>
              <a:t>Be aware of your facial expressions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700" b="0" dirty="0" smtClean="0"/>
              <a:t>Do not show the customer that you are getting impatient or frustrated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700" b="0" dirty="0" smtClean="0"/>
              <a:t>Stay engaged and explain again if necessary</a:t>
            </a:r>
            <a:endParaRPr lang="en-US" sz="17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4025" y="2391165"/>
            <a:ext cx="1522975" cy="548640"/>
          </a:xfrm>
        </p:spPr>
        <p:txBody>
          <a:bodyPr>
            <a:normAutofit/>
          </a:bodyPr>
          <a:lstStyle/>
          <a:p>
            <a:pPr algn="ctr"/>
            <a:endParaRPr lang="en-US" b="1" u="sng" dirty="0"/>
          </a:p>
        </p:txBody>
      </p:sp>
      <p:pic>
        <p:nvPicPr>
          <p:cNvPr id="3" name="Content Placeholder 2" descr="Customer Service Reader: LEAP to the customer's side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527">
            <a:off x="4575343" y="1131362"/>
            <a:ext cx="3159161" cy="3713528"/>
          </a:xfrm>
        </p:spPr>
      </p:pic>
    </p:spTree>
    <p:extLst>
      <p:ext uri="{BB962C8B-B14F-4D97-AF65-F5344CB8AC3E}">
        <p14:creationId xmlns:p14="http://schemas.microsoft.com/office/powerpoint/2010/main" val="25875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Empathize but remain appropriate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/>
              <a:t>Keep the conversation about the customer, not yourself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/>
              <a:t>Be careful about sharing personal information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dirty="0"/>
              <a:t>Avoid telling the customer about something similar you went through; they should feel like the focus is on helping with their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758440"/>
          </a:xfrm>
        </p:spPr>
        <p:txBody>
          <a:bodyPr/>
          <a:lstStyle/>
          <a:p>
            <a:pPr algn="ctr"/>
            <a:r>
              <a:rPr lang="en-US" sz="4400" dirty="0" smtClean="0"/>
              <a:t>Your most unhappy customers are your greatest source of learning</a:t>
            </a:r>
            <a:endParaRPr lang="en-US" sz="4400" dirty="0"/>
          </a:p>
        </p:txBody>
      </p:sp>
      <p:pic>
        <p:nvPicPr>
          <p:cNvPr id="7" name="Picture 6" descr="Tanveer Naseer » How To Promote Continuous Learning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07518"/>
            <a:ext cx="3176954" cy="2117969"/>
          </a:xfrm>
          <a:prstGeom prst="rect">
            <a:avLst/>
          </a:prstGeom>
        </p:spPr>
      </p:pic>
      <p:pic>
        <p:nvPicPr>
          <p:cNvPr id="8" name="Picture 7" descr="animated gif | ETMOOC Blog Hu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9933"/>
            <a:ext cx="237744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phIXqTp_e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855" y="1190168"/>
            <a:ext cx="8032315" cy="45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95399"/>
            <a:ext cx="70335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Avoiding escalation is easier than trying to de-escalate after the customer has become upset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47800" y="3124200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Using techniques that will prevent escalation will make the workplace safer for you and all of your customers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0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1000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/>
              <a:t>Try to avoid the escalation completely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Listen carefully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Put yourself in their shoes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Refer to correct person or resource the first time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First Contact Resolution to avoid multiple </a:t>
            </a:r>
            <a:endParaRPr lang="en-US" sz="2000" b="0" dirty="0"/>
          </a:p>
          <a:p>
            <a:pPr marL="0" indent="0"/>
            <a:r>
              <a:rPr lang="en-US" sz="2000" b="0" dirty="0" smtClean="0"/>
              <a:t>     calls or interactions that may lead </a:t>
            </a:r>
          </a:p>
          <a:p>
            <a:pPr marL="0" indent="0"/>
            <a:r>
              <a:rPr lang="en-US" sz="2000" b="0" dirty="0" smtClean="0"/>
              <a:t>     to frustration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Look for signs or clues that things </a:t>
            </a:r>
          </a:p>
          <a:p>
            <a:pPr marL="0" indent="0"/>
            <a:r>
              <a:rPr lang="en-US" sz="2000" b="0" dirty="0" smtClean="0"/>
              <a:t>     may escalate and take action to avoid </a:t>
            </a:r>
          </a:p>
          <a:p>
            <a:pPr marL="0" indent="0"/>
            <a:r>
              <a:rPr lang="en-US" sz="2000" b="0" dirty="0"/>
              <a:t> </a:t>
            </a:r>
            <a:r>
              <a:rPr lang="en-US" sz="2000" b="0" dirty="0" smtClean="0"/>
              <a:t>    that escalation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649725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control to create a good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500" b="0" dirty="0" smtClean="0"/>
              <a:t>Discuss notices, verification items required, and due dates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 b="0" dirty="0" smtClean="0"/>
              <a:t>Make sure the customer </a:t>
            </a:r>
          </a:p>
          <a:p>
            <a:pPr marL="0" indent="0"/>
            <a:r>
              <a:rPr lang="en-US" sz="2500" b="0" dirty="0" smtClean="0"/>
              <a:t>     is clear on what actions </a:t>
            </a:r>
          </a:p>
          <a:p>
            <a:pPr marL="0" indent="0"/>
            <a:r>
              <a:rPr lang="en-US" sz="2500" b="0" dirty="0" smtClean="0"/>
              <a:t>     they need to take and </a:t>
            </a:r>
          </a:p>
          <a:p>
            <a:pPr marL="0" indent="0"/>
            <a:r>
              <a:rPr lang="en-US" sz="2500" b="0" dirty="0" smtClean="0"/>
              <a:t>     what they need to provide</a:t>
            </a:r>
          </a:p>
        </p:txBody>
      </p:sp>
      <p:pic>
        <p:nvPicPr>
          <p:cNvPr id="4" name="Picture 3" descr="Chile Employment | Check List Curricular - Chile Employ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399"/>
            <a:ext cx="3619500" cy="33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IM clients on the phone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IM clients at the front desk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Our Customers: </a:t>
            </a:r>
            <a:r>
              <a:rPr lang="en-US" b="1" dirty="0" smtClean="0"/>
              <a:t>Who are They?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Co-workers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Consortium Partners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Supervisors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Managers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Directors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 smtClean="0"/>
              <a:t>FNS, DHS, DCF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177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control to create a good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0" dirty="0"/>
              <a:t>Enter case </a:t>
            </a:r>
            <a:r>
              <a:rPr lang="en-US" sz="3200" b="0" dirty="0" smtClean="0"/>
              <a:t>comments: what was done, what </a:t>
            </a:r>
            <a:r>
              <a:rPr lang="en-US" sz="3200" b="0" dirty="0"/>
              <a:t>is still needed</a:t>
            </a:r>
            <a:r>
              <a:rPr lang="en-US" sz="3200" b="0" dirty="0" smtClean="0"/>
              <a:t>, </a:t>
            </a:r>
            <a:r>
              <a:rPr lang="en-US" sz="3200" b="0" dirty="0"/>
              <a:t>other relevant 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dirty="0"/>
              <a:t>F</a:t>
            </a:r>
            <a:r>
              <a:rPr lang="en-US" sz="3200" b="0" dirty="0" smtClean="0"/>
              <a:t>ollow </a:t>
            </a:r>
            <a:r>
              <a:rPr lang="en-US" sz="3200" b="0" dirty="0"/>
              <a:t>through </a:t>
            </a:r>
            <a:r>
              <a:rPr lang="en-US" sz="3200" b="0" dirty="0" smtClean="0"/>
              <a:t>and give </a:t>
            </a:r>
            <a:r>
              <a:rPr lang="en-US" sz="3200" b="0" dirty="0"/>
              <a:t>an estimated time of </a:t>
            </a:r>
            <a:r>
              <a:rPr lang="en-US" sz="3200" b="0" dirty="0" smtClean="0"/>
              <a:t>resolution </a:t>
            </a:r>
            <a:r>
              <a:rPr lang="en-US" sz="3200" b="0" dirty="0"/>
              <a:t>or when you will call them back if needed</a:t>
            </a:r>
          </a:p>
          <a:p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17966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Breaking the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300" b="0" dirty="0"/>
              <a:t>S</a:t>
            </a:r>
            <a:r>
              <a:rPr lang="en-US" sz="2300" b="0" dirty="0" smtClean="0"/>
              <a:t>ocial media causing less personal interaction time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b="0" dirty="0" smtClean="0"/>
              <a:t>The lost art of customer service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b="0" dirty="0" smtClean="0"/>
              <a:t>Challenge yourselves to break that cycle and make good customer service a priority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b="0" dirty="0" smtClean="0"/>
              <a:t>Commit as an individual </a:t>
            </a:r>
          </a:p>
          <a:p>
            <a:pPr marL="0" indent="0"/>
            <a:r>
              <a:rPr lang="en-US" sz="2300" b="0" dirty="0" smtClean="0"/>
              <a:t>      worker, so we can </a:t>
            </a:r>
          </a:p>
          <a:p>
            <a:pPr marL="0" indent="0"/>
            <a:r>
              <a:rPr lang="en-US" sz="2300" b="0" dirty="0" smtClean="0"/>
              <a:t>      commit as </a:t>
            </a:r>
          </a:p>
          <a:p>
            <a:pPr marL="0" indent="0"/>
            <a:r>
              <a:rPr lang="en-US" sz="2300" b="0" dirty="0" smtClean="0"/>
              <a:t>      a consortium community</a:t>
            </a:r>
            <a:endParaRPr lang="en-US" sz="2300" b="0" dirty="0"/>
          </a:p>
        </p:txBody>
      </p:sp>
      <p:pic>
        <p:nvPicPr>
          <p:cNvPr id="4" name="Picture 3" descr="Designed for Growth and Engagement: Fixing the Invisib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038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 with Co-workers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0" dirty="0" smtClean="0"/>
              <a:t>Be mindful of how you are talking to and interacting with co-workers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 smtClean="0"/>
              <a:t>Provide </a:t>
            </a:r>
            <a:r>
              <a:rPr lang="en-US" sz="1800" b="0" dirty="0"/>
              <a:t>a foundation for stronger </a:t>
            </a:r>
            <a:r>
              <a:rPr lang="en-US" sz="1800" b="0" dirty="0" smtClean="0"/>
              <a:t>relationships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 smtClean="0"/>
              <a:t>Work culture </a:t>
            </a:r>
            <a:r>
              <a:rPr lang="en-US" sz="1800" b="0" dirty="0"/>
              <a:t>that people value and want to </a:t>
            </a:r>
            <a:r>
              <a:rPr lang="en-US" sz="1800" b="0" dirty="0" smtClean="0"/>
              <a:t>uphold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/>
              <a:t>C</a:t>
            </a:r>
            <a:r>
              <a:rPr lang="en-US" sz="1800" b="0" dirty="0" smtClean="0"/>
              <a:t>onnections </a:t>
            </a:r>
            <a:r>
              <a:rPr lang="en-US" sz="1800" b="0" dirty="0"/>
              <a:t>with one </a:t>
            </a:r>
            <a:r>
              <a:rPr lang="en-US" sz="1800" b="0" dirty="0" smtClean="0"/>
              <a:t>another</a:t>
            </a:r>
            <a:r>
              <a:rPr lang="en-US" sz="1800" b="0" dirty="0"/>
              <a:t> </a:t>
            </a:r>
            <a:r>
              <a:rPr lang="en-US" sz="1800" b="0" dirty="0" smtClean="0"/>
              <a:t>develop </a:t>
            </a:r>
            <a:r>
              <a:rPr lang="en-US" sz="1800" b="0" dirty="0"/>
              <a:t>stronger ties to </a:t>
            </a:r>
            <a:r>
              <a:rPr lang="en-US" sz="1800" b="0" dirty="0" smtClean="0"/>
              <a:t>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 smtClean="0"/>
              <a:t>Higher levels of motivation and morale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/>
              <a:t>T</a:t>
            </a:r>
            <a:r>
              <a:rPr lang="en-US" sz="1800" b="0" dirty="0" smtClean="0"/>
              <a:t>rust </a:t>
            </a:r>
            <a:r>
              <a:rPr lang="en-US" sz="1800" b="0" dirty="0"/>
              <a:t>and a collaborative </a:t>
            </a:r>
            <a:r>
              <a:rPr lang="en-US" sz="1800" b="0" dirty="0" smtClean="0"/>
              <a:t>spirit, rather than negativity</a:t>
            </a:r>
          </a:p>
          <a:p>
            <a:endParaRPr lang="en-US" dirty="0" smtClean="0"/>
          </a:p>
          <a:p>
            <a:pPr algn="ctr"/>
            <a:r>
              <a:rPr lang="en-US" sz="2400" dirty="0" smtClean="0"/>
              <a:t>***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Teamwork makes the dream work</a:t>
            </a:r>
            <a:r>
              <a:rPr lang="en-US" sz="2400" dirty="0" smtClean="0"/>
              <a:t>***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Effects of the pandemic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sz="1800" b="0" dirty="0" smtClean="0"/>
              <a:t>Remember that the COVID-19 pandemic has had a negative impact on many of our customers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0" dirty="0" smtClean="0"/>
              <a:t>Economic and Social Disruption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b="0" dirty="0" smtClean="0"/>
              <a:t>Trauma and Post-Traumatic Stress Symptoms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b="0" dirty="0" smtClean="0"/>
              <a:t>Fear and Confusion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b="0" dirty="0" smtClean="0"/>
              <a:t>Anger and Anxiety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b="0" dirty="0" smtClean="0"/>
              <a:t>Substance Abuse</a:t>
            </a:r>
          </a:p>
          <a:p>
            <a:pPr marL="0" indent="0" algn="ctr"/>
            <a:r>
              <a:rPr lang="en-US" sz="2000" dirty="0" smtClean="0"/>
              <a:t>These hardships may affect how customers react to and interact with 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5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 can make a difference!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81" y="914400"/>
            <a:ext cx="4229658" cy="2903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419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7634"/>
            <a:ext cx="4724400" cy="30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3400"/>
            <a:ext cx="7520940" cy="567228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/>
              <a:t>how </a:t>
            </a:r>
            <a:r>
              <a:rPr lang="en-US" b="1" dirty="0" smtClean="0"/>
              <a:t>has the pandemic </a:t>
            </a:r>
            <a:r>
              <a:rPr lang="en-US" b="1" dirty="0"/>
              <a:t>affected </a:t>
            </a:r>
            <a:r>
              <a:rPr lang="en-US" b="1" dirty="0" smtClean="0"/>
              <a:t>you?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7520940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/>
              <a:t>Are you having</a:t>
            </a:r>
            <a:r>
              <a:rPr lang="en-US" sz="2000" b="0" dirty="0"/>
              <a:t> </a:t>
            </a:r>
            <a:r>
              <a:rPr lang="en-US" sz="2000" b="0" dirty="0" smtClean="0"/>
              <a:t>anxiety?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/>
              <a:t>Feelings of uncertainty?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/>
              <a:t>Constant concern about the health of friends or </a:t>
            </a:r>
            <a:r>
              <a:rPr lang="en-US" sz="2000" b="0" dirty="0"/>
              <a:t>f</a:t>
            </a:r>
            <a:r>
              <a:rPr lang="en-US" sz="2000" b="0" dirty="0" smtClean="0"/>
              <a:t>amily members?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/>
              <a:t>Concern about your own health, especially coming into work?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Be mindful of how this may be affecting the customer service you provide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Covid</a:t>
            </a:r>
            <a:r>
              <a:rPr lang="en-US" b="1" dirty="0" smtClean="0"/>
              <a:t> Fatigue: When will this be over??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/>
              <a:t>Frustration over moving toward return to normalcy, then going backwards again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dirty="0" smtClean="0"/>
              <a:t>We </a:t>
            </a:r>
            <a:r>
              <a:rPr lang="en-US" sz="1800" dirty="0"/>
              <a:t>do this </a:t>
            </a:r>
            <a:r>
              <a:rPr lang="en-US" sz="1800" dirty="0" smtClean="0"/>
              <a:t>work </a:t>
            </a:r>
            <a:r>
              <a:rPr lang="en-US" sz="1800" dirty="0"/>
              <a:t>to help people and make a </a:t>
            </a:r>
            <a:r>
              <a:rPr lang="en-US" sz="1800" dirty="0" smtClean="0"/>
              <a:t>difference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dirty="0"/>
              <a:t>M</a:t>
            </a:r>
            <a:r>
              <a:rPr lang="en-US" sz="1800" dirty="0" smtClean="0"/>
              <a:t>ake </a:t>
            </a:r>
            <a:r>
              <a:rPr lang="en-US" sz="1800" dirty="0"/>
              <a:t>a conscious decision </a:t>
            </a:r>
            <a:r>
              <a:rPr lang="en-US" sz="1800" dirty="0" smtClean="0"/>
              <a:t>about your attitude when facing each work day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800" dirty="0"/>
              <a:t>F</a:t>
            </a:r>
            <a:r>
              <a:rPr lang="en-US" sz="1800" dirty="0" smtClean="0"/>
              <a:t>ocus </a:t>
            </a:r>
            <a:r>
              <a:rPr lang="en-US" sz="1800" dirty="0"/>
              <a:t>on still providing that high level of </a:t>
            </a:r>
            <a:r>
              <a:rPr lang="en-US" sz="1800" dirty="0" smtClean="0"/>
              <a:t> </a:t>
            </a:r>
            <a:r>
              <a:rPr lang="en-US" sz="1800" dirty="0"/>
              <a:t>customer service</a:t>
            </a:r>
          </a:p>
          <a:p>
            <a:endParaRPr lang="en-US" dirty="0"/>
          </a:p>
        </p:txBody>
      </p:sp>
      <p:pic>
        <p:nvPicPr>
          <p:cNvPr id="4" name="Picture 3" descr="News: 80% managers create frustration for their tea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581400" cy="16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care of yourself!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1910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2000" b="0" dirty="0" smtClean="0"/>
              <a:t>Practice Self-Care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000" b="0" dirty="0" smtClean="0"/>
              <a:t>Being aware of your own physical and mental health will allow you to provide better customer service, not only to our clients, but with other team members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000" b="0" dirty="0" smtClean="0"/>
              <a:t>Use resources available to you:</a:t>
            </a:r>
          </a:p>
          <a:p>
            <a:pPr marL="0" indent="0" algn="ctr"/>
            <a:r>
              <a:rPr lang="en-US" sz="1800" b="0" dirty="0" smtClean="0"/>
              <a:t>*Employee Assistance Program (EAP) in partnership with FEI</a:t>
            </a:r>
          </a:p>
          <a:p>
            <a:pPr marL="0" indent="0" algn="ctr"/>
            <a:r>
              <a:rPr lang="en-US" sz="1800" b="0" dirty="0" smtClean="0"/>
              <a:t>800-236-7905  </a:t>
            </a:r>
            <a:r>
              <a:rPr lang="en-US" sz="1800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http://www.feieap.com</a:t>
            </a:r>
            <a:r>
              <a:rPr lang="en-US" sz="1800" u="sng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/</a:t>
            </a:r>
            <a:endParaRPr lang="en-US" sz="1800" u="sng" dirty="0" smtClean="0">
              <a:solidFill>
                <a:srgbClr val="5B9BD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/>
            <a:r>
              <a:rPr lang="en-US" sz="1800" b="0" dirty="0" smtClean="0">
                <a:latin typeface="Rockwell" panose="02060603020205020403" pitchFamily="18" charset="0"/>
                <a:ea typeface="Calibri" panose="020F0502020204030204" pitchFamily="34" charset="0"/>
              </a:rPr>
              <a:t>*EAP available for Dane Co. employees who have disability insurance</a:t>
            </a:r>
          </a:p>
          <a:p>
            <a:pPr marL="0" indent="0" algn="ctr"/>
            <a:r>
              <a:rPr lang="en-US" sz="1800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</a:t>
            </a:r>
            <a:r>
              <a:rPr lang="en-US" sz="1800" u="sng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admin.countyofdane.com/documents/PDFs/Insurance/Disability/EmployeeAssistance-Flyer.pdf</a:t>
            </a:r>
            <a:endParaRPr lang="en-US" sz="1800" u="sng" dirty="0" smtClean="0">
              <a:solidFill>
                <a:srgbClr val="5B9BD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/>
            <a:r>
              <a:rPr lang="en-US" sz="2000" b="0" dirty="0" smtClean="0">
                <a:latin typeface="Rockwell" panose="02060603020205020403" pitchFamily="18" charset="0"/>
                <a:ea typeface="Calibri" panose="020F0502020204030204" pitchFamily="34" charset="0"/>
              </a:rPr>
              <a:t>*Consortium Partner Resources</a:t>
            </a:r>
          </a:p>
          <a:p>
            <a:pPr marL="0" indent="0" algn="ctr"/>
            <a:r>
              <a:rPr lang="en-US" sz="2000" b="0" dirty="0" smtClean="0">
                <a:latin typeface="Rockwell" panose="02060603020205020403" pitchFamily="18" charset="0"/>
                <a:ea typeface="Calibri" panose="020F0502020204030204" pitchFamily="34" charset="0"/>
              </a:rPr>
              <a:t>*Contact your healthcare provider</a:t>
            </a:r>
          </a:p>
          <a:p>
            <a:pPr marL="0" indent="0" algn="ctr"/>
            <a:endParaRPr lang="en-US" sz="2000" b="0" dirty="0" smtClean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0" indent="0" algn="ctr"/>
            <a:endParaRPr lang="en-US" sz="2000" u="sng" dirty="0" smtClean="0">
              <a:solidFill>
                <a:srgbClr val="5B9BD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837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Customer Service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“I’ve learned that people will forget what you said, people will forget what you did, but people will never forget how you made them feel”</a:t>
            </a:r>
          </a:p>
          <a:p>
            <a:r>
              <a:rPr lang="en-US" dirty="0" smtClean="0"/>
              <a:t>~~ Maya Angelou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6634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Questions or Comments?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Why List Building Is Important For Business | Techno FAQ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74" y="2971800"/>
            <a:ext cx="3719512" cy="2057400"/>
          </a:xfrm>
          <a:prstGeom prst="rect">
            <a:avLst/>
          </a:prstGeom>
        </p:spPr>
      </p:pic>
      <p:pic>
        <p:nvPicPr>
          <p:cNvPr id="6" name="Picture 5" descr="Free illustration: Question, Board, Chalk, School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0" y="152400"/>
            <a:ext cx="4648200" cy="20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Things to Consider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b="0" dirty="0" smtClean="0"/>
              <a:t>Each customer and their current situation is unique; avoid making assumptions or stereotyping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0" dirty="0" smtClean="0"/>
              <a:t>Frustration with their current situation and </a:t>
            </a:r>
          </a:p>
          <a:p>
            <a:pPr marL="0" indent="0"/>
            <a:r>
              <a:rPr lang="en-US" sz="2100" b="0" dirty="0" smtClean="0"/>
              <a:t>     may impact how they interact</a:t>
            </a:r>
          </a:p>
          <a:p>
            <a:pPr marL="0" indent="0"/>
            <a:r>
              <a:rPr lang="en-US" sz="2100" b="0" dirty="0" smtClean="0"/>
              <a:t>     with you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0" dirty="0"/>
              <a:t>D</a:t>
            </a:r>
            <a:r>
              <a:rPr lang="en-US" sz="2100" b="0" dirty="0" smtClean="0"/>
              <a:t>ifficult or embarrassing</a:t>
            </a:r>
          </a:p>
          <a:p>
            <a:pPr marL="0" indent="0"/>
            <a:r>
              <a:rPr lang="en-US" sz="2100" b="0" dirty="0" smtClean="0"/>
              <a:t>     to talk about their situation </a:t>
            </a:r>
          </a:p>
          <a:p>
            <a:pPr marL="0" indent="0"/>
            <a:r>
              <a:rPr lang="en-US" sz="2100" b="0" dirty="0" smtClean="0"/>
              <a:t>     or ask for help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Standardized tests are misunderstood | The Last Hal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30179"/>
            <a:ext cx="2781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9319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/>
              <a:t>F</a:t>
            </a:r>
            <a:r>
              <a:rPr lang="en-US" sz="2200" b="0" dirty="0" smtClean="0"/>
              <a:t>riendly greeting and appropriate closing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/>
              <a:t>F</a:t>
            </a:r>
            <a:r>
              <a:rPr lang="en-US" sz="2200" b="0" dirty="0" smtClean="0"/>
              <a:t>ull attention to customer; acknowledge and explain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 smtClean="0"/>
              <a:t>Focus on pertinent information and relevant questions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9319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 smtClean="0"/>
              <a:t>Use a calm tone of voice and speak in a professional manner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/>
              <a:t>A</a:t>
            </a:r>
            <a:r>
              <a:rPr lang="en-US" sz="2200" b="0" dirty="0" smtClean="0"/>
              <a:t>ctions and expressions should portray that you care about helping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b="0" dirty="0" smtClean="0"/>
              <a:t>Avoid acronyms or  terms customers are not familiar with</a:t>
            </a:r>
            <a:endParaRPr lang="en-US" sz="2200" b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 Tips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68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 Tips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u="sng" dirty="0" smtClean="0"/>
              <a:t>Ask and Listen</a:t>
            </a:r>
            <a:endParaRPr lang="en-US" sz="1800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“How can I help you?”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“Just so I understand, you are saying…”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“I understand you are frustrated”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“I really want to help you, so let’s see what we can do”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endParaRPr lang="en-US" sz="1800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</p:txBody>
      </p:sp>
      <p:pic>
        <p:nvPicPr>
          <p:cNvPr id="2" name="Picture 1" descr="TAFTO 2010 Contribution: Marc van Bree | Adaptist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7" y="1097280"/>
            <a:ext cx="357691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 Tips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/>
              <a:t>Apologize and Empathize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22960" y="1701800"/>
            <a:ext cx="7520940" cy="3108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b="0" dirty="0"/>
              <a:t>“I’m sorry that you were not given that information”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0" dirty="0"/>
              <a:t>“I’m sorry the issue has not been resolved for you, but let’s try to take care of that today”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Resolution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Let the customer know that you want to help and solve the </a:t>
            </a:r>
            <a:r>
              <a:rPr lang="en-US" sz="2400" b="0" dirty="0" smtClean="0"/>
              <a:t>problem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Be honest if you cannot solve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“I will check with my Lead/Supervisor and call you back”</a:t>
            </a:r>
            <a:endParaRPr lang="en-US" sz="2400" b="0" dirty="0"/>
          </a:p>
          <a:p>
            <a:endParaRPr lang="en-US" dirty="0"/>
          </a:p>
        </p:txBody>
      </p:sp>
      <p:pic>
        <p:nvPicPr>
          <p:cNvPr id="10" name="Picture 9" descr="Satisfying Retirement In A Changing World: What Fact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49561"/>
            <a:ext cx="4870938" cy="21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Customer Service TIPS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97280"/>
            <a:ext cx="3200400" cy="548640"/>
          </a:xfrm>
        </p:spPr>
        <p:txBody>
          <a:bodyPr>
            <a:normAutofit/>
          </a:bodyPr>
          <a:lstStyle/>
          <a:p>
            <a:pPr algn="ctr"/>
            <a:endParaRPr lang="en-US" sz="1800" b="1" u="sng" dirty="0"/>
          </a:p>
        </p:txBody>
      </p:sp>
      <p:pic>
        <p:nvPicPr>
          <p:cNvPr id="7" name="Content Placeholder 6" descr="The Answer Man Tackles All of Your Booze Related Holiday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097280"/>
            <a:ext cx="3295650" cy="33588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1800" b="1" u="sng" dirty="0" smtClean="0"/>
              <a:t>Appropriate Closing</a:t>
            </a:r>
            <a:endParaRPr lang="en-US" sz="1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“Do you have any other questions, or is there anything else I can help you with”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“Thank you for contacting us with this information”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30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Telephone Tips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40386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500" b="0" dirty="0"/>
              <a:t>I</a:t>
            </a:r>
            <a:r>
              <a:rPr lang="en-US" sz="2500" b="0" dirty="0" smtClean="0"/>
              <a:t>ntroduce yourself and the agency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0" dirty="0" smtClean="0"/>
              <a:t>Explain why if you need to </a:t>
            </a:r>
          </a:p>
          <a:p>
            <a:pPr marL="0" indent="0"/>
            <a:r>
              <a:rPr lang="en-US" sz="2500" b="0" dirty="0" smtClean="0"/>
              <a:t>    transfer a customer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0" dirty="0" smtClean="0"/>
              <a:t>Avoid holds if possible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0" dirty="0" smtClean="0"/>
              <a:t>Use hold button in CCA if </a:t>
            </a:r>
          </a:p>
          <a:p>
            <a:pPr marL="0" indent="0"/>
            <a:r>
              <a:rPr lang="en-US" sz="2500" b="0" dirty="0" smtClean="0"/>
              <a:t>     needed</a:t>
            </a:r>
            <a:r>
              <a:rPr lang="en-US" sz="2500" b="0" dirty="0"/>
              <a:t> </a:t>
            </a:r>
            <a:r>
              <a:rPr lang="en-US" sz="2500" b="0" dirty="0" smtClean="0"/>
              <a:t>so the customer </a:t>
            </a:r>
          </a:p>
          <a:p>
            <a:pPr marL="0" indent="0"/>
            <a:r>
              <a:rPr lang="en-US" sz="2500" b="0" dirty="0" smtClean="0"/>
              <a:t>     will hear music</a:t>
            </a:r>
          </a:p>
        </p:txBody>
      </p:sp>
      <p:pic>
        <p:nvPicPr>
          <p:cNvPr id="2" name="Picture 1" descr="How to live more like a cat | MusEdi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04485"/>
            <a:ext cx="3200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1112</Words>
  <Application>Microsoft Office PowerPoint</Application>
  <PresentationFormat>On-screen Show (4:3)</PresentationFormat>
  <Paragraphs>161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Rockwell</vt:lpstr>
      <vt:lpstr>Tunga</vt:lpstr>
      <vt:lpstr>Wingdings</vt:lpstr>
      <vt:lpstr>Angles</vt:lpstr>
      <vt:lpstr>Customer Service</vt:lpstr>
      <vt:lpstr>Our Customers: Who are They?</vt:lpstr>
      <vt:lpstr>Things to Consider</vt:lpstr>
      <vt:lpstr>Customer Service Tips</vt:lpstr>
      <vt:lpstr>Customer Service Tips</vt:lpstr>
      <vt:lpstr>Customer Service Tips</vt:lpstr>
      <vt:lpstr>Resolution</vt:lpstr>
      <vt:lpstr>Customer Service TIPS</vt:lpstr>
      <vt:lpstr>Telephone Tips</vt:lpstr>
      <vt:lpstr>Telephone Tips</vt:lpstr>
      <vt:lpstr>Working with Difficult Customers</vt:lpstr>
      <vt:lpstr>Working with difficult customers</vt:lpstr>
      <vt:lpstr>Try to De-escalate </vt:lpstr>
      <vt:lpstr>Empathize but remain appropriate</vt:lpstr>
      <vt:lpstr>Your most unhappy customers are your greatest source of learning</vt:lpstr>
      <vt:lpstr>PowerPoint Presentation</vt:lpstr>
      <vt:lpstr>PowerPoint Presentation</vt:lpstr>
      <vt:lpstr>Try to avoid the escalation completely</vt:lpstr>
      <vt:lpstr>Take control to create a good experience</vt:lpstr>
      <vt:lpstr>Take control to create a good experience</vt:lpstr>
      <vt:lpstr>Breaking the Cycle</vt:lpstr>
      <vt:lpstr>Customer Service with Co-workers</vt:lpstr>
      <vt:lpstr>Effects of the pandemic</vt:lpstr>
      <vt:lpstr>You can make a difference!</vt:lpstr>
      <vt:lpstr> how has the pandemic affected you? </vt:lpstr>
      <vt:lpstr>Covid Fatigue: When will this be over?? </vt:lpstr>
      <vt:lpstr>Take care of yourself!</vt:lpstr>
      <vt:lpstr>Customer Service </vt:lpstr>
      <vt:lpstr>Questions or Comments?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</dc:title>
  <dc:creator>Kauss, Cortney</dc:creator>
  <cp:lastModifiedBy>Kauss, Cortney</cp:lastModifiedBy>
  <cp:revision>151</cp:revision>
  <cp:lastPrinted>2021-10-11T19:28:52Z</cp:lastPrinted>
  <dcterms:created xsi:type="dcterms:W3CDTF">2018-05-10T20:36:48Z</dcterms:created>
  <dcterms:modified xsi:type="dcterms:W3CDTF">2021-10-14T14:28:24Z</dcterms:modified>
</cp:coreProperties>
</file>