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71" r:id="rId2"/>
    <p:sldId id="256" r:id="rId3"/>
    <p:sldId id="257" r:id="rId4"/>
    <p:sldId id="272" r:id="rId5"/>
    <p:sldId id="258" r:id="rId6"/>
    <p:sldId id="259" r:id="rId7"/>
    <p:sldId id="260" r:id="rId8"/>
    <p:sldId id="261" r:id="rId9"/>
    <p:sldId id="276" r:id="rId10"/>
    <p:sldId id="277" r:id="rId11"/>
    <p:sldId id="273" r:id="rId12"/>
    <p:sldId id="264" r:id="rId13"/>
    <p:sldId id="263" r:id="rId14"/>
    <p:sldId id="278" r:id="rId15"/>
    <p:sldId id="265" r:id="rId16"/>
    <p:sldId id="269" r:id="rId17"/>
    <p:sldId id="270" r:id="rId18"/>
    <p:sldId id="266" r:id="rId19"/>
    <p:sldId id="267" r:id="rId20"/>
    <p:sldId id="26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5" autoAdjust="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23038-9A80-49B8-88A8-33857A0C6E80}" type="datetimeFigureOut">
              <a:rPr lang="en-US" smtClean="0"/>
              <a:t>6/30/2021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CBE86-11DE-4F97-9889-13FB93F11A27}" type="slidenum">
              <a:rPr lang="en-US" smtClean="0"/>
              <a:t>‹#›</a:t>
            </a:fld>
            <a:endParaRPr lang="en-US"/>
          </a:p>
        </p:txBody>
      </p:sp>
    </p:spTree>
    <p:extLst>
      <p:ext uri="{BB962C8B-B14F-4D97-AF65-F5344CB8AC3E}">
        <p14:creationId xmlns:p14="http://schemas.microsoft.com/office/powerpoint/2010/main" val="20941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86899D41-28F5-4173-8B56-4CCB952659AD}" type="datetime1">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61208C-391C-4AA6-8B85-02CF3BAB58C7}"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AC3865-F1F2-49BB-88CD-319199074EB9}"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A64AFC-5D76-4F18-9535-42BED8E071C8}"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D620AA-07FD-483B-9A2B-604D4C3E7763}"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6CAFAC-F15A-4A76-AF30-09D4409E8FF9}" type="datetime1">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501D84-E08A-4E64-8280-2B2AB6CEC3B5}" type="datetime1">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36CBDD-4A92-446D-8267-6D4BF4D6D6E5}" type="datetime1">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F772FBE-0BEB-485F-89B2-2DBFBC010D48}" type="datetime1">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21DDAD-AABE-470F-98DA-2CDC1AAD2423}" type="datetime1">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F89C-8634-499D-A4EC-A975C2E4F5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3D7612-63F5-4A4E-9A4E-E272BC5C4BCA}" type="datetime1">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F89C-8634-499D-A4EC-A975C2E4F53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C36C43-0938-4950-9DD4-E637EC5D3DFC}" type="datetime1">
              <a:rPr lang="en-US" smtClean="0"/>
              <a:t>6/30/2021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9B4F89C-8634-499D-A4EC-A975C2E4F5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Error Prone Profile</a:t>
            </a:r>
            <a:endParaRPr lang="en-US" dirty="0"/>
          </a:p>
        </p:txBody>
      </p:sp>
      <p:sp>
        <p:nvSpPr>
          <p:cNvPr id="5" name="Subtitle 4"/>
          <p:cNvSpPr>
            <a:spLocks noGrp="1"/>
          </p:cNvSpPr>
          <p:nvPr>
            <p:ph type="subTitle" idx="1"/>
          </p:nvPr>
        </p:nvSpPr>
        <p:spPr>
          <a:xfrm>
            <a:off x="762000" y="4495800"/>
            <a:ext cx="7772400" cy="914400"/>
          </a:xfrm>
        </p:spPr>
        <p:txBody>
          <a:bodyPr>
            <a:normAutofit fontScale="85000" lnSpcReduction="20000"/>
          </a:bodyPr>
          <a:lstStyle/>
          <a:p>
            <a:r>
              <a:rPr lang="en-US" dirty="0" smtClean="0"/>
              <a:t>Presented by Paul Unger, Lead </a:t>
            </a:r>
            <a:r>
              <a:rPr lang="en-US" dirty="0" smtClean="0"/>
              <a:t>Worker</a:t>
            </a:r>
          </a:p>
          <a:p>
            <a:endParaRPr lang="en-US" dirty="0"/>
          </a:p>
          <a:p>
            <a:endParaRPr lang="en-US" dirty="0" smtClean="0"/>
          </a:p>
          <a:p>
            <a:r>
              <a:rPr lang="en-US" dirty="0" smtClean="0"/>
              <a:t>June 2021</a:t>
            </a:r>
            <a:endParaRPr lang="en-US" dirty="0"/>
          </a:p>
        </p:txBody>
      </p:sp>
    </p:spTree>
    <p:extLst>
      <p:ext uri="{BB962C8B-B14F-4D97-AF65-F5344CB8AC3E}">
        <p14:creationId xmlns:p14="http://schemas.microsoft.com/office/powerpoint/2010/main" val="2968170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762000" y="838200"/>
            <a:ext cx="7748647" cy="2590800"/>
          </a:xfrm>
        </p:spPr>
        <p:txBody>
          <a:bodyPr/>
          <a:lstStyle/>
          <a:p>
            <a:r>
              <a:rPr lang="en-US" sz="3600" dirty="0" smtClean="0"/>
              <a:t>“What </a:t>
            </a:r>
            <a:r>
              <a:rPr lang="en-US" sz="3600" dirty="0"/>
              <a:t>would you like to do?” </a:t>
            </a:r>
            <a:r>
              <a:rPr lang="en-US" sz="3600" dirty="0" smtClean="0"/>
              <a:t>section.  Click </a:t>
            </a:r>
            <a:r>
              <a:rPr lang="en-US" sz="3600" dirty="0"/>
              <a:t>one of the options.  </a:t>
            </a:r>
          </a:p>
          <a:p>
            <a:endParaRPr lang="en-US" dirty="0"/>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9525" r="38658" b="27801"/>
          <a:stretch/>
        </p:blipFill>
        <p:spPr>
          <a:xfrm>
            <a:off x="1236518" y="2895600"/>
            <a:ext cx="6795655" cy="2057400"/>
          </a:xfrm>
          <a:prstGeom prst="rect">
            <a:avLst/>
          </a:prstGeom>
        </p:spPr>
      </p:pic>
      <p:sp>
        <p:nvSpPr>
          <p:cNvPr id="7" name="Slide Number Placeholder 6"/>
          <p:cNvSpPr>
            <a:spLocks noGrp="1"/>
          </p:cNvSpPr>
          <p:nvPr>
            <p:ph type="sldNum" sz="quarter" idx="12"/>
          </p:nvPr>
        </p:nvSpPr>
        <p:spPr/>
        <p:txBody>
          <a:bodyPr/>
          <a:lstStyle/>
          <a:p>
            <a:fld id="{19B4F89C-8634-499D-A4EC-A975C2E4F536}" type="slidenum">
              <a:rPr lang="en-US" smtClean="0"/>
              <a:t>10</a:t>
            </a:fld>
            <a:endParaRPr lang="en-US"/>
          </a:p>
        </p:txBody>
      </p:sp>
    </p:spTree>
    <p:extLst>
      <p:ext uri="{BB962C8B-B14F-4D97-AF65-F5344CB8AC3E}">
        <p14:creationId xmlns:p14="http://schemas.microsoft.com/office/powerpoint/2010/main" val="159686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3813048"/>
          </a:xfrm>
        </p:spPr>
        <p:txBody>
          <a:bodyPr/>
          <a:lstStyle/>
          <a:p>
            <a:r>
              <a:rPr lang="en-US" dirty="0"/>
              <a:t>If the worker clicks resolve, you will then need to go to the drop downs for Action Taken, Reason, and Root Cause for Potential Error and select the appropriate responses.  Add case comments and you will be done.  Normally, you would want to talk to the client and sometimes obtain </a:t>
            </a:r>
            <a:r>
              <a:rPr lang="en-US" dirty="0" smtClean="0"/>
              <a:t>verification </a:t>
            </a:r>
            <a:r>
              <a:rPr lang="en-US" dirty="0"/>
              <a:t>before you complete those.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72390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19B4F89C-8634-499D-A4EC-A975C2E4F536}" type="slidenum">
              <a:rPr lang="en-US" smtClean="0"/>
              <a:t>11</a:t>
            </a:fld>
            <a:endParaRPr lang="en-US"/>
          </a:p>
        </p:txBody>
      </p:sp>
    </p:spTree>
    <p:extLst>
      <p:ext uri="{BB962C8B-B14F-4D97-AF65-F5344CB8AC3E}">
        <p14:creationId xmlns:p14="http://schemas.microsoft.com/office/powerpoint/2010/main" val="2068726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81000" y="609600"/>
            <a:ext cx="8229600" cy="914400"/>
          </a:xfrm>
        </p:spPr>
        <p:txBody>
          <a:bodyPr>
            <a:normAutofit/>
          </a:bodyPr>
          <a:lstStyle/>
          <a:p>
            <a:r>
              <a:rPr lang="en-US" dirty="0"/>
              <a:t>IPV/Overpayment</a:t>
            </a: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endParaRPr lang="en-US" dirty="0" smtClean="0"/>
          </a:p>
          <a:p>
            <a:pPr marL="514350" indent="-514350">
              <a:buFont typeface="+mj-lt"/>
              <a:buAutoNum type="arabicPeriod"/>
            </a:pPr>
            <a:r>
              <a:rPr lang="en-US" dirty="0" smtClean="0"/>
              <a:t>The </a:t>
            </a:r>
            <a:r>
              <a:rPr lang="en-US" dirty="0"/>
              <a:t>Potential Error </a:t>
            </a:r>
            <a:r>
              <a:rPr lang="en-US" dirty="0" smtClean="0"/>
              <a:t>screen is </a:t>
            </a:r>
            <a:r>
              <a:rPr lang="en-US" dirty="0"/>
              <a:t>similar.  Select the items in the checklist to show what you did </a:t>
            </a:r>
            <a:endParaRPr lang="en-US" dirty="0" smtClean="0"/>
          </a:p>
          <a:p>
            <a:pPr marL="514350" indent="-514350">
              <a:buFont typeface="+mj-lt"/>
              <a:buAutoNum type="arabicPeriod"/>
            </a:pPr>
            <a:r>
              <a:rPr lang="en-US" dirty="0" smtClean="0"/>
              <a:t>Go </a:t>
            </a:r>
            <a:r>
              <a:rPr lang="en-US" dirty="0"/>
              <a:t>to the dropdown menus under What Would You Like To Do to complete </a:t>
            </a:r>
            <a:r>
              <a:rPr lang="en-US" dirty="0" smtClean="0"/>
              <a:t>the page.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12</a:t>
            </a:fld>
            <a:endParaRPr lang="en-US"/>
          </a:p>
        </p:txBody>
      </p:sp>
    </p:spTree>
    <p:extLst>
      <p:ext uri="{BB962C8B-B14F-4D97-AF65-F5344CB8AC3E}">
        <p14:creationId xmlns:p14="http://schemas.microsoft.com/office/powerpoint/2010/main" val="2340517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324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734291" y="3709555"/>
            <a:ext cx="609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65881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19B4F89C-8634-499D-A4EC-A975C2E4F536}" type="slidenum">
              <a:rPr lang="en-US" smtClean="0"/>
              <a:t>13</a:t>
            </a:fld>
            <a:endParaRPr lang="en-US"/>
          </a:p>
        </p:txBody>
      </p:sp>
    </p:spTree>
    <p:extLst>
      <p:ext uri="{BB962C8B-B14F-4D97-AF65-F5344CB8AC3E}">
        <p14:creationId xmlns:p14="http://schemas.microsoft.com/office/powerpoint/2010/main" val="2731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28600"/>
            <a:ext cx="8183880" cy="1051560"/>
          </a:xfrm>
        </p:spPr>
        <p:txBody>
          <a:bodyPr/>
          <a:lstStyle/>
          <a:p>
            <a:r>
              <a:rPr lang="en-US" dirty="0" smtClean="0"/>
              <a:t>Resolve or Defer Resolution</a:t>
            </a:r>
            <a:endParaRPr lang="en-US" dirty="0"/>
          </a:p>
        </p:txBody>
      </p:sp>
      <p:sp>
        <p:nvSpPr>
          <p:cNvPr id="3" name="Content Placeholder 2"/>
          <p:cNvSpPr>
            <a:spLocks noGrp="1"/>
          </p:cNvSpPr>
          <p:nvPr>
            <p:ph idx="1"/>
          </p:nvPr>
        </p:nvSpPr>
        <p:spPr>
          <a:xfrm>
            <a:off x="480060" y="3048000"/>
            <a:ext cx="8183880" cy="3270504"/>
          </a:xfrm>
        </p:spPr>
        <p:txBody>
          <a:bodyPr>
            <a:normAutofit fontScale="92500" lnSpcReduction="10000"/>
          </a:bodyPr>
          <a:lstStyle/>
          <a:p>
            <a:r>
              <a:rPr lang="en-US" dirty="0"/>
              <a:t>If the worker comes across these screens before having an opportunity to interview the client, s/he may select either the Resolve or Defer Resolution Post Confirmation buttons. </a:t>
            </a:r>
            <a:endParaRPr lang="en-US" dirty="0" smtClean="0"/>
          </a:p>
          <a:p>
            <a:r>
              <a:rPr lang="en-US" dirty="0" smtClean="0"/>
              <a:t>Be sure to add </a:t>
            </a:r>
            <a:r>
              <a:rPr lang="en-US" dirty="0"/>
              <a:t>comments, either on the above screen, or the general case comments screen with any pertinent information regarding the potential error.</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479" b="27152"/>
          <a:stretch/>
        </p:blipFill>
        <p:spPr bwMode="auto">
          <a:xfrm>
            <a:off x="914400" y="1447800"/>
            <a:ext cx="7391205" cy="15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609600" y="198120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 y="281940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19B4F89C-8634-499D-A4EC-A975C2E4F536}" type="slidenum">
              <a:rPr lang="en-US" smtClean="0"/>
              <a:t>14</a:t>
            </a:fld>
            <a:endParaRPr lang="en-US"/>
          </a:p>
        </p:txBody>
      </p:sp>
    </p:spTree>
    <p:extLst>
      <p:ext uri="{BB962C8B-B14F-4D97-AF65-F5344CB8AC3E}">
        <p14:creationId xmlns:p14="http://schemas.microsoft.com/office/powerpoint/2010/main" val="2235608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0"/>
            <a:ext cx="8229600" cy="1524000"/>
          </a:xfrm>
        </p:spPr>
        <p:txBody>
          <a:bodyPr>
            <a:normAutofit/>
          </a:bodyPr>
          <a:lstStyle/>
          <a:p>
            <a:r>
              <a:rPr lang="en-US" dirty="0" smtClean="0"/>
              <a:t>Potential Error Details</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pPr marL="0" indent="0">
              <a:buNone/>
            </a:pPr>
            <a:endParaRPr lang="en-US" dirty="0" smtClean="0"/>
          </a:p>
          <a:p>
            <a:pPr marL="0" indent="0" algn="ctr">
              <a:buNone/>
            </a:pPr>
            <a:endParaRPr lang="en-US" dirty="0"/>
          </a:p>
          <a:p>
            <a:pPr marL="0" indent="0">
              <a:buNone/>
            </a:pPr>
            <a:endParaRPr lang="en-US" dirty="0" smtClean="0"/>
          </a:p>
          <a:p>
            <a:pPr marL="0" indent="0">
              <a:buNone/>
            </a:pPr>
            <a:r>
              <a:rPr lang="en-US" dirty="0"/>
              <a:t>UNDER NO CIRCUMSTANCES SHOULD THIS SCREEN BE SKIPPED OVER WITHOUT SOME TYPE OF ACTION, ESPECIALLY IF YOU HAVE SPOKEN WITH THE CLIENT.  REMEMBER THAT OTHER WORKERS MAY TAKE ACTION ON YOUR CASE AND MAY NOT BE ABLE TO CONFIRM A CASE IF THIS INFORMATION IS NOT COMPLETE.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43000"/>
            <a:ext cx="1905000" cy="1676399"/>
          </a:xfrm>
          <a:prstGeom prst="rect">
            <a:avLst/>
          </a:prstGeom>
        </p:spPr>
      </p:pic>
      <p:sp>
        <p:nvSpPr>
          <p:cNvPr id="5" name="Slide Number Placeholder 4"/>
          <p:cNvSpPr>
            <a:spLocks noGrp="1"/>
          </p:cNvSpPr>
          <p:nvPr>
            <p:ph type="sldNum" sz="quarter" idx="12"/>
          </p:nvPr>
        </p:nvSpPr>
        <p:spPr/>
        <p:txBody>
          <a:bodyPr/>
          <a:lstStyle/>
          <a:p>
            <a:fld id="{19B4F89C-8634-499D-A4EC-A975C2E4F536}" type="slidenum">
              <a:rPr lang="en-US" smtClean="0"/>
              <a:t>15</a:t>
            </a:fld>
            <a:endParaRPr lang="en-US"/>
          </a:p>
        </p:txBody>
      </p:sp>
    </p:spTree>
    <p:extLst>
      <p:ext uri="{BB962C8B-B14F-4D97-AF65-F5344CB8AC3E}">
        <p14:creationId xmlns:p14="http://schemas.microsoft.com/office/powerpoint/2010/main" val="9531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8183880" cy="1051560"/>
          </a:xfrm>
        </p:spPr>
        <p:txBody>
          <a:bodyPr/>
          <a:lstStyle/>
          <a:p>
            <a:r>
              <a:rPr lang="en-US" dirty="0"/>
              <a:t>Deferring Potential Errors</a:t>
            </a:r>
          </a:p>
        </p:txBody>
      </p:sp>
      <p:sp>
        <p:nvSpPr>
          <p:cNvPr id="3" name="Content Placeholder 2"/>
          <p:cNvSpPr>
            <a:spLocks noGrp="1"/>
          </p:cNvSpPr>
          <p:nvPr>
            <p:ph idx="1"/>
          </p:nvPr>
        </p:nvSpPr>
        <p:spPr>
          <a:xfrm>
            <a:off x="381000" y="1219200"/>
            <a:ext cx="8183880" cy="3127248"/>
          </a:xfrm>
        </p:spPr>
        <p:txBody>
          <a:bodyPr>
            <a:normAutofit/>
          </a:bodyPr>
          <a:lstStyle/>
          <a:p>
            <a:r>
              <a:rPr lang="en-US" dirty="0"/>
              <a:t>It is possible to defer processing of a potential error so that one can confirm a case.  Please do not do this routinely.  All errors should be processed.  Even if it is deferred, it will need to be completed later.</a:t>
            </a:r>
          </a:p>
          <a:p>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16</a:t>
            </a:fld>
            <a:endParaRPr lang="en-US"/>
          </a:p>
        </p:txBody>
      </p:sp>
    </p:spTree>
    <p:extLst>
      <p:ext uri="{BB962C8B-B14F-4D97-AF65-F5344CB8AC3E}">
        <p14:creationId xmlns:p14="http://schemas.microsoft.com/office/powerpoint/2010/main" val="372945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4800" y="5105400"/>
            <a:ext cx="7239000" cy="762000"/>
          </a:xfrm>
        </p:spPr>
        <p:txBody>
          <a:bodyPr>
            <a:normAutofit/>
          </a:bodyPr>
          <a:lstStyle/>
          <a:p>
            <a:r>
              <a:rPr lang="en-US" dirty="0"/>
              <a:t>Deferring Potential Errors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295" t="16578" b="27594"/>
          <a:stretch/>
        </p:blipFill>
        <p:spPr>
          <a:xfrm>
            <a:off x="1544002" y="762000"/>
            <a:ext cx="6522950" cy="4080165"/>
          </a:xfrm>
        </p:spPr>
      </p:pic>
      <p:sp>
        <p:nvSpPr>
          <p:cNvPr id="3" name="Right Arrow 2"/>
          <p:cNvSpPr/>
          <p:nvPr/>
        </p:nvSpPr>
        <p:spPr>
          <a:xfrm>
            <a:off x="1066800" y="4464628"/>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9B4F89C-8634-499D-A4EC-A975C2E4F536}" type="slidenum">
              <a:rPr lang="en-US" smtClean="0"/>
              <a:t>17</a:t>
            </a:fld>
            <a:endParaRPr lang="en-US"/>
          </a:p>
        </p:txBody>
      </p:sp>
    </p:spTree>
    <p:extLst>
      <p:ext uri="{BB962C8B-B14F-4D97-AF65-F5344CB8AC3E}">
        <p14:creationId xmlns:p14="http://schemas.microsoft.com/office/powerpoint/2010/main" val="1877126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838200"/>
            <a:ext cx="8229600" cy="762000"/>
          </a:xfrm>
        </p:spPr>
        <p:txBody>
          <a:bodyPr>
            <a:normAutofit/>
          </a:bodyPr>
          <a:lstStyle/>
          <a:p>
            <a:r>
              <a:rPr lang="en-US" dirty="0" smtClean="0"/>
              <a:t>Example 1:</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7797" t="13271" b="27011"/>
          <a:stretch/>
        </p:blipFill>
        <p:spPr>
          <a:xfrm>
            <a:off x="838200" y="1752600"/>
            <a:ext cx="6673511" cy="3958936"/>
          </a:xfrm>
        </p:spPr>
      </p:pic>
      <p:sp>
        <p:nvSpPr>
          <p:cNvPr id="4" name="Bent-Up Arrow 3"/>
          <p:cNvSpPr/>
          <p:nvPr/>
        </p:nvSpPr>
        <p:spPr>
          <a:xfrm rot="5400000">
            <a:off x="609602" y="3467100"/>
            <a:ext cx="304800" cy="533400"/>
          </a:xfrm>
          <a:prstGeom prst="bentUpArrow">
            <a:avLst>
              <a:gd name="adj1" fmla="val 50000"/>
              <a:gd name="adj2" fmla="val 25000"/>
              <a:gd name="adj3" fmla="val 31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9B4F89C-8634-499D-A4EC-A975C2E4F536}" type="slidenum">
              <a:rPr lang="en-US" smtClean="0"/>
              <a:t>18</a:t>
            </a:fld>
            <a:endParaRPr lang="en-US"/>
          </a:p>
        </p:txBody>
      </p:sp>
    </p:spTree>
    <p:extLst>
      <p:ext uri="{BB962C8B-B14F-4D97-AF65-F5344CB8AC3E}">
        <p14:creationId xmlns:p14="http://schemas.microsoft.com/office/powerpoint/2010/main" val="678183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52400"/>
            <a:ext cx="8229600" cy="838200"/>
          </a:xfrm>
        </p:spPr>
        <p:txBody>
          <a:bodyPr>
            <a:normAutofit/>
          </a:bodyPr>
          <a:lstStyle/>
          <a:p>
            <a:r>
              <a:rPr lang="en-US" dirty="0" smtClean="0"/>
              <a:t>Example 1:</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18 year old </a:t>
            </a:r>
            <a:r>
              <a:rPr lang="en-US" dirty="0" smtClean="0"/>
              <a:t>was </a:t>
            </a:r>
            <a:r>
              <a:rPr lang="en-US" dirty="0" smtClean="0"/>
              <a:t>part of an overpayment on a parent’s case.  The parent failed to report income.  Because the 18 year old is an adult, s/he was included on the overpayment.  This potential error occurred because of that error.  She was not directly responsible for the error.  For this error, we would mark it as no change and not questionable, making sure to add comments.</a:t>
            </a:r>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19</a:t>
            </a:fld>
            <a:endParaRPr lang="en-US"/>
          </a:p>
        </p:txBody>
      </p:sp>
    </p:spTree>
    <p:extLst>
      <p:ext uri="{BB962C8B-B14F-4D97-AF65-F5344CB8AC3E}">
        <p14:creationId xmlns:p14="http://schemas.microsoft.com/office/powerpoint/2010/main" val="284479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latin typeface="Algerian" panose="04020705040A02060702" pitchFamily="82" charset="0"/>
              </a:rPr>
              <a:t>POTENTIAL ERROR Listing and Error prone profiles</a:t>
            </a:r>
            <a:endParaRPr lang="en-US" dirty="0">
              <a:latin typeface="Algerian" panose="04020705040A02060702" pitchFamily="82" charset="0"/>
            </a:endParaRPr>
          </a:p>
        </p:txBody>
      </p:sp>
      <p:sp>
        <p:nvSpPr>
          <p:cNvPr id="3" name="Subtitle 2"/>
          <p:cNvSpPr>
            <a:spLocks noGrp="1"/>
          </p:cNvSpPr>
          <p:nvPr>
            <p:ph type="subTitle" idx="1"/>
          </p:nvPr>
        </p:nvSpPr>
        <p:spPr>
          <a:xfrm>
            <a:off x="838200" y="2057400"/>
            <a:ext cx="7543800" cy="3581400"/>
          </a:xfrm>
        </p:spPr>
        <p:txBody>
          <a:bodyPr>
            <a:normAutofit/>
          </a:bodyPr>
          <a:lstStyle/>
          <a:p>
            <a:pPr marL="493776" indent="-457200" algn="l">
              <a:buFont typeface="Arial" panose="020B0604020202020204" pitchFamily="34" charset="0"/>
              <a:buChar char="•"/>
            </a:pPr>
            <a:r>
              <a:rPr lang="en-US" sz="3200" dirty="0" smtClean="0"/>
              <a:t>Operations Memo 14-38 </a:t>
            </a:r>
            <a:r>
              <a:rPr lang="en-US" sz="3200" dirty="0"/>
              <a:t>was issued On September 15, </a:t>
            </a:r>
            <a:r>
              <a:rPr lang="en-US" sz="3200" dirty="0" smtClean="0"/>
              <a:t>2014</a:t>
            </a:r>
          </a:p>
          <a:p>
            <a:pPr marL="493776" indent="-457200" algn="l">
              <a:buFont typeface="Arial" panose="020B0604020202020204" pitchFamily="34" charset="0"/>
              <a:buChar char="•"/>
            </a:pPr>
            <a:r>
              <a:rPr lang="en-US" sz="3200" dirty="0" smtClean="0"/>
              <a:t>An automated </a:t>
            </a:r>
            <a:r>
              <a:rPr lang="en-US" sz="3200" dirty="0" smtClean="0"/>
              <a:t>process was </a:t>
            </a:r>
            <a:r>
              <a:rPr lang="en-US" sz="3200" dirty="0" smtClean="0"/>
              <a:t>added to CARES to help identify potential benefit errors to help reduce fraud, client and non-client error.</a:t>
            </a:r>
            <a:r>
              <a:rPr lang="en-US" dirty="0" smtClean="0"/>
              <a:t> </a:t>
            </a:r>
            <a:endParaRPr lang="en-US" dirty="0"/>
          </a:p>
        </p:txBody>
      </p:sp>
    </p:spTree>
    <p:extLst>
      <p:ext uri="{BB962C8B-B14F-4D97-AF65-F5344CB8AC3E}">
        <p14:creationId xmlns:p14="http://schemas.microsoft.com/office/powerpoint/2010/main" val="199797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136" t="7188"/>
          <a:stretch/>
        </p:blipFill>
        <p:spPr>
          <a:xfrm>
            <a:off x="1371600" y="457200"/>
            <a:ext cx="6477000" cy="6082145"/>
          </a:xfrm>
        </p:spPr>
      </p:pic>
      <p:sp>
        <p:nvSpPr>
          <p:cNvPr id="3" name="Right Arrow 2"/>
          <p:cNvSpPr/>
          <p:nvPr/>
        </p:nvSpPr>
        <p:spPr>
          <a:xfrm>
            <a:off x="762000" y="60198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62000" y="1676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9B4F89C-8634-499D-A4EC-A975C2E4F536}" type="slidenum">
              <a:rPr lang="en-US" smtClean="0"/>
              <a:t>20</a:t>
            </a:fld>
            <a:endParaRPr lang="en-US"/>
          </a:p>
        </p:txBody>
      </p:sp>
    </p:spTree>
    <p:extLst>
      <p:ext uri="{BB962C8B-B14F-4D97-AF65-F5344CB8AC3E}">
        <p14:creationId xmlns:p14="http://schemas.microsoft.com/office/powerpoint/2010/main" val="218248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183562" cy="3950685"/>
          </a:xfrm>
        </p:spPr>
      </p:pic>
      <p:sp>
        <p:nvSpPr>
          <p:cNvPr id="4" name="Slide Number Placeholder 3"/>
          <p:cNvSpPr>
            <a:spLocks noGrp="1"/>
          </p:cNvSpPr>
          <p:nvPr>
            <p:ph type="sldNum" sz="quarter" idx="12"/>
          </p:nvPr>
        </p:nvSpPr>
        <p:spPr/>
        <p:txBody>
          <a:bodyPr/>
          <a:lstStyle/>
          <a:p>
            <a:fld id="{19B4F89C-8634-499D-A4EC-A975C2E4F536}" type="slidenum">
              <a:rPr lang="en-US" smtClean="0"/>
              <a:t>21</a:t>
            </a:fld>
            <a:endParaRPr lang="en-US"/>
          </a:p>
        </p:txBody>
      </p:sp>
    </p:spTree>
    <p:extLst>
      <p:ext uri="{BB962C8B-B14F-4D97-AF65-F5344CB8AC3E}">
        <p14:creationId xmlns:p14="http://schemas.microsoft.com/office/powerpoint/2010/main" val="407638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91200"/>
            <a:ext cx="8183880" cy="243840"/>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Unresolved Discrepancies is the last type of Potential Error screens. </a:t>
            </a:r>
          </a:p>
          <a:p>
            <a:r>
              <a:rPr lang="en-US" dirty="0" smtClean="0"/>
              <a:t> It is generated when there are two or more incomplete discrepancies on a case that are more than 45 days old.</a:t>
            </a:r>
          </a:p>
          <a:p>
            <a:r>
              <a:rPr lang="en-US" dirty="0" smtClean="0"/>
              <a:t>Complete the discrepancies and update the Potential Error screen.</a:t>
            </a:r>
          </a:p>
          <a:p>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22</a:t>
            </a:fld>
            <a:endParaRPr lang="en-US"/>
          </a:p>
        </p:txBody>
      </p:sp>
    </p:spTree>
    <p:extLst>
      <p:ext uri="{BB962C8B-B14F-4D97-AF65-F5344CB8AC3E}">
        <p14:creationId xmlns:p14="http://schemas.microsoft.com/office/powerpoint/2010/main" val="160624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Summation</a:t>
            </a:r>
            <a:endParaRPr lang="en-US" dirty="0"/>
          </a:p>
        </p:txBody>
      </p:sp>
      <p:sp>
        <p:nvSpPr>
          <p:cNvPr id="3" name="Content Placeholder 2"/>
          <p:cNvSpPr>
            <a:spLocks noGrp="1"/>
          </p:cNvSpPr>
          <p:nvPr>
            <p:ph idx="1"/>
          </p:nvPr>
        </p:nvSpPr>
        <p:spPr/>
        <p:txBody>
          <a:bodyPr/>
          <a:lstStyle/>
          <a:p>
            <a:r>
              <a:rPr lang="en-US" dirty="0"/>
              <a:t>Always process these when the client is on the phone.  Obtain the necessary information and complete the screen.</a:t>
            </a:r>
          </a:p>
          <a:p>
            <a:r>
              <a:rPr lang="en-US" dirty="0"/>
              <a:t>If you are unable to complete it, leave detailed comments regarding the situation identified in the error.</a:t>
            </a:r>
          </a:p>
          <a:p>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23</a:t>
            </a:fld>
            <a:endParaRPr lang="en-US"/>
          </a:p>
        </p:txBody>
      </p:sp>
    </p:spTree>
    <p:extLst>
      <p:ext uri="{BB962C8B-B14F-4D97-AF65-F5344CB8AC3E}">
        <p14:creationId xmlns:p14="http://schemas.microsoft.com/office/powerpoint/2010/main" val="257659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dirty="0" smtClean="0"/>
              <a:t>Counties will continue to </a:t>
            </a:r>
            <a:r>
              <a:rPr lang="en-US" dirty="0" smtClean="0"/>
              <a:t>be </a:t>
            </a:r>
            <a:r>
              <a:rPr lang="en-US" dirty="0" smtClean="0"/>
              <a:t>required to maintain error-prone profiles.  </a:t>
            </a:r>
          </a:p>
          <a:p>
            <a:r>
              <a:rPr lang="en-US" dirty="0" smtClean="0"/>
              <a:t>These documents are intended to identify areas in which the individual counties feel that there is the potential for incorrect issuance of benefits  </a:t>
            </a:r>
          </a:p>
          <a:p>
            <a:r>
              <a:rPr lang="en-US" dirty="0" smtClean="0"/>
              <a:t>All workers should be informed of their county’s error prone profile during their training process.  If you are not familiar with your local error prone profile, talk to your supervisor or fraud department. </a:t>
            </a:r>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3</a:t>
            </a:fld>
            <a:endParaRPr lang="en-US"/>
          </a:p>
        </p:txBody>
      </p:sp>
    </p:spTree>
    <p:extLst>
      <p:ext uri="{BB962C8B-B14F-4D97-AF65-F5344CB8AC3E}">
        <p14:creationId xmlns:p14="http://schemas.microsoft.com/office/powerpoint/2010/main" val="44721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962400"/>
            <a:ext cx="8183880" cy="1051560"/>
          </a:xfrm>
        </p:spPr>
        <p:txBody>
          <a:bodyPr>
            <a:normAutofit fontScale="90000"/>
          </a:bodyPr>
          <a:lstStyle/>
          <a:p>
            <a:pPr algn="ctr"/>
            <a:r>
              <a:rPr lang="en-US" dirty="0"/>
              <a:t>Error Prone Profile from Capital Fraud/OP Referral </a:t>
            </a:r>
            <a:r>
              <a:rPr lang="en-US" dirty="0" smtClean="0"/>
              <a:t>form</a:t>
            </a:r>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3708" r="1112" b="22728"/>
          <a:stretch/>
        </p:blipFill>
        <p:spPr bwMode="auto">
          <a:xfrm>
            <a:off x="457200" y="762000"/>
            <a:ext cx="82706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19B4F89C-8634-499D-A4EC-A975C2E4F536}" type="slidenum">
              <a:rPr lang="en-US" smtClean="0"/>
              <a:t>4</a:t>
            </a:fld>
            <a:endParaRPr lang="en-US"/>
          </a:p>
        </p:txBody>
      </p:sp>
    </p:spTree>
    <p:extLst>
      <p:ext uri="{BB962C8B-B14F-4D97-AF65-F5344CB8AC3E}">
        <p14:creationId xmlns:p14="http://schemas.microsoft.com/office/powerpoint/2010/main" val="8215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ctr"/>
            <a:r>
              <a:rPr lang="en-US" dirty="0"/>
              <a:t>The </a:t>
            </a:r>
            <a:r>
              <a:rPr lang="en-US" dirty="0" smtClean="0"/>
              <a:t>goals of </a:t>
            </a:r>
            <a:r>
              <a:rPr lang="en-US" dirty="0"/>
              <a:t>the Error Prone </a:t>
            </a:r>
            <a:r>
              <a:rPr lang="en-US" dirty="0" smtClean="0"/>
              <a:t>Profile</a:t>
            </a:r>
            <a:endParaRPr lang="en-US" dirty="0"/>
          </a:p>
        </p:txBody>
      </p:sp>
      <p:sp>
        <p:nvSpPr>
          <p:cNvPr id="3" name="Content Placeholder 2"/>
          <p:cNvSpPr>
            <a:spLocks noGrp="1"/>
          </p:cNvSpPr>
          <p:nvPr>
            <p:ph idx="1"/>
          </p:nvPr>
        </p:nvSpPr>
        <p:spPr>
          <a:xfrm>
            <a:off x="457200" y="1447800"/>
            <a:ext cx="8229600" cy="4830763"/>
          </a:xfrm>
        </p:spPr>
        <p:txBody>
          <a:bodyPr>
            <a:normAutofit/>
          </a:bodyPr>
          <a:lstStyle/>
          <a:p>
            <a:pPr marL="0" indent="0">
              <a:buNone/>
            </a:pPr>
            <a:r>
              <a:rPr lang="en-US" dirty="0" smtClean="0"/>
              <a:t>Profiles should:</a:t>
            </a:r>
          </a:p>
          <a:p>
            <a:pPr>
              <a:buClr>
                <a:schemeClr val="tx2"/>
              </a:buClr>
              <a:tabLst>
                <a:tab pos="282575" algn="l"/>
              </a:tabLst>
            </a:pPr>
            <a:r>
              <a:rPr lang="en-US" dirty="0" smtClean="0"/>
              <a:t>	Catch the most </a:t>
            </a:r>
            <a:r>
              <a:rPr lang="en-US" dirty="0"/>
              <a:t>egregious and frequent </a:t>
            </a:r>
            <a:r>
              <a:rPr lang="en-US" dirty="0" smtClean="0"/>
              <a:t>	errors</a:t>
            </a:r>
            <a:endParaRPr lang="en-US" dirty="0"/>
          </a:p>
          <a:p>
            <a:pPr>
              <a:tabLst>
                <a:tab pos="282575" algn="l"/>
              </a:tabLst>
            </a:pPr>
            <a:r>
              <a:rPr lang="en-US" dirty="0"/>
              <a:t>	Utilize</a:t>
            </a:r>
            <a:r>
              <a:rPr lang="en-US" dirty="0" smtClean="0"/>
              <a:t> </a:t>
            </a:r>
            <a:r>
              <a:rPr lang="en-US" dirty="0"/>
              <a:t>information available in CWW </a:t>
            </a:r>
            <a:r>
              <a:rPr lang="en-US" dirty="0" smtClean="0"/>
              <a:t>	Profiles </a:t>
            </a:r>
            <a:r>
              <a:rPr lang="en-US" dirty="0"/>
              <a:t>that may prevent intentional </a:t>
            </a:r>
            <a:r>
              <a:rPr lang="en-US" dirty="0" smtClean="0"/>
              <a:t>	(</a:t>
            </a:r>
            <a:r>
              <a:rPr lang="en-US" dirty="0"/>
              <a:t>fraud) or unintentional errors by </a:t>
            </a:r>
            <a:r>
              <a:rPr lang="en-US" dirty="0" smtClean="0"/>
              <a:t>	customers </a:t>
            </a:r>
            <a:r>
              <a:rPr lang="en-US" dirty="0"/>
              <a:t>or workers</a:t>
            </a:r>
          </a:p>
          <a:p>
            <a:pPr>
              <a:tabLst>
                <a:tab pos="282575" algn="l"/>
              </a:tabLst>
            </a:pPr>
            <a:r>
              <a:rPr lang="en-US" dirty="0"/>
              <a:t>	</a:t>
            </a:r>
            <a:r>
              <a:rPr lang="en-US" dirty="0" smtClean="0"/>
              <a:t>Be meaningful </a:t>
            </a:r>
            <a:r>
              <a:rPr lang="en-US" dirty="0"/>
              <a:t>to IM </a:t>
            </a:r>
            <a:r>
              <a:rPr lang="en-US" dirty="0" smtClean="0"/>
              <a:t>workers </a:t>
            </a:r>
            <a:r>
              <a:rPr lang="en-US" dirty="0"/>
              <a:t>and not </a:t>
            </a:r>
            <a:r>
              <a:rPr lang="en-US" dirty="0" smtClean="0"/>
              <a:t>	result </a:t>
            </a:r>
            <a:r>
              <a:rPr lang="en-US" dirty="0"/>
              <a:t>in a large </a:t>
            </a:r>
            <a:r>
              <a:rPr lang="en-US" dirty="0" smtClean="0"/>
              <a:t>number of </a:t>
            </a:r>
            <a:r>
              <a:rPr lang="en-US" dirty="0"/>
              <a:t>false </a:t>
            </a:r>
            <a:r>
              <a:rPr lang="en-US" dirty="0" smtClean="0"/>
              <a:t>	positives</a:t>
            </a:r>
            <a:endParaRPr lang="en-US" dirty="0"/>
          </a:p>
        </p:txBody>
      </p:sp>
      <p:sp>
        <p:nvSpPr>
          <p:cNvPr id="4" name="Slide Number Placeholder 3"/>
          <p:cNvSpPr>
            <a:spLocks noGrp="1"/>
          </p:cNvSpPr>
          <p:nvPr>
            <p:ph type="sldNum" sz="quarter" idx="12"/>
          </p:nvPr>
        </p:nvSpPr>
        <p:spPr/>
        <p:txBody>
          <a:bodyPr/>
          <a:lstStyle/>
          <a:p>
            <a:fld id="{19B4F89C-8634-499D-A4EC-A975C2E4F536}" type="slidenum">
              <a:rPr lang="en-US" smtClean="0"/>
              <a:t>5</a:t>
            </a:fld>
            <a:endParaRPr lang="en-US"/>
          </a:p>
        </p:txBody>
      </p:sp>
    </p:spTree>
    <p:extLst>
      <p:ext uri="{BB962C8B-B14F-4D97-AF65-F5344CB8AC3E}">
        <p14:creationId xmlns:p14="http://schemas.microsoft.com/office/powerpoint/2010/main" val="19335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 *See Process Help Manual 70.1.1. </a:t>
            </a:r>
          </a:p>
        </p:txBody>
      </p:sp>
      <p:sp>
        <p:nvSpPr>
          <p:cNvPr id="3" name="Content Placeholder 2"/>
          <p:cNvSpPr>
            <a:spLocks noGrp="1"/>
          </p:cNvSpPr>
          <p:nvPr>
            <p:ph idx="1"/>
          </p:nvPr>
        </p:nvSpPr>
        <p:spPr>
          <a:xfrm>
            <a:off x="457200" y="685801"/>
            <a:ext cx="8229600" cy="4419600"/>
          </a:xfrm>
        </p:spPr>
        <p:txBody>
          <a:bodyPr>
            <a:normAutofit/>
          </a:bodyPr>
          <a:lstStyle/>
          <a:p>
            <a:pPr marL="0" indent="0">
              <a:buNone/>
            </a:pPr>
            <a:r>
              <a:rPr lang="en-US" sz="2900" dirty="0" smtClean="0"/>
              <a:t>Potential errors </a:t>
            </a:r>
            <a:r>
              <a:rPr lang="en-US" sz="2900" dirty="0"/>
              <a:t>in CARES </a:t>
            </a:r>
            <a:r>
              <a:rPr lang="en-US" sz="2900" dirty="0" smtClean="0"/>
              <a:t>will display when </a:t>
            </a:r>
            <a:r>
              <a:rPr lang="en-US" sz="2900" dirty="0"/>
              <a:t>running eligibility.  </a:t>
            </a:r>
            <a:r>
              <a:rPr lang="en-US" sz="2900" dirty="0" smtClean="0"/>
              <a:t>The </a:t>
            </a:r>
            <a:r>
              <a:rPr lang="en-US" sz="2900" dirty="0"/>
              <a:t>Eligibility Run Results screen will have this header at the top of the screen</a:t>
            </a:r>
            <a:r>
              <a:rPr lang="en-US" sz="2900" dirty="0" smtClean="0"/>
              <a:t>:</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lvl="8"/>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84" r="1198"/>
          <a:stretch/>
        </p:blipFill>
        <p:spPr>
          <a:xfrm>
            <a:off x="352944" y="2819400"/>
            <a:ext cx="8385811" cy="2362200"/>
          </a:xfrm>
          <a:prstGeom prst="rect">
            <a:avLst/>
          </a:prstGeom>
        </p:spPr>
      </p:pic>
      <p:sp>
        <p:nvSpPr>
          <p:cNvPr id="5" name="Slide Number Placeholder 4"/>
          <p:cNvSpPr>
            <a:spLocks noGrp="1"/>
          </p:cNvSpPr>
          <p:nvPr>
            <p:ph type="sldNum" sz="quarter" idx="12"/>
          </p:nvPr>
        </p:nvSpPr>
        <p:spPr/>
        <p:txBody>
          <a:bodyPr/>
          <a:lstStyle/>
          <a:p>
            <a:fld id="{19B4F89C-8634-499D-A4EC-A975C2E4F536}" type="slidenum">
              <a:rPr lang="en-US" smtClean="0"/>
              <a:t>6</a:t>
            </a:fld>
            <a:endParaRPr lang="en-US"/>
          </a:p>
        </p:txBody>
      </p:sp>
    </p:spTree>
    <p:extLst>
      <p:ext uri="{BB962C8B-B14F-4D97-AF65-F5344CB8AC3E}">
        <p14:creationId xmlns:p14="http://schemas.microsoft.com/office/powerpoint/2010/main" val="10552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8318" y="457200"/>
            <a:ext cx="8229600" cy="5867400"/>
          </a:xfrm>
        </p:spPr>
        <p:txBody>
          <a:bodyPr>
            <a:normAutofit lnSpcReduction="10000"/>
          </a:bodyPr>
          <a:lstStyle/>
          <a:p>
            <a:pPr marL="0" indent="0">
              <a:buNone/>
            </a:pPr>
            <a:r>
              <a:rPr lang="en-US" sz="2800" dirty="0"/>
              <a:t>Clicking on the magnifying glass on the right of the screen will take you </a:t>
            </a:r>
            <a:r>
              <a:rPr lang="en-US" sz="2800" dirty="0" smtClean="0"/>
              <a:t>to the </a:t>
            </a:r>
            <a:r>
              <a:rPr lang="en-US" sz="2800" dirty="0"/>
              <a:t>Potential Errors Detail screen.  One may also access that screen from the Potential Error Listing screen in the same way</a:t>
            </a:r>
            <a:r>
              <a:rPr lang="en-US" sz="2800" dirty="0" smtClean="0"/>
              <a:t>:</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a:t>Once you click on the magnifying glass you will see:</a:t>
            </a: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18" y="2590800"/>
            <a:ext cx="762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9B4F89C-8634-499D-A4EC-A975C2E4F536}" type="slidenum">
              <a:rPr lang="en-US" smtClean="0"/>
              <a:t>7</a:t>
            </a:fld>
            <a:endParaRPr lang="en-US"/>
          </a:p>
        </p:txBody>
      </p:sp>
    </p:spTree>
    <p:extLst>
      <p:ext uri="{BB962C8B-B14F-4D97-AF65-F5344CB8AC3E}">
        <p14:creationId xmlns:p14="http://schemas.microsoft.com/office/powerpoint/2010/main" val="2743151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4933249" flipH="1" flipV="1">
            <a:off x="2876116" y="-325576"/>
            <a:ext cx="45719" cy="160514"/>
          </a:xfrm>
        </p:spPr>
        <p:txBody>
          <a:bodyPr>
            <a:normAutofit fontScale="25000" lnSpcReduction="20000"/>
          </a:bodyPr>
          <a:lstStyle/>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884"/>
          <a:stretch/>
        </p:blipFill>
        <p:spPr>
          <a:xfrm>
            <a:off x="609600" y="152400"/>
            <a:ext cx="8001000" cy="5905500"/>
          </a:xfrm>
          <a:prstGeom prst="rect">
            <a:avLst/>
          </a:prstGeom>
        </p:spPr>
      </p:pic>
      <p:sp>
        <p:nvSpPr>
          <p:cNvPr id="2" name="Slide Number Placeholder 1"/>
          <p:cNvSpPr>
            <a:spLocks noGrp="1"/>
          </p:cNvSpPr>
          <p:nvPr>
            <p:ph type="sldNum" sz="quarter" idx="12"/>
          </p:nvPr>
        </p:nvSpPr>
        <p:spPr/>
        <p:txBody>
          <a:bodyPr/>
          <a:lstStyle/>
          <a:p>
            <a:fld id="{19B4F89C-8634-499D-A4EC-A975C2E4F536}" type="slidenum">
              <a:rPr lang="en-US" smtClean="0"/>
              <a:t>8</a:t>
            </a:fld>
            <a:endParaRPr lang="en-US"/>
          </a:p>
        </p:txBody>
      </p:sp>
    </p:spTree>
    <p:extLst>
      <p:ext uri="{BB962C8B-B14F-4D97-AF65-F5344CB8AC3E}">
        <p14:creationId xmlns:p14="http://schemas.microsoft.com/office/powerpoint/2010/main" val="371857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4933249" flipH="1" flipV="1">
            <a:off x="2876116" y="-325576"/>
            <a:ext cx="45719" cy="160514"/>
          </a:xfrm>
        </p:spPr>
        <p:txBody>
          <a:bodyPr>
            <a:normAutofit fontScale="25000" lnSpcReduction="20000"/>
          </a:bodyPr>
          <a:lstStyle/>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4429"/>
          <a:stretch/>
        </p:blipFill>
        <p:spPr>
          <a:xfrm>
            <a:off x="471054" y="2590800"/>
            <a:ext cx="8001000" cy="2734270"/>
          </a:xfrm>
          <a:prstGeom prst="rect">
            <a:avLst/>
          </a:prstGeom>
        </p:spPr>
      </p:pic>
      <p:sp>
        <p:nvSpPr>
          <p:cNvPr id="2" name="Rectangle 1"/>
          <p:cNvSpPr/>
          <p:nvPr/>
        </p:nvSpPr>
        <p:spPr>
          <a:xfrm>
            <a:off x="471054" y="533400"/>
            <a:ext cx="8215745" cy="1384995"/>
          </a:xfrm>
          <a:prstGeom prst="rect">
            <a:avLst/>
          </a:prstGeom>
        </p:spPr>
        <p:txBody>
          <a:bodyPr wrap="square">
            <a:spAutoFit/>
          </a:bodyPr>
          <a:lstStyle/>
          <a:p>
            <a:r>
              <a:rPr lang="en-US" sz="2800" dirty="0"/>
              <a:t>Under Error Prone Profile Explanation, the worker can check the items that correspond to the actions taken in resolving the profile.  </a:t>
            </a:r>
          </a:p>
        </p:txBody>
      </p:sp>
      <p:sp>
        <p:nvSpPr>
          <p:cNvPr id="7" name="Slide Number Placeholder 6"/>
          <p:cNvSpPr>
            <a:spLocks noGrp="1"/>
          </p:cNvSpPr>
          <p:nvPr>
            <p:ph type="sldNum" sz="quarter" idx="12"/>
          </p:nvPr>
        </p:nvSpPr>
        <p:spPr/>
        <p:txBody>
          <a:bodyPr/>
          <a:lstStyle/>
          <a:p>
            <a:fld id="{19B4F89C-8634-499D-A4EC-A975C2E4F536}" type="slidenum">
              <a:rPr lang="en-US" smtClean="0"/>
              <a:t>9</a:t>
            </a:fld>
            <a:endParaRPr lang="en-US"/>
          </a:p>
        </p:txBody>
      </p:sp>
    </p:spTree>
    <p:extLst>
      <p:ext uri="{BB962C8B-B14F-4D97-AF65-F5344CB8AC3E}">
        <p14:creationId xmlns:p14="http://schemas.microsoft.com/office/powerpoint/2010/main" val="1711332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955</TotalTime>
  <Words>762</Words>
  <Application>Microsoft Office PowerPoint</Application>
  <PresentationFormat>On-screen Show (4:3)</PresentationFormat>
  <Paragraphs>86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Algerian</vt:lpstr>
      <vt:lpstr>Arial</vt:lpstr>
      <vt:lpstr>Calibri</vt:lpstr>
      <vt:lpstr>Verdana</vt:lpstr>
      <vt:lpstr>Wingdings 2</vt:lpstr>
      <vt:lpstr>Aspect</vt:lpstr>
      <vt:lpstr>Error Prone Profile</vt:lpstr>
      <vt:lpstr>POTENTIAL ERROR Listing and Error prone profiles</vt:lpstr>
      <vt:lpstr>PowerPoint Presentation</vt:lpstr>
      <vt:lpstr>Error Prone Profile from Capital Fraud/OP Referral form</vt:lpstr>
      <vt:lpstr>The goals of the Error Prone Profile</vt:lpstr>
      <vt:lpstr> *See Process Help Manual 70.1.1. </vt:lpstr>
      <vt:lpstr>PowerPoint Presentation</vt:lpstr>
      <vt:lpstr>PowerPoint Presentation</vt:lpstr>
      <vt:lpstr>PowerPoint Presentation</vt:lpstr>
      <vt:lpstr>PowerPoint Presentation</vt:lpstr>
      <vt:lpstr>PowerPoint Presentation</vt:lpstr>
      <vt:lpstr>IPV/Overpayment</vt:lpstr>
      <vt:lpstr>PowerPoint Presentation</vt:lpstr>
      <vt:lpstr>Resolve or Defer Resolution</vt:lpstr>
      <vt:lpstr>Potential Error Details</vt:lpstr>
      <vt:lpstr>Deferring Potential Errors</vt:lpstr>
      <vt:lpstr>Deferring Potential Errors</vt:lpstr>
      <vt:lpstr>Example 1:</vt:lpstr>
      <vt:lpstr>Example 1:</vt:lpstr>
      <vt:lpstr>PowerPoint Presentation</vt:lpstr>
      <vt:lpstr>PowerPoint Presentation</vt:lpstr>
      <vt:lpstr>PowerPoint Presentation</vt:lpstr>
      <vt:lpstr>In Summation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ERROR Listing and Error prone profiles</dc:title>
  <dc:creator>Unger, Paul</dc:creator>
  <cp:lastModifiedBy>Unger, Paul</cp:lastModifiedBy>
  <cp:revision>30</cp:revision>
  <cp:lastPrinted>2016-03-14T14:35:23Z</cp:lastPrinted>
  <dcterms:created xsi:type="dcterms:W3CDTF">2015-12-15T17:46:21Z</dcterms:created>
  <dcterms:modified xsi:type="dcterms:W3CDTF">2021-06-30T21:00:33Z</dcterms:modified>
</cp:coreProperties>
</file>