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59" r:id="rId4"/>
    <p:sldId id="299" r:id="rId5"/>
    <p:sldId id="269" r:id="rId6"/>
    <p:sldId id="275" r:id="rId7"/>
    <p:sldId id="300" r:id="rId8"/>
    <p:sldId id="265" r:id="rId9"/>
    <p:sldId id="301" r:id="rId10"/>
    <p:sldId id="273" r:id="rId11"/>
    <p:sldId id="274" r:id="rId12"/>
    <p:sldId id="296" r:id="rId13"/>
    <p:sldId id="29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7" r:id="rId23"/>
    <p:sldId id="288" r:id="rId24"/>
    <p:sldId id="290" r:id="rId25"/>
    <p:sldId id="292" r:id="rId26"/>
    <p:sldId id="294" r:id="rId27"/>
    <p:sldId id="270" r:id="rId28"/>
    <p:sldId id="266" r:id="rId29"/>
    <p:sldId id="26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>
      <p:cViewPr varScale="1">
        <p:scale>
          <a:sx n="94" d="100"/>
          <a:sy n="94" d="100"/>
        </p:scale>
        <p:origin x="667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AEFFB-0E21-4437-A517-40E24A15A48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BFF3D-54FA-4186-A4EF-CFD83AA2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022420D-C8FA-4965-B70B-3A641BEBC1D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DAA889-3EF8-49A2-9298-D684CE089D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BadgerCare</a:t>
            </a:r>
            <a:r>
              <a:rPr lang="en-US" dirty="0" smtClean="0"/>
              <a:t> under Gap Filling Rules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3394336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BC Handbook 16.9 and Process Help 14.1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1800" dirty="0" smtClean="0"/>
              <a:t>Updated 9/14/23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31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81" y="3238159"/>
            <a:ext cx="7239000" cy="33315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 these alerts daily</a:t>
            </a:r>
            <a:endParaRPr lang="en-US" sz="2800" dirty="0"/>
          </a:p>
          <a:p>
            <a:r>
              <a:rPr lang="en-US" sz="2800" dirty="0" smtClean="0"/>
              <a:t>Indicator that EAI pages have generated and may need completion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7620000" cy="7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VCL and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543799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not leave “Waiting Worker Validation”</a:t>
            </a:r>
          </a:p>
          <a:p>
            <a:pPr lvl="1"/>
            <a:r>
              <a:rPr lang="en-US" sz="2500" dirty="0" smtClean="0"/>
              <a:t>This will result in the FYI letter going out overnight</a:t>
            </a:r>
            <a:endParaRPr lang="en-US" sz="2500" dirty="0"/>
          </a:p>
          <a:p>
            <a:r>
              <a:rPr lang="en-US" sz="2800" dirty="0" smtClean="0"/>
              <a:t>Attempt to verify all GAP Fills immediately, once over monthly income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58" y="4495800"/>
            <a:ext cx="6051641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48" y="3657600"/>
            <a:ext cx="5603421" cy="6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VCL and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“? – Pending Information”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Use if verification will be needed</a:t>
            </a:r>
          </a:p>
          <a:p>
            <a:pPr lvl="1"/>
            <a:r>
              <a:rPr lang="en-US" dirty="0" smtClean="0"/>
              <a:t>Add text to VCL to detail the verification we are looking for (YTD earnings plus projected)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3657600"/>
            <a:ext cx="7249510" cy="2486267"/>
            <a:chOff x="0" y="0"/>
            <a:chExt cx="3684270" cy="10242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" t="29941" r="39599" b="40555"/>
            <a:stretch/>
          </p:blipFill>
          <p:spPr bwMode="auto">
            <a:xfrm>
              <a:off x="0" y="0"/>
              <a:ext cx="3684270" cy="10242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307818" y="108641"/>
              <a:ext cx="611033" cy="767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89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609"/>
            <a:ext cx="7239000" cy="777240"/>
          </a:xfrm>
        </p:spPr>
        <p:txBody>
          <a:bodyPr/>
          <a:lstStyle/>
          <a:p>
            <a:r>
              <a:rPr lang="en-US" dirty="0"/>
              <a:t>VCL and correspondence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373546" cy="43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3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 or INCORRECT ??</a:t>
            </a:r>
            <a:endParaRPr lang="en-US" dirty="0"/>
          </a:p>
        </p:txBody>
      </p:sp>
      <p:pic>
        <p:nvPicPr>
          <p:cNvPr id="3" name="Picture 2" descr="General HR Quiz - Part 2 | Vinay Ravindran | Human Resources | You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0250"/>
            <a:ext cx="55626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4354"/>
            <a:ext cx="7620000" cy="70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7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551837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INCORRECT – NO TOTALS ENTERED ON THE EARNED INCOME SECTION.  </a:t>
            </a:r>
            <a:r>
              <a:rPr lang="en-US" dirty="0" smtClean="0"/>
              <a:t>ERROR- </a:t>
            </a:r>
            <a:r>
              <a:rPr lang="en-US" dirty="0"/>
              <a:t>ASSUMING THE “ROLLED UP” DATA WILL AUTOMATICALLY PULL INTO AN ANNUAL BUDGET.</a:t>
            </a:r>
          </a:p>
        </p:txBody>
      </p:sp>
    </p:spTree>
    <p:extLst>
      <p:ext uri="{BB962C8B-B14F-4D97-AF65-F5344CB8AC3E}">
        <p14:creationId xmlns:p14="http://schemas.microsoft.com/office/powerpoint/2010/main" val="79098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8686800" cy="67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828836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INCORRECT – THE WORKER ENTERED A VALIDATED AMOUNT, BUT FORGOT TO CHANGE THE “ADDITIONAL INCOME NEEDED” FIELD TO “V- WORKER </a:t>
            </a:r>
            <a:r>
              <a:rPr lang="en-US" dirty="0" smtClean="0"/>
              <a:t>VALIDATED”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610599" cy="70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7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Gap Filling?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715184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Due to differences between the eligibility </a:t>
            </a:r>
            <a:r>
              <a:rPr lang="en-US" dirty="0" smtClean="0"/>
              <a:t>rules when counting income </a:t>
            </a:r>
            <a:r>
              <a:rPr lang="en-US" dirty="0"/>
              <a:t>used by the </a:t>
            </a:r>
            <a:r>
              <a:rPr lang="en-US" i="1" dirty="0"/>
              <a:t>Federally Facilitated </a:t>
            </a:r>
            <a:r>
              <a:rPr lang="en-US" i="1" dirty="0" smtClean="0"/>
              <a:t>Marketplace (FFM)</a:t>
            </a:r>
            <a:r>
              <a:rPr lang="en-US" dirty="0"/>
              <a:t> 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err="1" smtClean="0"/>
              <a:t>BadgerCare</a:t>
            </a:r>
            <a:r>
              <a:rPr lang="en-US" dirty="0" smtClean="0"/>
              <a:t> Plus rules, </a:t>
            </a:r>
            <a:r>
              <a:rPr lang="en-US" dirty="0"/>
              <a:t>the Marketplace may </a:t>
            </a:r>
            <a:r>
              <a:rPr lang="en-US" dirty="0" smtClean="0"/>
              <a:t>determine an individual to </a:t>
            </a:r>
            <a:r>
              <a:rPr lang="en-US" dirty="0"/>
              <a:t>be below 100% of the FPL based on their </a:t>
            </a:r>
            <a:r>
              <a:rPr lang="en-US" b="1" u="sng" dirty="0"/>
              <a:t>annual</a:t>
            </a:r>
            <a:r>
              <a:rPr lang="en-US" dirty="0"/>
              <a:t> income, while </a:t>
            </a:r>
            <a:r>
              <a:rPr lang="en-US" dirty="0" err="1"/>
              <a:t>BadgerCare</a:t>
            </a:r>
            <a:r>
              <a:rPr lang="en-US" dirty="0"/>
              <a:t> Plus </a:t>
            </a:r>
            <a:r>
              <a:rPr lang="en-US" dirty="0" smtClean="0"/>
              <a:t>determines the income above </a:t>
            </a:r>
            <a:r>
              <a:rPr lang="en-US" dirty="0"/>
              <a:t>100% of the FPL based on their current </a:t>
            </a:r>
            <a:r>
              <a:rPr lang="en-US" b="1" u="sng" dirty="0"/>
              <a:t>monthly</a:t>
            </a:r>
            <a:r>
              <a:rPr lang="en-US" dirty="0"/>
              <a:t> income.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Because </a:t>
            </a:r>
            <a:r>
              <a:rPr lang="en-US" dirty="0"/>
              <a:t>of this </a:t>
            </a:r>
            <a:r>
              <a:rPr lang="en-US" dirty="0" smtClean="0"/>
              <a:t>difference, </a:t>
            </a:r>
            <a:r>
              <a:rPr lang="en-US" dirty="0"/>
              <a:t>the person is </a:t>
            </a:r>
            <a:r>
              <a:rPr lang="en-US" dirty="0" smtClean="0"/>
              <a:t>not eligible </a:t>
            </a:r>
            <a:r>
              <a:rPr lang="en-US" dirty="0"/>
              <a:t>for </a:t>
            </a:r>
            <a:r>
              <a:rPr lang="en-US" dirty="0" err="1" smtClean="0"/>
              <a:t>BadgerCare</a:t>
            </a:r>
            <a:r>
              <a:rPr lang="en-US" dirty="0" smtClean="0"/>
              <a:t> </a:t>
            </a:r>
            <a:r>
              <a:rPr lang="en-US" dirty="0"/>
              <a:t>Plus nor advanced premium tax credits (</a:t>
            </a:r>
            <a:r>
              <a:rPr lang="en-US" i="1" dirty="0"/>
              <a:t>APTC</a:t>
            </a:r>
            <a:r>
              <a:rPr lang="en-US" dirty="0"/>
              <a:t>s). If </a:t>
            </a:r>
            <a:r>
              <a:rPr lang="en-US" dirty="0" smtClean="0"/>
              <a:t>left </a:t>
            </a:r>
            <a:r>
              <a:rPr lang="en-US" dirty="0"/>
              <a:t>in this eligibility "gap," then the only option available </a:t>
            </a:r>
            <a:r>
              <a:rPr lang="en-US" dirty="0" smtClean="0"/>
              <a:t>is </a:t>
            </a:r>
            <a:r>
              <a:rPr lang="en-US" dirty="0"/>
              <a:t>to pay for the full cost of private health insurance through the Marketplace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To prevent this from happening, these people must have eligibility for </a:t>
            </a:r>
            <a:r>
              <a:rPr lang="en-US" dirty="0" err="1"/>
              <a:t>BadgerCare</a:t>
            </a:r>
            <a:r>
              <a:rPr lang="en-US" dirty="0"/>
              <a:t> Plus determined based on their expected annual income.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28836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CORRECT – WORKER ENTERED A VALIDATED INCOME VALUE ON THE EARNED INCOME PAGE AND CORRECTLY SELECTED “V-WORKER VALIDATED.”</a:t>
            </a:r>
          </a:p>
        </p:txBody>
      </p:sp>
    </p:spTree>
    <p:extLst>
      <p:ext uri="{BB962C8B-B14F-4D97-AF65-F5344CB8AC3E}">
        <p14:creationId xmlns:p14="http://schemas.microsoft.com/office/powerpoint/2010/main" val="408768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USING the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Monthly income at 126.66% but Annual at 0.00%</a:t>
            </a:r>
            <a:endParaRPr lang="en-US" sz="2500" dirty="0"/>
          </a:p>
          <a:p>
            <a:r>
              <a:rPr lang="en-US" sz="2500" dirty="0" smtClean="0"/>
              <a:t>Impossible to have to have monthly income and not at least some total for annual income</a:t>
            </a:r>
            <a:endParaRPr lang="en-US" sz="25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1"/>
            <a:ext cx="81533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“Rolled up” totals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1" y="1609416"/>
            <a:ext cx="8153400" cy="48463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not assume rolled up totals are accurate. Review the EI/UI entries to make sure a true 12 month EAI</a:t>
            </a:r>
            <a:endParaRPr lang="en-US" sz="2400" dirty="0"/>
          </a:p>
          <a:p>
            <a:r>
              <a:rPr lang="en-US" sz="2400" dirty="0" smtClean="0"/>
              <a:t>Notice only 11 months pulling into the EAI page, however EI page indicates job started earlier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8461"/>
            <a:ext cx="8153400" cy="1294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1" y="5398301"/>
            <a:ext cx="8153400" cy="6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64286" cy="54651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Annual earned income must be manually totaled based on the rolled up data combined with FDSH data (adding prospective income with actual income)</a:t>
            </a:r>
            <a:endParaRPr lang="en-US" sz="2400" dirty="0"/>
          </a:p>
          <a:p>
            <a:r>
              <a:rPr lang="en-US" sz="2400" dirty="0" smtClean="0"/>
              <a:t>Workers must “validate” entries, not assume the EAI page is accurate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5370"/>
            <a:ext cx="8153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UIB Totals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64286" cy="5465136"/>
          </a:xfrm>
        </p:spPr>
        <p:txBody>
          <a:bodyPr>
            <a:normAutofit/>
          </a:bodyPr>
          <a:lstStyle/>
          <a:p>
            <a:r>
              <a:rPr lang="en-US" sz="2400" dirty="0"/>
              <a:t>UIB </a:t>
            </a:r>
            <a:r>
              <a:rPr lang="en-US" sz="2400" dirty="0" smtClean="0"/>
              <a:t>must be manually calculated as there will not be rolled up data to start from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2209800"/>
            <a:ext cx="8240485" cy="40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UIB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64286" cy="5465136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200"/>
            <a:ext cx="3927565" cy="1785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03574"/>
            <a:ext cx="816428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UIB 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64286" cy="5465136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75154"/>
            <a:ext cx="8240486" cy="34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9437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Members are still subject to change reporting requirements while enrolled under gap filling rules</a:t>
            </a:r>
          </a:p>
          <a:p>
            <a:r>
              <a:rPr lang="en-US" dirty="0" smtClean="0"/>
              <a:t>A member can lose eligibility if no longer meeting all non-financial requirements</a:t>
            </a:r>
          </a:p>
          <a:p>
            <a:r>
              <a:rPr lang="en-US" dirty="0" smtClean="0"/>
              <a:t>A member can lose eligibility if there is an increase in income that puts the annual income over 100% FPL</a:t>
            </a:r>
          </a:p>
          <a:p>
            <a:r>
              <a:rPr lang="en-US" dirty="0" smtClean="0"/>
              <a:t>Beginning the first Saturday of January (and the first Saturday in January of each following year) a notice will be sent asking gap members to validate their EAI for the new calendar year</a:t>
            </a:r>
          </a:p>
          <a:p>
            <a:r>
              <a:rPr lang="en-US" dirty="0" smtClean="0"/>
              <a:t>EAI information is due January 31, if not provided, the system will terminate eligibility as of March and ongoing</a:t>
            </a:r>
          </a:p>
        </p:txBody>
      </p:sp>
    </p:spTree>
    <p:extLst>
      <p:ext uri="{BB962C8B-B14F-4D97-AF65-F5344CB8AC3E}">
        <p14:creationId xmlns:p14="http://schemas.microsoft.com/office/powerpoint/2010/main" val="24479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419600"/>
          </a:xfrm>
        </p:spPr>
        <p:txBody>
          <a:bodyPr anchor="ctr">
            <a:normAutofit/>
          </a:bodyPr>
          <a:lstStyle/>
          <a:p>
            <a:r>
              <a:rPr lang="en-US" sz="3000" dirty="0" err="1" smtClean="0"/>
              <a:t>BadgerCare</a:t>
            </a:r>
            <a:r>
              <a:rPr lang="en-US" sz="3000" dirty="0" smtClean="0"/>
              <a:t> Handbook 16.9 </a:t>
            </a:r>
          </a:p>
          <a:p>
            <a:r>
              <a:rPr lang="en-US" sz="3000" dirty="0" smtClean="0"/>
              <a:t>Process Help 14.1 EAI for Gap Fill</a:t>
            </a:r>
          </a:p>
          <a:p>
            <a:r>
              <a:rPr lang="en-US" sz="3000" dirty="0" smtClean="0"/>
              <a:t>Ops Memo 23-03</a:t>
            </a:r>
          </a:p>
          <a:p>
            <a:r>
              <a:rPr lang="de-DE" sz="3000" dirty="0" smtClean="0"/>
              <a:t>Cornerstone: IM </a:t>
            </a:r>
            <a:r>
              <a:rPr lang="de-DE" sz="3000" dirty="0"/>
              <a:t>Refresher Training: Gap Filling_DMS_BEOT</a:t>
            </a:r>
          </a:p>
          <a:p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3904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38" y="1447800"/>
            <a:ext cx="7242048" cy="2514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        </a:t>
            </a:r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0136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200" dirty="0" smtClean="0"/>
              <a:t>Who to test for gap filling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562784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endParaRPr lang="en-US" dirty="0" smtClean="0"/>
          </a:p>
          <a:p>
            <a:r>
              <a:rPr lang="en-US" sz="2400" dirty="0" smtClean="0"/>
              <a:t>Individual who fails the monthly income test, and is a Parent, Caretaker Relative, or </a:t>
            </a:r>
            <a:r>
              <a:rPr lang="en-US" sz="2400" dirty="0"/>
              <a:t>C</a:t>
            </a:r>
            <a:r>
              <a:rPr lang="en-US" sz="2400" dirty="0" smtClean="0"/>
              <a:t>hildless Adult</a:t>
            </a:r>
            <a:endParaRPr lang="en-US" sz="2400" dirty="0"/>
          </a:p>
          <a:p>
            <a:pPr lvl="1"/>
            <a:r>
              <a:rPr lang="en-US" dirty="0" smtClean="0"/>
              <a:t>100</a:t>
            </a:r>
            <a:r>
              <a:rPr lang="en-US" dirty="0"/>
              <a:t>% FPL income </a:t>
            </a:r>
            <a:r>
              <a:rPr lang="en-US" dirty="0" smtClean="0"/>
              <a:t>limit</a:t>
            </a:r>
            <a:endParaRPr lang="en-US" dirty="0"/>
          </a:p>
          <a:p>
            <a:pPr lvl="1"/>
            <a:r>
              <a:rPr lang="en-US" dirty="0" smtClean="0"/>
              <a:t>CWW Categories</a:t>
            </a:r>
          </a:p>
          <a:p>
            <a:pPr lvl="2"/>
            <a:r>
              <a:rPr lang="en-US" dirty="0" smtClean="0"/>
              <a:t>MAGA</a:t>
            </a:r>
          </a:p>
          <a:p>
            <a:pPr lvl="2"/>
            <a:r>
              <a:rPr lang="en-US" dirty="0" smtClean="0"/>
              <a:t>MAGS</a:t>
            </a:r>
          </a:p>
          <a:p>
            <a:pPr lvl="2"/>
            <a:r>
              <a:rPr lang="en-US" dirty="0" smtClean="0"/>
              <a:t>MAGN</a:t>
            </a:r>
          </a:p>
          <a:p>
            <a:pPr marL="292608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63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annual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846320"/>
          </a:xfrm>
        </p:spPr>
        <p:txBody>
          <a:bodyPr/>
          <a:lstStyle/>
          <a:p>
            <a:r>
              <a:rPr lang="en-US" dirty="0" smtClean="0"/>
              <a:t>Use two pages in CWW</a:t>
            </a:r>
          </a:p>
          <a:p>
            <a:pPr lvl="1"/>
            <a:r>
              <a:rPr lang="en-US" dirty="0" smtClean="0"/>
              <a:t>Individual Reported Annual Income</a:t>
            </a:r>
          </a:p>
          <a:p>
            <a:pPr lvl="2"/>
            <a:r>
              <a:rPr lang="en-US" dirty="0" smtClean="0"/>
              <a:t>Self-reported by client</a:t>
            </a:r>
          </a:p>
          <a:p>
            <a:pPr lvl="1"/>
            <a:r>
              <a:rPr lang="en-US" dirty="0" smtClean="0"/>
              <a:t>Expected Annual Income</a:t>
            </a:r>
          </a:p>
          <a:p>
            <a:pPr lvl="2"/>
            <a:r>
              <a:rPr lang="en-US" dirty="0" smtClean="0"/>
              <a:t>Verified received and/or expected income</a:t>
            </a:r>
          </a:p>
          <a:p>
            <a:pPr lvl="2"/>
            <a:endParaRPr lang="en-US" dirty="0"/>
          </a:p>
          <a:p>
            <a:r>
              <a:rPr lang="en-US" dirty="0" smtClean="0"/>
              <a:t>Use the current calendar year’s total income</a:t>
            </a:r>
          </a:p>
          <a:p>
            <a:pPr lvl="1"/>
            <a:r>
              <a:rPr lang="en-US" dirty="0" smtClean="0"/>
              <a:t>Combine actual earnings plus expected earnings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7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609416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/>
              <a:t>Individual reported annual income page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Use this page to enter the client’s self-attested income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the individual’s self-attested income </a:t>
            </a:r>
            <a:r>
              <a:rPr lang="en-US" dirty="0" smtClean="0"/>
              <a:t>over the </a:t>
            </a:r>
            <a:r>
              <a:rPr lang="en-US" dirty="0"/>
              <a:t>annual income limit? </a:t>
            </a:r>
          </a:p>
          <a:p>
            <a:pPr lvl="1"/>
            <a:r>
              <a:rPr lang="en-US" dirty="0"/>
              <a:t>If yes, BC+ fails, no EAI page is scheduled, and no gap determination is required. </a:t>
            </a:r>
          </a:p>
          <a:p>
            <a:pPr lvl="1"/>
            <a:r>
              <a:rPr lang="en-US" dirty="0"/>
              <a:t>If no, BC+ pends, the EAI page is scheduled, and the worker validates the annual income. 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02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7891055" cy="2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Expected annual income (EAI)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1828800"/>
            <a:ext cx="7239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client’s self-attested yearly income is below 100% FPL or is unknown, this page will be required</a:t>
            </a:r>
          </a:p>
          <a:p>
            <a:endParaRPr lang="en-US" dirty="0" smtClean="0"/>
          </a:p>
          <a:p>
            <a:r>
              <a:rPr lang="en-US" dirty="0" smtClean="0"/>
              <a:t> Detailed wage information is captured here</a:t>
            </a:r>
          </a:p>
          <a:p>
            <a:pPr lvl="1"/>
            <a:r>
              <a:rPr lang="en-US" dirty="0" smtClean="0"/>
              <a:t>Earned Income</a:t>
            </a:r>
          </a:p>
          <a:p>
            <a:pPr lvl="1"/>
            <a:r>
              <a:rPr lang="en-US" dirty="0" smtClean="0"/>
              <a:t>Self-Employment</a:t>
            </a:r>
          </a:p>
          <a:p>
            <a:pPr lvl="1"/>
            <a:r>
              <a:rPr lang="en-US" dirty="0" smtClean="0"/>
              <a:t>Unearned Income</a:t>
            </a:r>
          </a:p>
          <a:p>
            <a:pPr lvl="1"/>
            <a:r>
              <a:rPr lang="en-US" dirty="0" smtClean="0"/>
              <a:t>Deductions</a:t>
            </a:r>
          </a:p>
          <a:p>
            <a:pPr lvl="1"/>
            <a:endParaRPr lang="en-US" dirty="0"/>
          </a:p>
          <a:p>
            <a:r>
              <a:rPr lang="en-US" dirty="0" smtClean="0"/>
              <a:t>If client is under 100% after “validation,” client will be “Gap Eligible”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0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EAI Page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343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Workers must “validate” the gap fill by completing the necessary entries on the EAI page(s)</a:t>
            </a:r>
          </a:p>
          <a:p>
            <a:pPr lvl="1"/>
            <a:r>
              <a:rPr lang="en-US" dirty="0" smtClean="0"/>
              <a:t>“Rolled </a:t>
            </a:r>
            <a:r>
              <a:rPr lang="en-US" dirty="0"/>
              <a:t>up” totals provided are a starting point, not an end point</a:t>
            </a:r>
          </a:p>
          <a:p>
            <a:pPr lvl="1"/>
            <a:r>
              <a:rPr lang="en-US" dirty="0"/>
              <a:t>Review data exchanges, EI/UI entries, and/or use customer reports to build proper totals on the EAI page(s</a:t>
            </a:r>
            <a:r>
              <a:rPr lang="en-US" dirty="0" smtClean="0"/>
              <a:t>).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The goal? Arrive at the best estimate for the household’s annual income for the </a:t>
            </a:r>
            <a:r>
              <a:rPr lang="en-US" dirty="0" smtClean="0"/>
              <a:t>year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6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8200"/>
            <a:ext cx="8153400" cy="52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8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2110</TotalTime>
  <Words>859</Words>
  <Application>Microsoft Office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Trebuchet MS</vt:lpstr>
      <vt:lpstr>Wingdings</vt:lpstr>
      <vt:lpstr>Wingdings 2</vt:lpstr>
      <vt:lpstr>Opulent</vt:lpstr>
      <vt:lpstr>BadgerCare under Gap Filling Rules</vt:lpstr>
      <vt:lpstr>WHAT is Gap Filling?</vt:lpstr>
      <vt:lpstr>Who to test for gap filling?</vt:lpstr>
      <vt:lpstr>Determining annual income</vt:lpstr>
      <vt:lpstr>Individual reported annual income page</vt:lpstr>
      <vt:lpstr>PowerPoint Presentation</vt:lpstr>
      <vt:lpstr>Expected annual income (EAI) page</vt:lpstr>
      <vt:lpstr>EAI Page continued…</vt:lpstr>
      <vt:lpstr>PowerPoint Presentation</vt:lpstr>
      <vt:lpstr>alerts</vt:lpstr>
      <vt:lpstr>VCL and correspondence</vt:lpstr>
      <vt:lpstr>VCL and correspondence</vt:lpstr>
      <vt:lpstr>VCL and correspondence</vt:lpstr>
      <vt:lpstr>CORRECT or INCORRECT 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budget</vt:lpstr>
      <vt:lpstr>“Rolled up” totals</vt:lpstr>
      <vt:lpstr>Continued….</vt:lpstr>
      <vt:lpstr>UIB Totals</vt:lpstr>
      <vt:lpstr>UIB Query</vt:lpstr>
      <vt:lpstr>UIB continued….</vt:lpstr>
      <vt:lpstr>General Information</vt:lpstr>
      <vt:lpstr>Resources</vt:lpstr>
      <vt:lpstr>         Questions?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BadgerCare under Gap Filling Rules</dc:title>
  <dc:creator>Kauss, Cortney</dc:creator>
  <cp:lastModifiedBy>Premo, Alex</cp:lastModifiedBy>
  <cp:revision>110</cp:revision>
  <cp:lastPrinted>2019-05-06T14:42:51Z</cp:lastPrinted>
  <dcterms:created xsi:type="dcterms:W3CDTF">2017-11-03T20:01:21Z</dcterms:created>
  <dcterms:modified xsi:type="dcterms:W3CDTF">2023-09-27T16:47:45Z</dcterms:modified>
</cp:coreProperties>
</file>