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5" r:id="rId7"/>
    <p:sldId id="269" r:id="rId8"/>
    <p:sldId id="270" r:id="rId9"/>
    <p:sldId id="271" r:id="rId10"/>
    <p:sldId id="272" r:id="rId11"/>
    <p:sldId id="273" r:id="rId12"/>
    <p:sldId id="262" r:id="rId13"/>
    <p:sldId id="263" r:id="rId14"/>
    <p:sldId id="264" r:id="rId15"/>
    <p:sldId id="266" r:id="rId16"/>
    <p:sldId id="274"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1" d="100"/>
          <a:sy n="91"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9/12/2019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976E5-8F8C-4BF9-B8AC-7A195188390E}"/>
              </a:ext>
            </a:extLst>
          </p:cNvPr>
          <p:cNvSpPr>
            <a:spLocks noGrp="1"/>
          </p:cNvSpPr>
          <p:nvPr>
            <p:ph type="ctrTitle"/>
          </p:nvPr>
        </p:nvSpPr>
        <p:spPr>
          <a:xfrm>
            <a:off x="684212" y="440871"/>
            <a:ext cx="8001000" cy="4229100"/>
          </a:xfrm>
        </p:spPr>
        <p:txBody>
          <a:bodyPr>
            <a:normAutofit fontScale="90000"/>
          </a:bodyPr>
          <a:lstStyle/>
          <a:p>
            <a:pPr algn="ctr"/>
            <a:r>
              <a:rPr lang="en-US" sz="6000" b="1" dirty="0"/>
              <a:t>HEAD START AND 4-K</a:t>
            </a:r>
            <a:br>
              <a:rPr lang="en-US" sz="6000" b="1" dirty="0"/>
            </a:br>
            <a:r>
              <a:rPr lang="en-US" sz="6000" b="1" dirty="0"/>
              <a:t> CHILD </a:t>
            </a:r>
            <a:r>
              <a:rPr lang="en-US" sz="6000" b="1" dirty="0" smtClean="0"/>
              <a:t>CARE</a:t>
            </a:r>
            <a:br>
              <a:rPr lang="en-US" sz="6000" b="1" dirty="0" smtClean="0"/>
            </a:br>
            <a:r>
              <a:rPr lang="en-US" sz="6000" b="1" dirty="0" smtClean="0"/>
              <a:t/>
            </a:r>
            <a:br>
              <a:rPr lang="en-US" sz="6000" b="1" dirty="0" smtClean="0"/>
            </a:br>
            <a:r>
              <a:rPr lang="en-US" sz="4900" b="1" dirty="0" smtClean="0"/>
              <a:t>aka</a:t>
            </a:r>
            <a:r>
              <a:rPr lang="en-US" sz="4900" b="1" dirty="0"/>
              <a:t>: wrap AROUND CARE</a:t>
            </a:r>
          </a:p>
        </p:txBody>
      </p:sp>
      <p:sp>
        <p:nvSpPr>
          <p:cNvPr id="3" name="Subtitle 2">
            <a:extLst>
              <a:ext uri="{FF2B5EF4-FFF2-40B4-BE49-F238E27FC236}">
                <a16:creationId xmlns:a16="http://schemas.microsoft.com/office/drawing/2014/main" id="{DE7E7B72-D6C1-4905-9667-E29C399FA79E}"/>
              </a:ext>
            </a:extLst>
          </p:cNvPr>
          <p:cNvSpPr>
            <a:spLocks noGrp="1"/>
          </p:cNvSpPr>
          <p:nvPr>
            <p:ph type="subTitle" idx="1"/>
          </p:nvPr>
        </p:nvSpPr>
        <p:spPr>
          <a:xfrm>
            <a:off x="684212" y="3843867"/>
            <a:ext cx="6400800" cy="2704078"/>
          </a:xfrm>
        </p:spPr>
        <p:txBody>
          <a:bodyPr>
            <a:normAutofit lnSpcReduction="10000"/>
          </a:bodyPr>
          <a:lstStyle/>
          <a:p>
            <a:endParaRPr lang="en-US" dirty="0" smtClean="0"/>
          </a:p>
          <a:p>
            <a:endParaRPr lang="en-US" dirty="0" smtClean="0"/>
          </a:p>
          <a:p>
            <a:endParaRPr lang="en-US" dirty="0" smtClean="0"/>
          </a:p>
          <a:p>
            <a:endParaRPr lang="en-US" dirty="0"/>
          </a:p>
          <a:p>
            <a:r>
              <a:rPr lang="en-US" b="1" dirty="0" smtClean="0"/>
              <a:t>Wisconsin Shares Manual 2.4.4.2</a:t>
            </a:r>
          </a:p>
          <a:p>
            <a:r>
              <a:rPr lang="en-US" b="1" dirty="0" smtClean="0"/>
              <a:t>Operation Memo 18-45</a:t>
            </a:r>
          </a:p>
          <a:p>
            <a:endParaRPr lang="en-US" dirty="0"/>
          </a:p>
        </p:txBody>
      </p:sp>
    </p:spTree>
    <p:extLst>
      <p:ext uri="{BB962C8B-B14F-4D97-AF65-F5344CB8AC3E}">
        <p14:creationId xmlns:p14="http://schemas.microsoft.com/office/powerpoint/2010/main" val="873483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39458-A94C-41FB-93E7-66BD1FE221E8}"/>
              </a:ext>
            </a:extLst>
          </p:cNvPr>
          <p:cNvSpPr>
            <a:spLocks noGrp="1"/>
          </p:cNvSpPr>
          <p:nvPr>
            <p:ph type="title"/>
          </p:nvPr>
        </p:nvSpPr>
        <p:spPr>
          <a:xfrm>
            <a:off x="684211" y="311499"/>
            <a:ext cx="9684431" cy="834013"/>
          </a:xfrm>
        </p:spPr>
        <p:txBody>
          <a:bodyPr>
            <a:noAutofit/>
          </a:bodyPr>
          <a:lstStyle/>
          <a:p>
            <a:r>
              <a:rPr lang="en-US" sz="3000" b="1" dirty="0"/>
              <a:t>EXTENDED DAY PROGRAM- FREE PROGRAM</a:t>
            </a:r>
          </a:p>
        </p:txBody>
      </p:sp>
      <p:sp>
        <p:nvSpPr>
          <p:cNvPr id="3" name="Text Placeholder 2">
            <a:extLst>
              <a:ext uri="{FF2B5EF4-FFF2-40B4-BE49-F238E27FC236}">
                <a16:creationId xmlns:a16="http://schemas.microsoft.com/office/drawing/2014/main" id="{6D975A01-1B60-46CC-B82A-F7911FD3C029}"/>
              </a:ext>
            </a:extLst>
          </p:cNvPr>
          <p:cNvSpPr>
            <a:spLocks noGrp="1"/>
          </p:cNvSpPr>
          <p:nvPr>
            <p:ph type="body" idx="1"/>
          </p:nvPr>
        </p:nvSpPr>
        <p:spPr>
          <a:xfrm>
            <a:off x="684211" y="1145513"/>
            <a:ext cx="6620480" cy="5400988"/>
          </a:xfrm>
        </p:spPr>
        <p:txBody>
          <a:bodyPr>
            <a:normAutofit/>
          </a:bodyPr>
          <a:lstStyle/>
          <a:p>
            <a:pPr marL="342900" indent="-342900">
              <a:buClr>
                <a:schemeClr val="bg1"/>
              </a:buClr>
              <a:buFont typeface="Wingdings" panose="05000000000000000000" pitchFamily="2" charset="2"/>
              <a:buChar char="Ø"/>
            </a:pPr>
            <a:r>
              <a:rPr lang="en-US" sz="2800" dirty="0"/>
              <a:t>3-5 YEAR OLDS</a:t>
            </a:r>
          </a:p>
          <a:p>
            <a:pPr marL="342900" indent="-342900">
              <a:buClr>
                <a:schemeClr val="bg1"/>
              </a:buClr>
              <a:buFont typeface="Wingdings" panose="05000000000000000000" pitchFamily="2" charset="2"/>
              <a:buChar char="Ø"/>
            </a:pPr>
            <a:r>
              <a:rPr lang="en-US" sz="2800" dirty="0"/>
              <a:t>ALL DAY HEADSTART OR 4K 	</a:t>
            </a:r>
            <a:r>
              <a:rPr lang="en-US" sz="2800" dirty="0" smtClean="0"/>
              <a:t>FROM </a:t>
            </a:r>
            <a:r>
              <a:rPr lang="en-US" sz="2800" dirty="0"/>
              <a:t>8:15AM TO </a:t>
            </a:r>
            <a:r>
              <a:rPr lang="en-US" sz="2800" dirty="0" smtClean="0"/>
              <a:t>3:30PM</a:t>
            </a:r>
            <a:endParaRPr lang="en-US" sz="2800" dirty="0"/>
          </a:p>
          <a:p>
            <a:pPr marL="342900" indent="-342900">
              <a:buClr>
                <a:schemeClr val="bg1"/>
              </a:buClr>
              <a:buFont typeface="Wingdings" panose="05000000000000000000" pitchFamily="2" charset="2"/>
              <a:buChar char="Ø"/>
            </a:pPr>
            <a:r>
              <a:rPr lang="en-US" sz="2800" dirty="0"/>
              <a:t>NO WRAP AROUND CARE OFFERED ON SITE</a:t>
            </a:r>
          </a:p>
          <a:p>
            <a:pPr marL="342900" indent="-342900">
              <a:buClr>
                <a:schemeClr val="bg1"/>
              </a:buClr>
              <a:buFont typeface="Wingdings" panose="05000000000000000000" pitchFamily="2" charset="2"/>
              <a:buChar char="Ø"/>
            </a:pPr>
            <a:r>
              <a:rPr lang="en-US" sz="2800" dirty="0"/>
              <a:t>CAN NOT DO WISCONSIN SHARES </a:t>
            </a:r>
          </a:p>
          <a:p>
            <a:pPr lvl="1"/>
            <a:endParaRPr lang="en-US" sz="1500" dirty="0">
              <a:solidFill>
                <a:schemeClr val="bg1"/>
              </a:solidFill>
            </a:endParaRPr>
          </a:p>
          <a:p>
            <a:pPr lvl="1"/>
            <a:r>
              <a:rPr lang="en-US" sz="1500" dirty="0" smtClean="0">
                <a:solidFill>
                  <a:schemeClr val="bg1"/>
                </a:solidFill>
              </a:rPr>
              <a:t>	SOUTH </a:t>
            </a:r>
            <a:r>
              <a:rPr lang="en-US" sz="1500" dirty="0">
                <a:solidFill>
                  <a:schemeClr val="bg1"/>
                </a:solidFill>
              </a:rPr>
              <a:t>MADISON- </a:t>
            </a:r>
            <a:r>
              <a:rPr lang="en-US" sz="1500" dirty="0" smtClean="0">
                <a:solidFill>
                  <a:schemeClr val="bg1"/>
                </a:solidFill>
              </a:rPr>
              <a:t>2202 S. PARK </a:t>
            </a:r>
            <a:r>
              <a:rPr lang="en-US" sz="1500" dirty="0">
                <a:solidFill>
                  <a:schemeClr val="bg1"/>
                </a:solidFill>
              </a:rPr>
              <a:t>STREET- LOCATION 003</a:t>
            </a:r>
          </a:p>
          <a:p>
            <a:pPr lvl="1"/>
            <a:r>
              <a:rPr lang="en-US" sz="1500" dirty="0" smtClean="0">
                <a:solidFill>
                  <a:schemeClr val="bg1"/>
                </a:solidFill>
              </a:rPr>
              <a:t>	EAST </a:t>
            </a:r>
            <a:r>
              <a:rPr lang="en-US" sz="1500" dirty="0">
                <a:solidFill>
                  <a:schemeClr val="bg1"/>
                </a:solidFill>
              </a:rPr>
              <a:t>MADISON- 30 DEMPSY ROAD- LOCATION 013</a:t>
            </a:r>
          </a:p>
          <a:p>
            <a:pPr lvl="1"/>
            <a:r>
              <a:rPr lang="en-US" sz="1500" dirty="0" smtClean="0">
                <a:solidFill>
                  <a:schemeClr val="bg1"/>
                </a:solidFill>
              </a:rPr>
              <a:t>	PACKERS- </a:t>
            </a:r>
            <a:r>
              <a:rPr lang="en-US" sz="1500" dirty="0">
                <a:solidFill>
                  <a:schemeClr val="bg1"/>
                </a:solidFill>
              </a:rPr>
              <a:t>1927 NORTHPORT DR- LOCATION 016</a:t>
            </a:r>
          </a:p>
          <a:p>
            <a:pPr lvl="1"/>
            <a:r>
              <a:rPr lang="en-US" sz="1500" dirty="0" smtClean="0">
                <a:solidFill>
                  <a:schemeClr val="bg1"/>
                </a:solidFill>
              </a:rPr>
              <a:t>	STOUGHTON </a:t>
            </a:r>
            <a:r>
              <a:rPr lang="en-US" sz="1500" dirty="0">
                <a:solidFill>
                  <a:schemeClr val="bg1"/>
                </a:solidFill>
              </a:rPr>
              <a:t>– 315 </a:t>
            </a:r>
            <a:r>
              <a:rPr lang="en-US" sz="1500" dirty="0" smtClean="0">
                <a:solidFill>
                  <a:schemeClr val="bg1"/>
                </a:solidFill>
              </a:rPr>
              <a:t>MANDT </a:t>
            </a:r>
            <a:r>
              <a:rPr lang="en-US" sz="1500" dirty="0">
                <a:solidFill>
                  <a:schemeClr val="bg1"/>
                </a:solidFill>
              </a:rPr>
              <a:t>PKWY- LOCATION 018</a:t>
            </a:r>
          </a:p>
          <a:p>
            <a:pPr lvl="1"/>
            <a:r>
              <a:rPr lang="en-US" sz="1500" dirty="0" smtClean="0">
                <a:solidFill>
                  <a:schemeClr val="bg1"/>
                </a:solidFill>
              </a:rPr>
              <a:t>	UNION </a:t>
            </a:r>
            <a:r>
              <a:rPr lang="en-US" sz="1500" dirty="0">
                <a:solidFill>
                  <a:schemeClr val="bg1"/>
                </a:solidFill>
              </a:rPr>
              <a:t>CORNERS-2674 MILWAUKEE STREET- LOCATION 039</a:t>
            </a:r>
            <a:endParaRPr lang="en-US" dirty="0"/>
          </a:p>
        </p:txBody>
      </p:sp>
    </p:spTree>
    <p:extLst>
      <p:ext uri="{BB962C8B-B14F-4D97-AF65-F5344CB8AC3E}">
        <p14:creationId xmlns:p14="http://schemas.microsoft.com/office/powerpoint/2010/main" val="1875048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6E50B-FE25-41F5-B12D-3E7F0E688CB4}"/>
              </a:ext>
            </a:extLst>
          </p:cNvPr>
          <p:cNvSpPr>
            <a:spLocks noGrp="1"/>
          </p:cNvSpPr>
          <p:nvPr>
            <p:ph type="title"/>
          </p:nvPr>
        </p:nvSpPr>
        <p:spPr>
          <a:xfrm>
            <a:off x="684212" y="291402"/>
            <a:ext cx="8534400" cy="802612"/>
          </a:xfrm>
        </p:spPr>
        <p:txBody>
          <a:bodyPr/>
          <a:lstStyle/>
          <a:p>
            <a:r>
              <a:rPr lang="en-US" b="1" dirty="0"/>
              <a:t>FULL DAY PROGRAM- NEEDS WIS SHARES</a:t>
            </a:r>
          </a:p>
        </p:txBody>
      </p:sp>
      <p:sp>
        <p:nvSpPr>
          <p:cNvPr id="3" name="Text Placeholder 2">
            <a:extLst>
              <a:ext uri="{FF2B5EF4-FFF2-40B4-BE49-F238E27FC236}">
                <a16:creationId xmlns:a16="http://schemas.microsoft.com/office/drawing/2014/main" id="{059EF164-5FBA-43F1-BEFC-F552D65044A1}"/>
              </a:ext>
            </a:extLst>
          </p:cNvPr>
          <p:cNvSpPr>
            <a:spLocks noGrp="1"/>
          </p:cNvSpPr>
          <p:nvPr>
            <p:ph type="body" idx="1"/>
          </p:nvPr>
        </p:nvSpPr>
        <p:spPr>
          <a:xfrm>
            <a:off x="684210" y="1245996"/>
            <a:ext cx="9945689" cy="5395964"/>
          </a:xfrm>
        </p:spPr>
        <p:txBody>
          <a:bodyPr>
            <a:normAutofit fontScale="92500" lnSpcReduction="20000"/>
          </a:bodyPr>
          <a:lstStyle/>
          <a:p>
            <a:pPr marL="342900" indent="-342900">
              <a:buClr>
                <a:schemeClr val="bg1"/>
              </a:buClr>
              <a:buFont typeface="Wingdings" panose="05000000000000000000" pitchFamily="2" charset="2"/>
              <a:buChar char="Ø"/>
            </a:pPr>
            <a:r>
              <a:rPr lang="en-US" sz="2800" dirty="0"/>
              <a:t>CENTERS </a:t>
            </a:r>
            <a:r>
              <a:rPr lang="en-US" sz="2800" dirty="0" smtClean="0"/>
              <a:t>IS OPEN </a:t>
            </a:r>
            <a:r>
              <a:rPr lang="en-US" sz="2800" dirty="0"/>
              <a:t>6:30AM TO 5:30PM</a:t>
            </a:r>
          </a:p>
          <a:p>
            <a:pPr marL="342900" indent="-342900">
              <a:buClr>
                <a:schemeClr val="bg1"/>
              </a:buClr>
              <a:buFont typeface="Wingdings" panose="05000000000000000000" pitchFamily="2" charset="2"/>
              <a:buChar char="Ø"/>
            </a:pPr>
            <a:r>
              <a:rPr lang="en-US" sz="2800" dirty="0"/>
              <a:t>HEAD </a:t>
            </a:r>
            <a:r>
              <a:rPr lang="en-US" sz="2800" dirty="0" smtClean="0"/>
              <a:t>START/4K  </a:t>
            </a:r>
            <a:r>
              <a:rPr lang="en-US" sz="2800" dirty="0"/>
              <a:t>8:30AM -12:00PM- Tuesdays to Fridays in Madison</a:t>
            </a:r>
          </a:p>
          <a:p>
            <a:pPr marL="342900" indent="-342900">
              <a:buClr>
                <a:schemeClr val="bg1"/>
              </a:buClr>
              <a:buFont typeface="Wingdings" panose="05000000000000000000" pitchFamily="2" charset="2"/>
              <a:buChar char="Ø"/>
            </a:pPr>
            <a:r>
              <a:rPr lang="en-US" sz="2800" dirty="0"/>
              <a:t> or 8:30AM- 12:00PM Monday-Wednesday, Fridays in Sun Prairie </a:t>
            </a:r>
          </a:p>
          <a:p>
            <a:pPr marL="342900" indent="-342900">
              <a:buClr>
                <a:schemeClr val="bg1"/>
              </a:buClr>
              <a:buFont typeface="Wingdings" panose="05000000000000000000" pitchFamily="2" charset="2"/>
              <a:buChar char="Ø"/>
            </a:pPr>
            <a:r>
              <a:rPr lang="en-US" sz="2800" dirty="0"/>
              <a:t>WRAP AROUND CARE OFFERED ON SITE</a:t>
            </a:r>
          </a:p>
          <a:p>
            <a:pPr marL="342900" indent="-342900">
              <a:buClr>
                <a:schemeClr val="bg1"/>
              </a:buClr>
              <a:buFont typeface="Wingdings" panose="05000000000000000000" pitchFamily="2" charset="2"/>
              <a:buChar char="Ø"/>
            </a:pPr>
            <a:r>
              <a:rPr lang="en-US" sz="2800" dirty="0"/>
              <a:t>CAN HAVE WISCONSIN SHARES </a:t>
            </a:r>
          </a:p>
          <a:p>
            <a:pPr lvl="1"/>
            <a:r>
              <a:rPr lang="en-US" sz="1500" dirty="0" smtClean="0">
                <a:solidFill>
                  <a:schemeClr val="bg1"/>
                </a:solidFill>
              </a:rPr>
              <a:t>	RED </a:t>
            </a:r>
            <a:r>
              <a:rPr lang="en-US" sz="1500" dirty="0">
                <a:solidFill>
                  <a:schemeClr val="bg1"/>
                </a:solidFill>
              </a:rPr>
              <a:t>ARROW-2016 RED ARROW TRAIL- LOCATION 001</a:t>
            </a:r>
          </a:p>
          <a:p>
            <a:pPr lvl="1"/>
            <a:r>
              <a:rPr lang="en-US" sz="1500" dirty="0" smtClean="0">
                <a:solidFill>
                  <a:schemeClr val="bg1"/>
                </a:solidFill>
              </a:rPr>
              <a:t>	SOUTH </a:t>
            </a:r>
            <a:r>
              <a:rPr lang="en-US" sz="1500" dirty="0">
                <a:solidFill>
                  <a:schemeClr val="bg1"/>
                </a:solidFill>
              </a:rPr>
              <a:t>MADISON- </a:t>
            </a:r>
            <a:r>
              <a:rPr lang="en-US" sz="1500" dirty="0" smtClean="0">
                <a:solidFill>
                  <a:schemeClr val="bg1"/>
                </a:solidFill>
              </a:rPr>
              <a:t>2202 S. PART </a:t>
            </a:r>
            <a:r>
              <a:rPr lang="en-US" sz="1500" dirty="0">
                <a:solidFill>
                  <a:schemeClr val="bg1"/>
                </a:solidFill>
              </a:rPr>
              <a:t>STREET- LOCATION 003</a:t>
            </a:r>
          </a:p>
          <a:p>
            <a:pPr lvl="1"/>
            <a:r>
              <a:rPr lang="en-US" sz="1500" dirty="0" smtClean="0">
                <a:solidFill>
                  <a:schemeClr val="bg1"/>
                </a:solidFill>
              </a:rPr>
              <a:t>	EAST </a:t>
            </a:r>
            <a:r>
              <a:rPr lang="en-US" sz="1500" dirty="0">
                <a:solidFill>
                  <a:schemeClr val="bg1"/>
                </a:solidFill>
              </a:rPr>
              <a:t>MADISON- 30 DEMPSY ROAD- LOCATION 013</a:t>
            </a:r>
          </a:p>
          <a:p>
            <a:pPr lvl="1"/>
            <a:r>
              <a:rPr lang="en-US" sz="1500" dirty="0" smtClean="0">
                <a:solidFill>
                  <a:schemeClr val="bg1"/>
                </a:solidFill>
              </a:rPr>
              <a:t>	GREAT </a:t>
            </a:r>
            <a:r>
              <a:rPr lang="en-US" sz="1500" dirty="0">
                <a:solidFill>
                  <a:schemeClr val="bg1"/>
                </a:solidFill>
              </a:rPr>
              <a:t>BEGINNINGS- SUN PRAIRIE- 711 THOMAS DRIVE- LOCATION 036</a:t>
            </a:r>
          </a:p>
          <a:p>
            <a:pPr lvl="1"/>
            <a:endParaRPr lang="en-US" sz="1500" dirty="0">
              <a:solidFill>
                <a:schemeClr val="bg1"/>
              </a:solidFill>
            </a:endParaRPr>
          </a:p>
          <a:p>
            <a:pPr lvl="1"/>
            <a:r>
              <a:rPr lang="en-US" sz="1500" dirty="0">
                <a:solidFill>
                  <a:schemeClr val="bg1"/>
                </a:solidFill>
              </a:rPr>
              <a:t>GREAT BEGINNINGS- ARBOR HILLS-2821 TODD DRIVE- LOCATION 007- only </a:t>
            </a:r>
            <a:r>
              <a:rPr lang="en-US" sz="1500" dirty="0" smtClean="0">
                <a:solidFill>
                  <a:schemeClr val="bg1"/>
                </a:solidFill>
              </a:rPr>
              <a:t>has </a:t>
            </a:r>
            <a:r>
              <a:rPr lang="en-US" sz="1500" dirty="0">
                <a:solidFill>
                  <a:schemeClr val="bg1"/>
                </a:solidFill>
              </a:rPr>
              <a:t>younger </a:t>
            </a:r>
            <a:r>
              <a:rPr lang="en-US" sz="1500" dirty="0" smtClean="0">
                <a:solidFill>
                  <a:schemeClr val="bg1"/>
                </a:solidFill>
              </a:rPr>
              <a:t>children - center will </a:t>
            </a:r>
            <a:r>
              <a:rPr lang="en-US" sz="1500" dirty="0">
                <a:solidFill>
                  <a:schemeClr val="bg1"/>
                </a:solidFill>
              </a:rPr>
              <a:t>transition </a:t>
            </a:r>
            <a:r>
              <a:rPr lang="en-US" sz="1500" dirty="0" smtClean="0">
                <a:solidFill>
                  <a:schemeClr val="bg1"/>
                </a:solidFill>
              </a:rPr>
              <a:t>them to </a:t>
            </a:r>
            <a:r>
              <a:rPr lang="en-US" sz="1500" dirty="0">
                <a:solidFill>
                  <a:schemeClr val="bg1"/>
                </a:solidFill>
              </a:rPr>
              <a:t>other  Head Start </a:t>
            </a:r>
            <a:r>
              <a:rPr lang="en-US" sz="1500" dirty="0" smtClean="0">
                <a:solidFill>
                  <a:schemeClr val="bg1"/>
                </a:solidFill>
              </a:rPr>
              <a:t>locations  </a:t>
            </a:r>
            <a:endParaRPr lang="en-US" sz="1500" dirty="0">
              <a:solidFill>
                <a:schemeClr val="bg1"/>
              </a:solidFill>
            </a:endParaRPr>
          </a:p>
          <a:p>
            <a:pPr lvl="1"/>
            <a:r>
              <a:rPr lang="en-US" sz="1500" dirty="0">
                <a:solidFill>
                  <a:schemeClr val="bg1"/>
                </a:solidFill>
              </a:rPr>
              <a:t>WEE START-1501 JENNIFER STREET- LOCATION 033- only </a:t>
            </a:r>
            <a:r>
              <a:rPr lang="en-US" sz="1500" dirty="0" smtClean="0">
                <a:solidFill>
                  <a:schemeClr val="bg1"/>
                </a:solidFill>
              </a:rPr>
              <a:t>accepts </a:t>
            </a:r>
            <a:r>
              <a:rPr lang="en-US" sz="1500" dirty="0">
                <a:solidFill>
                  <a:schemeClr val="bg1"/>
                </a:solidFill>
              </a:rPr>
              <a:t>younger children</a:t>
            </a:r>
          </a:p>
          <a:p>
            <a:pPr lvl="1"/>
            <a:endParaRPr lang="en-US" sz="1500" dirty="0">
              <a:solidFill>
                <a:schemeClr val="bg1"/>
              </a:solidFill>
            </a:endParaRPr>
          </a:p>
          <a:p>
            <a:endParaRPr lang="en-US" dirty="0"/>
          </a:p>
        </p:txBody>
      </p:sp>
    </p:spTree>
    <p:extLst>
      <p:ext uri="{BB962C8B-B14F-4D97-AF65-F5344CB8AC3E}">
        <p14:creationId xmlns:p14="http://schemas.microsoft.com/office/powerpoint/2010/main" val="2976151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2B0266-012C-42A1-880A-E1D1778A8A23}"/>
              </a:ext>
            </a:extLst>
          </p:cNvPr>
          <p:cNvSpPr>
            <a:spLocks noGrp="1"/>
          </p:cNvSpPr>
          <p:nvPr>
            <p:ph type="title"/>
          </p:nvPr>
        </p:nvSpPr>
        <p:spPr>
          <a:xfrm>
            <a:off x="684212" y="0"/>
            <a:ext cx="8534400" cy="685801"/>
          </a:xfrm>
        </p:spPr>
        <p:txBody>
          <a:bodyPr/>
          <a:lstStyle/>
          <a:p>
            <a:r>
              <a:rPr lang="en-US" b="1" dirty="0"/>
              <a:t>Example #1</a:t>
            </a:r>
          </a:p>
        </p:txBody>
      </p:sp>
      <p:sp>
        <p:nvSpPr>
          <p:cNvPr id="9" name="Text Placeholder 8">
            <a:extLst>
              <a:ext uri="{FF2B5EF4-FFF2-40B4-BE49-F238E27FC236}">
                <a16:creationId xmlns:a16="http://schemas.microsoft.com/office/drawing/2014/main" id="{DC066616-4585-41D2-BC56-542E49206176}"/>
              </a:ext>
            </a:extLst>
          </p:cNvPr>
          <p:cNvSpPr>
            <a:spLocks noGrp="1"/>
          </p:cNvSpPr>
          <p:nvPr>
            <p:ph type="body" idx="1"/>
          </p:nvPr>
        </p:nvSpPr>
        <p:spPr>
          <a:xfrm>
            <a:off x="684210" y="685801"/>
            <a:ext cx="9684433" cy="5895870"/>
          </a:xfrm>
        </p:spPr>
        <p:txBody>
          <a:bodyPr>
            <a:normAutofit fontScale="92500" lnSpcReduction="10000"/>
          </a:bodyPr>
          <a:lstStyle/>
          <a:p>
            <a:r>
              <a:rPr lang="en-US" sz="2600" dirty="0"/>
              <a:t>Helen works Monday to Friday from 8:30am to 4:30pm. Her daughter Kari attends 4K from 8am to 11:15am at Ginger Bread House location </a:t>
            </a:r>
            <a:r>
              <a:rPr lang="en-US" sz="2600" dirty="0" smtClean="0"/>
              <a:t>002 </a:t>
            </a:r>
            <a:r>
              <a:rPr lang="en-US" sz="2600" dirty="0"/>
              <a:t>and then walks </a:t>
            </a:r>
            <a:r>
              <a:rPr lang="en-US" sz="2600" dirty="0" smtClean="0"/>
              <a:t>across the street to </a:t>
            </a:r>
            <a:r>
              <a:rPr lang="en-US" sz="2600" dirty="0"/>
              <a:t>the  child care program at Ginger Bread House location </a:t>
            </a:r>
            <a:r>
              <a:rPr lang="en-US" sz="2600" dirty="0" smtClean="0"/>
              <a:t>001. </a:t>
            </a:r>
          </a:p>
          <a:p>
            <a:endParaRPr lang="en-US" sz="2600" dirty="0"/>
          </a:p>
          <a:p>
            <a:r>
              <a:rPr lang="en-US" sz="2600" dirty="0" smtClean="0"/>
              <a:t>What </a:t>
            </a:r>
            <a:r>
              <a:rPr lang="en-US" sz="2600" dirty="0"/>
              <a:t>hours can be authorized?</a:t>
            </a:r>
          </a:p>
          <a:p>
            <a:r>
              <a:rPr lang="en-US" sz="2600" dirty="0"/>
              <a:t>	A. Monday to Friday 8am to 430pm</a:t>
            </a:r>
          </a:p>
          <a:p>
            <a:r>
              <a:rPr lang="en-US" sz="2600" dirty="0"/>
              <a:t>	B. Monday to Friday  830am to 430pm</a:t>
            </a:r>
          </a:p>
          <a:p>
            <a:r>
              <a:rPr lang="en-US" sz="2600" dirty="0"/>
              <a:t>	C. Monday to Friday  11:15 to 430pm</a:t>
            </a:r>
          </a:p>
          <a:p>
            <a:r>
              <a:rPr lang="en-US" dirty="0"/>
              <a:t>   </a:t>
            </a:r>
          </a:p>
          <a:p>
            <a:r>
              <a:rPr lang="en-US" sz="2600" b="1" dirty="0"/>
              <a:t>Answer C.  </a:t>
            </a:r>
            <a:r>
              <a:rPr lang="en-US" sz="2600" dirty="0" smtClean="0"/>
              <a:t>Kari’s </a:t>
            </a:r>
            <a:r>
              <a:rPr lang="en-US" sz="2600" dirty="0"/>
              <a:t>authorization is limited to the hours she will be at location </a:t>
            </a:r>
            <a:r>
              <a:rPr lang="en-US" sz="2600" dirty="0" smtClean="0"/>
              <a:t>001 </a:t>
            </a:r>
            <a:r>
              <a:rPr lang="en-US" sz="2600" dirty="0"/>
              <a:t>because the 4K program and the child  </a:t>
            </a:r>
            <a:r>
              <a:rPr lang="en-US" sz="2600" dirty="0" smtClean="0"/>
              <a:t>care  </a:t>
            </a:r>
            <a:r>
              <a:rPr lang="en-US" sz="2600" dirty="0"/>
              <a:t>are at different locations. Travel time only for Pick up </a:t>
            </a:r>
            <a:r>
              <a:rPr lang="en-US" sz="2600" dirty="0" smtClean="0"/>
              <a:t>since      </a:t>
            </a:r>
            <a:r>
              <a:rPr lang="en-US" sz="2600" dirty="0"/>
              <a:t>the child </a:t>
            </a:r>
            <a:r>
              <a:rPr lang="en-US" sz="2600" dirty="0" smtClean="0"/>
              <a:t> is </a:t>
            </a:r>
            <a:r>
              <a:rPr lang="en-US" sz="2600" dirty="0"/>
              <a:t>already at the daycare center.</a:t>
            </a:r>
          </a:p>
        </p:txBody>
      </p:sp>
    </p:spTree>
    <p:extLst>
      <p:ext uri="{BB962C8B-B14F-4D97-AF65-F5344CB8AC3E}">
        <p14:creationId xmlns:p14="http://schemas.microsoft.com/office/powerpoint/2010/main" val="397738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7" end="7"/>
                                            </p:txEl>
                                          </p:spTgt>
                                        </p:tgtEl>
                                        <p:attrNameLst>
                                          <p:attrName>style.visibility</p:attrName>
                                        </p:attrNameLst>
                                      </p:cBhvr>
                                      <p:to>
                                        <p:strVal val="visible"/>
                                      </p:to>
                                    </p:set>
                                    <p:animEffect transition="in" filter="fade">
                                      <p:cBhvr>
                                        <p:cTn id="7" dur="1000"/>
                                        <p:tgtEl>
                                          <p:spTgt spid="9">
                                            <p:txEl>
                                              <p:pRg st="7" end="7"/>
                                            </p:txEl>
                                          </p:spTgt>
                                        </p:tgtEl>
                                      </p:cBhvr>
                                    </p:animEffect>
                                    <p:anim calcmode="lin" valueType="num">
                                      <p:cBhvr>
                                        <p:cTn id="8"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EEC-0E4C-4FC9-96D3-0FF1CE3C069D}"/>
              </a:ext>
            </a:extLst>
          </p:cNvPr>
          <p:cNvSpPr>
            <a:spLocks noGrp="1"/>
          </p:cNvSpPr>
          <p:nvPr>
            <p:ph type="title"/>
          </p:nvPr>
        </p:nvSpPr>
        <p:spPr>
          <a:xfrm>
            <a:off x="684212" y="251210"/>
            <a:ext cx="8534400" cy="472272"/>
          </a:xfrm>
        </p:spPr>
        <p:txBody>
          <a:bodyPr>
            <a:normAutofit fontScale="90000"/>
          </a:bodyPr>
          <a:lstStyle/>
          <a:p>
            <a:r>
              <a:rPr lang="en-US" b="1" dirty="0"/>
              <a:t>Example #2</a:t>
            </a:r>
          </a:p>
        </p:txBody>
      </p:sp>
      <p:sp>
        <p:nvSpPr>
          <p:cNvPr id="3" name="Text Placeholder 2">
            <a:extLst>
              <a:ext uri="{FF2B5EF4-FFF2-40B4-BE49-F238E27FC236}">
                <a16:creationId xmlns:a16="http://schemas.microsoft.com/office/drawing/2014/main" id="{F22D24DF-9D06-440D-9FE1-CFCB6713B827}"/>
              </a:ext>
            </a:extLst>
          </p:cNvPr>
          <p:cNvSpPr>
            <a:spLocks noGrp="1"/>
          </p:cNvSpPr>
          <p:nvPr>
            <p:ph type="body" idx="1"/>
          </p:nvPr>
        </p:nvSpPr>
        <p:spPr>
          <a:xfrm>
            <a:off x="649965" y="723482"/>
            <a:ext cx="9956993" cy="5637125"/>
          </a:xfrm>
        </p:spPr>
        <p:txBody>
          <a:bodyPr>
            <a:normAutofit fontScale="92500" lnSpcReduction="10000"/>
          </a:bodyPr>
          <a:lstStyle/>
          <a:p>
            <a:r>
              <a:rPr lang="en-US" sz="2600" dirty="0" smtClean="0"/>
              <a:t>Lucy works </a:t>
            </a:r>
            <a:r>
              <a:rPr lang="en-US" sz="2600" dirty="0"/>
              <a:t>Monday to Friday from </a:t>
            </a:r>
            <a:r>
              <a:rPr lang="en-US" sz="2600" dirty="0" smtClean="0"/>
              <a:t>7am </a:t>
            </a:r>
            <a:r>
              <a:rPr lang="en-US" sz="2600" dirty="0"/>
              <a:t>to  </a:t>
            </a:r>
            <a:r>
              <a:rPr lang="en-US" sz="2600" dirty="0" smtClean="0"/>
              <a:t>5pm</a:t>
            </a:r>
            <a:r>
              <a:rPr lang="en-US" sz="2600" dirty="0"/>
              <a:t>. Her son </a:t>
            </a:r>
            <a:r>
              <a:rPr lang="en-US" sz="2600" dirty="0" smtClean="0"/>
              <a:t>Oliver attends 4K from 12:30pm to 3:30pm  </a:t>
            </a:r>
            <a:r>
              <a:rPr lang="en-US" sz="2600" dirty="0"/>
              <a:t>Tuesday to Friday </a:t>
            </a:r>
            <a:r>
              <a:rPr lang="en-US" sz="2600" dirty="0" smtClean="0"/>
              <a:t>at </a:t>
            </a:r>
            <a:r>
              <a:rPr lang="en-US" sz="2600" dirty="0"/>
              <a:t>Animal Crackers which is overseen by the local school board, and is located at the child’s daycare center. </a:t>
            </a:r>
          </a:p>
          <a:p>
            <a:endParaRPr lang="en-US" sz="2400" dirty="0"/>
          </a:p>
          <a:p>
            <a:r>
              <a:rPr lang="en-US" sz="2600" dirty="0"/>
              <a:t>What hours can </a:t>
            </a:r>
            <a:r>
              <a:rPr lang="en-US" sz="2600" dirty="0" smtClean="0"/>
              <a:t>be authorized?</a:t>
            </a:r>
            <a:endParaRPr lang="en-US" sz="2600" dirty="0"/>
          </a:p>
          <a:p>
            <a:r>
              <a:rPr lang="en-US" sz="2600" dirty="0"/>
              <a:t>A.  Monday to Friday from 12:30pm to </a:t>
            </a:r>
            <a:r>
              <a:rPr lang="en-US" sz="2600" dirty="0" smtClean="0"/>
              <a:t>3:30pm</a:t>
            </a:r>
            <a:endParaRPr lang="en-US" sz="2600" dirty="0"/>
          </a:p>
          <a:p>
            <a:r>
              <a:rPr lang="en-US" sz="2600" dirty="0"/>
              <a:t>B.  Monday to Friday from </a:t>
            </a:r>
            <a:r>
              <a:rPr lang="en-US" sz="2600" dirty="0" smtClean="0"/>
              <a:t>7am </a:t>
            </a:r>
            <a:r>
              <a:rPr lang="en-US" sz="2600" dirty="0"/>
              <a:t>to </a:t>
            </a:r>
            <a:r>
              <a:rPr lang="en-US" sz="2600" dirty="0" smtClean="0"/>
              <a:t>5pm</a:t>
            </a:r>
            <a:endParaRPr lang="en-US" sz="2600" dirty="0"/>
          </a:p>
          <a:p>
            <a:r>
              <a:rPr lang="en-US" sz="2600" dirty="0"/>
              <a:t>C.  Monday </a:t>
            </a:r>
            <a:r>
              <a:rPr lang="en-US" sz="2600" dirty="0" smtClean="0"/>
              <a:t>7am </a:t>
            </a:r>
            <a:r>
              <a:rPr lang="en-US" sz="2600" dirty="0"/>
              <a:t>to </a:t>
            </a:r>
            <a:r>
              <a:rPr lang="en-US" sz="2600" dirty="0" smtClean="0"/>
              <a:t>5pm and </a:t>
            </a:r>
            <a:r>
              <a:rPr lang="en-US" sz="2600" dirty="0"/>
              <a:t>Tuesday to Friday </a:t>
            </a:r>
            <a:r>
              <a:rPr lang="en-US" sz="2600" dirty="0" smtClean="0"/>
              <a:t>7am to 12:30pm 	</a:t>
            </a:r>
            <a:endParaRPr lang="en-US" sz="2600" dirty="0"/>
          </a:p>
          <a:p>
            <a:endParaRPr lang="en-US" dirty="0"/>
          </a:p>
          <a:p>
            <a:r>
              <a:rPr lang="en-US" sz="3000" b="1" dirty="0" smtClean="0"/>
              <a:t>Answer B.  </a:t>
            </a:r>
            <a:r>
              <a:rPr lang="en-US" sz="3000" dirty="0" smtClean="0"/>
              <a:t>All hours can be covered since the 4K program and </a:t>
            </a:r>
            <a:r>
              <a:rPr lang="en-US" sz="3000" dirty="0"/>
              <a:t>the child care </a:t>
            </a:r>
            <a:r>
              <a:rPr lang="en-US" sz="3000" dirty="0" smtClean="0"/>
              <a:t>program </a:t>
            </a:r>
            <a:r>
              <a:rPr lang="en-US" sz="3000" dirty="0"/>
              <a:t>are </a:t>
            </a:r>
            <a:r>
              <a:rPr lang="en-US" sz="3000" dirty="0" smtClean="0"/>
              <a:t>co-located</a:t>
            </a:r>
            <a:r>
              <a:rPr lang="en-US" sz="3000" dirty="0"/>
              <a:t> </a:t>
            </a:r>
            <a:r>
              <a:rPr lang="en-US" sz="3000" dirty="0" smtClean="0"/>
              <a:t>and the parent is in their approved activity.</a:t>
            </a:r>
            <a:endParaRPr lang="en-US" sz="3000" dirty="0"/>
          </a:p>
        </p:txBody>
      </p:sp>
    </p:spTree>
    <p:extLst>
      <p:ext uri="{BB962C8B-B14F-4D97-AF65-F5344CB8AC3E}">
        <p14:creationId xmlns:p14="http://schemas.microsoft.com/office/powerpoint/2010/main" val="108164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141AF-AB06-4610-8B01-F3ED72831D56}"/>
              </a:ext>
            </a:extLst>
          </p:cNvPr>
          <p:cNvSpPr>
            <a:spLocks noGrp="1"/>
          </p:cNvSpPr>
          <p:nvPr>
            <p:ph type="title"/>
          </p:nvPr>
        </p:nvSpPr>
        <p:spPr>
          <a:xfrm>
            <a:off x="684212" y="271306"/>
            <a:ext cx="8534400" cy="839038"/>
          </a:xfrm>
        </p:spPr>
        <p:txBody>
          <a:bodyPr/>
          <a:lstStyle/>
          <a:p>
            <a:r>
              <a:rPr lang="en-US" dirty="0"/>
              <a:t>Example #3</a:t>
            </a:r>
          </a:p>
        </p:txBody>
      </p:sp>
      <p:sp>
        <p:nvSpPr>
          <p:cNvPr id="3" name="Text Placeholder 2">
            <a:extLst>
              <a:ext uri="{FF2B5EF4-FFF2-40B4-BE49-F238E27FC236}">
                <a16:creationId xmlns:a16="http://schemas.microsoft.com/office/drawing/2014/main" id="{EE033538-79DB-4AC2-B143-282DDFB596F4}"/>
              </a:ext>
            </a:extLst>
          </p:cNvPr>
          <p:cNvSpPr>
            <a:spLocks noGrp="1"/>
          </p:cNvSpPr>
          <p:nvPr>
            <p:ph type="body" idx="1"/>
          </p:nvPr>
        </p:nvSpPr>
        <p:spPr>
          <a:xfrm>
            <a:off x="684211" y="1110343"/>
            <a:ext cx="9464624" cy="5189973"/>
          </a:xfrm>
        </p:spPr>
        <p:txBody>
          <a:bodyPr>
            <a:normAutofit fontScale="92500" lnSpcReduction="20000"/>
          </a:bodyPr>
          <a:lstStyle/>
          <a:p>
            <a:r>
              <a:rPr lang="en-US" sz="2600" dirty="0"/>
              <a:t>Tom works Monday to Friday 10:30am to 5:30pm. His daughter Kelly </a:t>
            </a:r>
            <a:r>
              <a:rPr lang="en-US" sz="2600" dirty="0" smtClean="0"/>
              <a:t>attends 4K from 8:00am to 11:00am Monday to Friday at </a:t>
            </a:r>
            <a:r>
              <a:rPr lang="en-US" sz="2600" dirty="0"/>
              <a:t>La </a:t>
            </a:r>
            <a:r>
              <a:rPr lang="en-US" sz="2600" dirty="0" smtClean="0"/>
              <a:t>Petite which </a:t>
            </a:r>
            <a:r>
              <a:rPr lang="en-US" sz="2600" dirty="0"/>
              <a:t>is overseen by the local school board, and is located at the child’s daycare center. </a:t>
            </a:r>
            <a:endParaRPr lang="en-US" sz="2600" dirty="0" smtClean="0"/>
          </a:p>
          <a:p>
            <a:endParaRPr lang="en-US" sz="2400" dirty="0"/>
          </a:p>
          <a:p>
            <a:r>
              <a:rPr lang="en-US" sz="2400" dirty="0"/>
              <a:t>What hours can Kelly be authorized for?</a:t>
            </a:r>
          </a:p>
          <a:p>
            <a:r>
              <a:rPr lang="en-US" sz="2400" dirty="0" smtClean="0"/>
              <a:t>A.   Monday  to Friday 10:30am to 5:30pm</a:t>
            </a:r>
          </a:p>
          <a:p>
            <a:r>
              <a:rPr lang="en-US" sz="2400" dirty="0" smtClean="0"/>
              <a:t> B</a:t>
            </a:r>
            <a:r>
              <a:rPr lang="en-US" sz="2400" dirty="0"/>
              <a:t>.   Monday to Friday </a:t>
            </a:r>
            <a:r>
              <a:rPr lang="en-US" sz="2400" dirty="0" smtClean="0"/>
              <a:t>11am to </a:t>
            </a:r>
            <a:r>
              <a:rPr lang="en-US" sz="2400" dirty="0"/>
              <a:t>5:30pm</a:t>
            </a:r>
          </a:p>
          <a:p>
            <a:r>
              <a:rPr lang="en-US" sz="2400" dirty="0"/>
              <a:t>C.  </a:t>
            </a:r>
            <a:r>
              <a:rPr lang="en-US" sz="2400" dirty="0" smtClean="0"/>
              <a:t>Monday  to Friday 8:00am </a:t>
            </a:r>
            <a:r>
              <a:rPr lang="en-US" sz="2400" dirty="0"/>
              <a:t>to 5:30pm</a:t>
            </a:r>
          </a:p>
          <a:p>
            <a:endParaRPr lang="en-US" dirty="0"/>
          </a:p>
          <a:p>
            <a:r>
              <a:rPr lang="en-US" sz="2800" b="1" dirty="0"/>
              <a:t>Answer C. </a:t>
            </a:r>
            <a:r>
              <a:rPr lang="en-US" sz="2800" dirty="0" smtClean="0"/>
              <a:t>Child care can start at 8:00 am since </a:t>
            </a:r>
            <a:r>
              <a:rPr lang="en-US" sz="2800" dirty="0"/>
              <a:t>Tom is in his approved activity for some of the 4K hours. Travel time is only added for pick up.</a:t>
            </a:r>
          </a:p>
        </p:txBody>
      </p:sp>
    </p:spTree>
    <p:extLst>
      <p:ext uri="{BB962C8B-B14F-4D97-AF65-F5344CB8AC3E}">
        <p14:creationId xmlns:p14="http://schemas.microsoft.com/office/powerpoint/2010/main" val="397291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F88DB-D3F3-43A0-A1EB-F0BA781462D7}"/>
              </a:ext>
            </a:extLst>
          </p:cNvPr>
          <p:cNvSpPr>
            <a:spLocks noGrp="1"/>
          </p:cNvSpPr>
          <p:nvPr>
            <p:ph type="title"/>
          </p:nvPr>
        </p:nvSpPr>
        <p:spPr>
          <a:xfrm>
            <a:off x="684212" y="271306"/>
            <a:ext cx="8534400" cy="723482"/>
          </a:xfrm>
        </p:spPr>
        <p:txBody>
          <a:bodyPr/>
          <a:lstStyle/>
          <a:p>
            <a:r>
              <a:rPr lang="en-US" b="1" dirty="0"/>
              <a:t>Example #4</a:t>
            </a:r>
          </a:p>
        </p:txBody>
      </p:sp>
      <p:sp>
        <p:nvSpPr>
          <p:cNvPr id="3" name="Text Placeholder 2">
            <a:extLst>
              <a:ext uri="{FF2B5EF4-FFF2-40B4-BE49-F238E27FC236}">
                <a16:creationId xmlns:a16="http://schemas.microsoft.com/office/drawing/2014/main" id="{90C9B6FA-E557-422F-B796-08FAE9CAB36C}"/>
              </a:ext>
            </a:extLst>
          </p:cNvPr>
          <p:cNvSpPr>
            <a:spLocks noGrp="1"/>
          </p:cNvSpPr>
          <p:nvPr>
            <p:ph type="body" idx="1"/>
          </p:nvPr>
        </p:nvSpPr>
        <p:spPr>
          <a:xfrm>
            <a:off x="684211" y="994788"/>
            <a:ext cx="8535990" cy="5591906"/>
          </a:xfrm>
        </p:spPr>
        <p:txBody>
          <a:bodyPr>
            <a:normAutofit fontScale="85000" lnSpcReduction="10000"/>
          </a:bodyPr>
          <a:lstStyle/>
          <a:p>
            <a:r>
              <a:rPr lang="en-US" sz="2800" dirty="0"/>
              <a:t>Lisa works Monday to Friday 1pm to 6pm. Her daughter Cortney attends </a:t>
            </a:r>
            <a:r>
              <a:rPr lang="en-US" sz="2800" dirty="0" smtClean="0"/>
              <a:t>4K from 8:15am to 11:15am at Animal Crackers which is overseen </a:t>
            </a:r>
            <a:r>
              <a:rPr lang="en-US" sz="2800" dirty="0"/>
              <a:t>by the Public School Board and is located at the child’s daycare center</a:t>
            </a:r>
            <a:r>
              <a:rPr lang="en-US" sz="2800" dirty="0" smtClean="0"/>
              <a:t>.  </a:t>
            </a:r>
            <a:endParaRPr lang="en-US" sz="2800" dirty="0"/>
          </a:p>
          <a:p>
            <a:r>
              <a:rPr lang="en-US" sz="2800" dirty="0" smtClean="0"/>
              <a:t>What </a:t>
            </a:r>
            <a:r>
              <a:rPr lang="en-US" sz="2800" dirty="0"/>
              <a:t>hours can Cortney be authorized for?</a:t>
            </a:r>
          </a:p>
          <a:p>
            <a:r>
              <a:rPr lang="en-US" sz="2800" dirty="0"/>
              <a:t>A.  Monday to Friday </a:t>
            </a:r>
            <a:r>
              <a:rPr lang="en-US" sz="2800" dirty="0" smtClean="0"/>
              <a:t>8:15am </a:t>
            </a:r>
            <a:r>
              <a:rPr lang="en-US" sz="2800" dirty="0"/>
              <a:t>to 6pm</a:t>
            </a:r>
          </a:p>
          <a:p>
            <a:r>
              <a:rPr lang="en-US" sz="2800" dirty="0"/>
              <a:t>B.   Monday to Friday 1pm to 6pm</a:t>
            </a:r>
          </a:p>
          <a:p>
            <a:r>
              <a:rPr lang="en-US" sz="2800" dirty="0"/>
              <a:t>C.  Monday to Friday 11:15am to 6pm</a:t>
            </a:r>
          </a:p>
          <a:p>
            <a:endParaRPr lang="en-US" dirty="0"/>
          </a:p>
          <a:p>
            <a:r>
              <a:rPr lang="en-US" sz="2800" b="1" dirty="0"/>
              <a:t>Answer B. </a:t>
            </a:r>
            <a:r>
              <a:rPr lang="en-US" sz="2800" dirty="0" smtClean="0"/>
              <a:t>Daycare </a:t>
            </a:r>
            <a:r>
              <a:rPr lang="en-US" sz="2800" dirty="0"/>
              <a:t>can not cover the 4K hours since Lisa is not in an approved activity for any of the hours. </a:t>
            </a:r>
            <a:r>
              <a:rPr lang="en-US" sz="2800" dirty="0" smtClean="0"/>
              <a:t>Travel time only for pick up.  Travel time in the morning can not be counted since Lisa is not going to her activity after dropping her daughter at the daycare at 8am. </a:t>
            </a:r>
            <a:endParaRPr lang="en-US" sz="2800" dirty="0"/>
          </a:p>
        </p:txBody>
      </p:sp>
    </p:spTree>
    <p:extLst>
      <p:ext uri="{BB962C8B-B14F-4D97-AF65-F5344CB8AC3E}">
        <p14:creationId xmlns:p14="http://schemas.microsoft.com/office/powerpoint/2010/main" val="405098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14703"/>
            <a:ext cx="8534400" cy="2081049"/>
          </a:xfrm>
        </p:spPr>
        <p:txBody>
          <a:bodyPr>
            <a:normAutofit/>
          </a:bodyPr>
          <a:lstStyle/>
          <a:p>
            <a:pPr algn="ctr"/>
            <a:r>
              <a:rPr lang="en-US" sz="5400" dirty="0" smtClean="0">
                <a:latin typeface="Arial" panose="020B0604020202020204" pitchFamily="34" charset="0"/>
                <a:cs typeface="Arial" panose="020B0604020202020204" pitchFamily="34" charset="0"/>
              </a:rPr>
              <a:t/>
            </a:r>
            <a:br>
              <a:rPr lang="en-US" sz="5400" dirty="0" smtClean="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QUESTIONS</a:t>
            </a:r>
            <a:endParaRPr lang="en-US" sz="54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684211" y="5507421"/>
            <a:ext cx="8535990" cy="485960"/>
          </a:xfrm>
        </p:spPr>
        <p:txBody>
          <a:bodyPr>
            <a:normAutofit fontScale="70000" lnSpcReduction="20000"/>
          </a:bodyPr>
          <a:lstStyle/>
          <a:p>
            <a:endParaRPr lang="en-US" sz="36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84113623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3D9CB5-06E5-4C22-9C97-B6AD40EC929A}"/>
              </a:ext>
            </a:extLst>
          </p:cNvPr>
          <p:cNvSpPr>
            <a:spLocks noGrp="1"/>
          </p:cNvSpPr>
          <p:nvPr>
            <p:ph type="body" sz="half" idx="4294967295"/>
          </p:nvPr>
        </p:nvSpPr>
        <p:spPr>
          <a:xfrm>
            <a:off x="2465614" y="1219200"/>
            <a:ext cx="8458200" cy="4298950"/>
          </a:xfrm>
        </p:spPr>
        <p:txBody>
          <a:bodyPr>
            <a:noAutofit/>
          </a:bodyPr>
          <a:lstStyle/>
          <a:p>
            <a:r>
              <a:rPr lang="en-US" sz="3600" dirty="0"/>
              <a:t>Wisconsin Shares allows the inclusion of Head Start and 4K programs in the authorized </a:t>
            </a:r>
            <a:r>
              <a:rPr lang="en-US" sz="3600" dirty="0" smtClean="0"/>
              <a:t>hours. This was </a:t>
            </a:r>
            <a:r>
              <a:rPr lang="en-US" sz="3600" dirty="0"/>
              <a:t>previously referred to as Wrap Around Care.</a:t>
            </a:r>
          </a:p>
        </p:txBody>
      </p:sp>
    </p:spTree>
    <p:extLst>
      <p:ext uri="{BB962C8B-B14F-4D97-AF65-F5344CB8AC3E}">
        <p14:creationId xmlns:p14="http://schemas.microsoft.com/office/powerpoint/2010/main" val="400088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7CADE4-0DC9-4DA8-9C0E-D882386FE0DF}"/>
              </a:ext>
            </a:extLst>
          </p:cNvPr>
          <p:cNvSpPr>
            <a:spLocks noGrp="1"/>
          </p:cNvSpPr>
          <p:nvPr>
            <p:ph idx="1"/>
          </p:nvPr>
        </p:nvSpPr>
        <p:spPr>
          <a:xfrm>
            <a:off x="684212" y="90436"/>
            <a:ext cx="8534400" cy="5466302"/>
          </a:xfrm>
        </p:spPr>
        <p:txBody>
          <a:bodyPr>
            <a:noAutofit/>
          </a:bodyPr>
          <a:lstStyle/>
          <a:p>
            <a:pPr marL="0" indent="0">
              <a:buNone/>
            </a:pPr>
            <a:r>
              <a:rPr lang="en-US" sz="3200" dirty="0"/>
              <a:t>Child care authorizations must be based on the parent’s need for child care while the parent is participating in an approved activity.</a:t>
            </a:r>
          </a:p>
          <a:p>
            <a:pPr marL="0" indent="0">
              <a:buNone/>
            </a:pPr>
            <a:r>
              <a:rPr lang="en-US" sz="3200" dirty="0"/>
              <a:t>However, when the 4K program </a:t>
            </a:r>
            <a:r>
              <a:rPr lang="en-US" sz="3200" dirty="0" smtClean="0"/>
              <a:t>that is </a:t>
            </a:r>
            <a:r>
              <a:rPr lang="en-US" sz="3200" dirty="0"/>
              <a:t>overseen by </a:t>
            </a:r>
            <a:r>
              <a:rPr lang="en-US" sz="3200" dirty="0" smtClean="0"/>
              <a:t>a </a:t>
            </a:r>
            <a:r>
              <a:rPr lang="en-US" sz="3200" dirty="0"/>
              <a:t>public school board or a Head Start program is located at the same </a:t>
            </a:r>
            <a:r>
              <a:rPr lang="en-US" sz="3200" dirty="0" smtClean="0"/>
              <a:t>location and address as the child care program then </a:t>
            </a:r>
            <a:r>
              <a:rPr lang="en-US" sz="3200" dirty="0"/>
              <a:t>the education hours can be included in the authorized hours if each of the following are true:</a:t>
            </a:r>
          </a:p>
        </p:txBody>
      </p:sp>
    </p:spTree>
    <p:extLst>
      <p:ext uri="{BB962C8B-B14F-4D97-AF65-F5344CB8AC3E}">
        <p14:creationId xmlns:p14="http://schemas.microsoft.com/office/powerpoint/2010/main" val="3540536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6C891-0C26-447B-9B5F-7053B066630E}"/>
              </a:ext>
            </a:extLst>
          </p:cNvPr>
          <p:cNvSpPr>
            <a:spLocks noGrp="1"/>
          </p:cNvSpPr>
          <p:nvPr>
            <p:ph type="title"/>
          </p:nvPr>
        </p:nvSpPr>
        <p:spPr>
          <a:xfrm>
            <a:off x="684213" y="685800"/>
            <a:ext cx="10058400" cy="1323870"/>
          </a:xfrm>
        </p:spPr>
        <p:txBody>
          <a:bodyPr>
            <a:normAutofit/>
          </a:bodyPr>
          <a:lstStyle/>
          <a:p>
            <a:pPr algn="ctr"/>
            <a:r>
              <a:rPr lang="en-US" sz="4000" b="1" dirty="0"/>
              <a:t>Four  things that must be true</a:t>
            </a:r>
            <a:r>
              <a:rPr lang="en-US" sz="4000" dirty="0"/>
              <a:t/>
            </a:r>
            <a:br>
              <a:rPr lang="en-US" sz="4000" dirty="0"/>
            </a:br>
            <a:endParaRPr lang="en-US" sz="4000" dirty="0"/>
          </a:p>
        </p:txBody>
      </p:sp>
      <p:sp>
        <p:nvSpPr>
          <p:cNvPr id="3" name="Content Placeholder 2">
            <a:extLst>
              <a:ext uri="{FF2B5EF4-FFF2-40B4-BE49-F238E27FC236}">
                <a16:creationId xmlns:a16="http://schemas.microsoft.com/office/drawing/2014/main" id="{75F0D459-CD51-4705-96EC-18DBC1BC69BC}"/>
              </a:ext>
            </a:extLst>
          </p:cNvPr>
          <p:cNvSpPr>
            <a:spLocks noGrp="1"/>
          </p:cNvSpPr>
          <p:nvPr>
            <p:ph type="body" idx="1"/>
          </p:nvPr>
        </p:nvSpPr>
        <p:spPr>
          <a:xfrm>
            <a:off x="684212" y="1416819"/>
            <a:ext cx="8535988" cy="5174900"/>
          </a:xfrm>
        </p:spPr>
        <p:txBody>
          <a:bodyPr>
            <a:normAutofit fontScale="92500"/>
          </a:bodyPr>
          <a:lstStyle/>
          <a:p>
            <a:pPr marL="342900" indent="-342900">
              <a:buFont typeface="Wingdings" panose="05000000000000000000" pitchFamily="2" charset="2"/>
              <a:buChar char="Ø"/>
            </a:pPr>
            <a:r>
              <a:rPr lang="en-US" sz="2800" dirty="0"/>
              <a:t>The parent is engaged in his/her approved activity </a:t>
            </a:r>
            <a:r>
              <a:rPr lang="en-US" sz="2800" u="sng" dirty="0"/>
              <a:t>at least part of the school program hours</a:t>
            </a:r>
            <a:r>
              <a:rPr lang="en-US" sz="2800" dirty="0"/>
              <a:t>;</a:t>
            </a:r>
          </a:p>
          <a:p>
            <a:pPr marL="342900" indent="-342900">
              <a:buFont typeface="Wingdings" panose="05000000000000000000" pitchFamily="2" charset="2"/>
              <a:buChar char="Ø"/>
            </a:pPr>
            <a:r>
              <a:rPr lang="en-US" sz="2800" dirty="0"/>
              <a:t>The school program- Head Start or 4K- and the child care program are co-located;</a:t>
            </a:r>
          </a:p>
          <a:p>
            <a:pPr marL="342900" indent="-342900">
              <a:buFont typeface="Wingdings" panose="05000000000000000000" pitchFamily="2" charset="2"/>
              <a:buChar char="Ø"/>
            </a:pPr>
            <a:r>
              <a:rPr lang="en-US" sz="2800" dirty="0"/>
              <a:t>The total number of the child’s school program is not more than four hours per day; and</a:t>
            </a:r>
          </a:p>
          <a:p>
            <a:pPr marL="342900" indent="-342900">
              <a:buFont typeface="Wingdings" panose="05000000000000000000" pitchFamily="2" charset="2"/>
              <a:buChar char="Ø"/>
            </a:pPr>
            <a:r>
              <a:rPr lang="en-US" sz="2800" dirty="0"/>
              <a:t>The total length of the child’s authorized child care day is five or more hours per day ( the school program hours are included in this total</a:t>
            </a:r>
            <a:r>
              <a:rPr lang="en-US" sz="2800" dirty="0" smtClean="0"/>
              <a:t>).</a:t>
            </a:r>
            <a:endParaRPr lang="en-US" sz="2800" dirty="0"/>
          </a:p>
          <a:p>
            <a:r>
              <a:rPr lang="en-US" sz="2600" b="1" dirty="0" smtClean="0"/>
              <a:t>If any of these requirements are not met, the authorization must not include the school program hours</a:t>
            </a:r>
            <a:endParaRPr lang="en-US" sz="2600" b="1" dirty="0"/>
          </a:p>
        </p:txBody>
      </p:sp>
    </p:spTree>
    <p:extLst>
      <p:ext uri="{BB962C8B-B14F-4D97-AF65-F5344CB8AC3E}">
        <p14:creationId xmlns:p14="http://schemas.microsoft.com/office/powerpoint/2010/main" val="1738918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6498BE5-C38A-4601-A32C-5505A1E08945}"/>
              </a:ext>
            </a:extLst>
          </p:cNvPr>
          <p:cNvSpPr>
            <a:spLocks noGrp="1"/>
          </p:cNvSpPr>
          <p:nvPr>
            <p:ph idx="1"/>
          </p:nvPr>
        </p:nvSpPr>
        <p:spPr>
          <a:xfrm>
            <a:off x="684212" y="685800"/>
            <a:ext cx="8731093" cy="5308600"/>
          </a:xfrm>
        </p:spPr>
        <p:txBody>
          <a:bodyPr>
            <a:normAutofit/>
          </a:bodyPr>
          <a:lstStyle/>
          <a:p>
            <a:pPr marL="0" indent="0">
              <a:buNone/>
            </a:pPr>
            <a:r>
              <a:rPr lang="en-US" sz="3200" dirty="0"/>
              <a:t>This policy is not referring to 4K programs offered at Private Daycare centers where the 4K program is not overseen by a Public School Board.</a:t>
            </a:r>
          </a:p>
          <a:p>
            <a:pPr marL="0" indent="0">
              <a:buNone/>
            </a:pPr>
            <a:endParaRPr lang="en-US" sz="3200" dirty="0"/>
          </a:p>
          <a:p>
            <a:pPr marL="0" indent="0">
              <a:buNone/>
            </a:pPr>
            <a:r>
              <a:rPr lang="en-US" sz="3200" dirty="0"/>
              <a:t>Regardless of the length of their 4K Program, authorized hours is based on the parents approved activity hours. </a:t>
            </a:r>
          </a:p>
          <a:p>
            <a:endParaRPr lang="en-US" dirty="0"/>
          </a:p>
        </p:txBody>
      </p:sp>
    </p:spTree>
    <p:extLst>
      <p:ext uri="{BB962C8B-B14F-4D97-AF65-F5344CB8AC3E}">
        <p14:creationId xmlns:p14="http://schemas.microsoft.com/office/powerpoint/2010/main" val="881135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A473F22-C740-4436-AF7E-1D4DD9052D8A}"/>
              </a:ext>
            </a:extLst>
          </p:cNvPr>
          <p:cNvSpPr>
            <a:spLocks noGrp="1"/>
          </p:cNvSpPr>
          <p:nvPr>
            <p:ph type="title"/>
          </p:nvPr>
        </p:nvSpPr>
        <p:spPr>
          <a:xfrm>
            <a:off x="1041564" y="-4932123"/>
            <a:ext cx="8534400" cy="5962137"/>
          </a:xfrm>
        </p:spPr>
        <p:txBody>
          <a:bodyPr/>
          <a:lstStyle/>
          <a:p>
            <a:r>
              <a:rPr lang="en-US" dirty="0" smtClean="0"/>
              <a:t> </a:t>
            </a:r>
            <a:r>
              <a:rPr lang="en-US" b="1" dirty="0" smtClean="0"/>
              <a:t>csaw approved activity screen</a:t>
            </a:r>
            <a:endParaRPr lang="en-US" b="1" dirty="0"/>
          </a:p>
        </p:txBody>
      </p:sp>
      <p:sp>
        <p:nvSpPr>
          <p:cNvPr id="6" name="Text Placeholder 5">
            <a:extLst>
              <a:ext uri="{FF2B5EF4-FFF2-40B4-BE49-F238E27FC236}">
                <a16:creationId xmlns:a16="http://schemas.microsoft.com/office/drawing/2014/main" id="{3FA8B4EF-3CF2-4D41-8539-A417CDFACC19}"/>
              </a:ext>
            </a:extLst>
          </p:cNvPr>
          <p:cNvSpPr>
            <a:spLocks noGrp="1"/>
          </p:cNvSpPr>
          <p:nvPr>
            <p:ph type="body" idx="1"/>
          </p:nvPr>
        </p:nvSpPr>
        <p:spPr>
          <a:xfrm>
            <a:off x="684211" y="1166648"/>
            <a:ext cx="8534401" cy="5297214"/>
          </a:xfrm>
        </p:spPr>
        <p:txBody>
          <a:bodyPr>
            <a:normAutofit/>
          </a:bodyPr>
          <a:lstStyle/>
          <a:p>
            <a:r>
              <a:rPr lang="en-US" sz="2600" dirty="0"/>
              <a:t>When a parent is only in their approved activity during part of the school program hours, the worker must use “OTHER” on the Parent Approved Activity Schedule in CSAW</a:t>
            </a:r>
            <a:r>
              <a:rPr lang="en-US" sz="2600" dirty="0" smtClean="0"/>
              <a:t>.</a:t>
            </a:r>
          </a:p>
          <a:p>
            <a:endParaRPr lang="en-US" sz="2600" dirty="0"/>
          </a:p>
          <a:p>
            <a:r>
              <a:rPr lang="en-US" sz="2600" dirty="0"/>
              <a:t>This will allow CSAW to include those hours in the authorization’s hours calculation</a:t>
            </a:r>
            <a:r>
              <a:rPr lang="en-US" sz="2600" dirty="0" smtClean="0"/>
              <a:t>.</a:t>
            </a:r>
          </a:p>
          <a:p>
            <a:endParaRPr lang="en-US" sz="2600" dirty="0"/>
          </a:p>
          <a:p>
            <a:r>
              <a:rPr lang="en-US" sz="2600" dirty="0" smtClean="0"/>
              <a:t>You must </a:t>
            </a:r>
            <a:r>
              <a:rPr lang="en-US" sz="2600" dirty="0"/>
              <a:t>document in the CSAW </a:t>
            </a:r>
            <a:r>
              <a:rPr lang="en-US" sz="2600" dirty="0" smtClean="0"/>
              <a:t>Authorization </a:t>
            </a:r>
            <a:r>
              <a:rPr lang="en-US" sz="2600" dirty="0"/>
              <a:t>C</a:t>
            </a:r>
            <a:r>
              <a:rPr lang="en-US" sz="2600" dirty="0" smtClean="0"/>
              <a:t>omments </a:t>
            </a:r>
            <a:r>
              <a:rPr lang="en-US" sz="2600" dirty="0"/>
              <a:t>the reason that “OTHER” is being </a:t>
            </a:r>
            <a:r>
              <a:rPr lang="en-US" sz="2600" dirty="0" smtClean="0"/>
              <a:t>used.</a:t>
            </a:r>
            <a:endParaRPr lang="en-US" sz="2600" dirty="0"/>
          </a:p>
          <a:p>
            <a:endParaRPr lang="en-US" dirty="0"/>
          </a:p>
          <a:p>
            <a:endParaRPr lang="en-US" dirty="0"/>
          </a:p>
        </p:txBody>
      </p:sp>
    </p:spTree>
    <p:extLst>
      <p:ext uri="{BB962C8B-B14F-4D97-AF65-F5344CB8AC3E}">
        <p14:creationId xmlns:p14="http://schemas.microsoft.com/office/powerpoint/2010/main" val="197312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7293D-F355-4292-BEB5-4E319CF609F7}"/>
              </a:ext>
            </a:extLst>
          </p:cNvPr>
          <p:cNvSpPr>
            <a:spLocks noGrp="1"/>
          </p:cNvSpPr>
          <p:nvPr>
            <p:ph type="title"/>
          </p:nvPr>
        </p:nvSpPr>
        <p:spPr>
          <a:xfrm>
            <a:off x="684212" y="0"/>
            <a:ext cx="8534400" cy="1650124"/>
          </a:xfrm>
        </p:spPr>
        <p:txBody>
          <a:bodyPr>
            <a:normAutofit/>
          </a:bodyPr>
          <a:lstStyle/>
          <a:p>
            <a:pPr algn="ctr"/>
            <a:r>
              <a:rPr lang="en-US" sz="4000" b="1" dirty="0"/>
              <a:t>Head </a:t>
            </a:r>
            <a:r>
              <a:rPr lang="en-US" sz="4000" b="1" dirty="0" smtClean="0"/>
              <a:t>start/4k programs </a:t>
            </a:r>
            <a:r>
              <a:rPr lang="en-US" sz="4000" b="1" dirty="0"/>
              <a:t>at dane county parent </a:t>
            </a:r>
            <a:r>
              <a:rPr lang="en-US" sz="4000" b="1" dirty="0" smtClean="0"/>
              <a:t>council</a:t>
            </a:r>
            <a:br>
              <a:rPr lang="en-US" sz="4000" b="1" dirty="0" smtClean="0"/>
            </a:br>
            <a:endParaRPr lang="en-US" sz="2000" b="1" dirty="0"/>
          </a:p>
        </p:txBody>
      </p:sp>
      <p:sp>
        <p:nvSpPr>
          <p:cNvPr id="3" name="Text Placeholder 2">
            <a:extLst>
              <a:ext uri="{FF2B5EF4-FFF2-40B4-BE49-F238E27FC236}">
                <a16:creationId xmlns:a16="http://schemas.microsoft.com/office/drawing/2014/main" id="{AE3EF575-1C52-4DC0-811A-4955CF993C5B}"/>
              </a:ext>
            </a:extLst>
          </p:cNvPr>
          <p:cNvSpPr>
            <a:spLocks noGrp="1"/>
          </p:cNvSpPr>
          <p:nvPr>
            <p:ph type="body" idx="1"/>
          </p:nvPr>
        </p:nvSpPr>
        <p:spPr>
          <a:xfrm>
            <a:off x="684211" y="1208691"/>
            <a:ext cx="9063946" cy="5488536"/>
          </a:xfrm>
        </p:spPr>
        <p:txBody>
          <a:bodyPr/>
          <a:lstStyle/>
          <a:p>
            <a:pPr lvl="7">
              <a:buClrTx/>
              <a:buSzPct val="112000"/>
            </a:pPr>
            <a:r>
              <a:rPr lang="en-US" dirty="0" smtClean="0"/>
              <a:t>						</a:t>
            </a:r>
            <a:r>
              <a:rPr lang="en-US" sz="1800" dirty="0" smtClean="0"/>
              <a:t>AKA: Reach Dane</a:t>
            </a:r>
          </a:p>
          <a:p>
            <a:pPr marL="342900" indent="-342900">
              <a:buClrTx/>
              <a:buSzPct val="112000"/>
              <a:buFont typeface="Arial" panose="020B0604020202020204" pitchFamily="34" charset="0"/>
              <a:buChar char="•"/>
            </a:pPr>
            <a:r>
              <a:rPr lang="en-US" sz="2400" dirty="0" smtClean="0"/>
              <a:t>Head Start for  3 year olds  </a:t>
            </a:r>
          </a:p>
          <a:p>
            <a:pPr marL="342900" indent="-342900">
              <a:buClrTx/>
              <a:buSzPct val="112000"/>
              <a:buFont typeface="Arial" panose="020B0604020202020204" pitchFamily="34" charset="0"/>
              <a:buChar char="•"/>
            </a:pPr>
            <a:r>
              <a:rPr lang="en-US" sz="2400" dirty="0" smtClean="0"/>
              <a:t>4K programs for 4-5 year olds  </a:t>
            </a:r>
            <a:endParaRPr lang="en-US" sz="2400" dirty="0"/>
          </a:p>
          <a:p>
            <a:pPr marL="342900" indent="-342900">
              <a:buClrTx/>
              <a:buSzPct val="112000"/>
              <a:buFont typeface="Arial" panose="020B0604020202020204" pitchFamily="34" charset="0"/>
              <a:buChar char="•"/>
            </a:pPr>
            <a:r>
              <a:rPr lang="en-US" sz="2400" dirty="0"/>
              <a:t>Most locations also serve children under 3</a:t>
            </a:r>
          </a:p>
          <a:p>
            <a:pPr marL="342900" indent="-342900">
              <a:buClrTx/>
              <a:buSzPct val="112000"/>
              <a:buFont typeface="Arial" panose="020B0604020202020204" pitchFamily="34" charset="0"/>
              <a:buChar char="•"/>
            </a:pPr>
            <a:r>
              <a:rPr lang="en-US" sz="2400" dirty="0" smtClean="0"/>
              <a:t>Starting this September ALL DCPC locations in Madison will close early on 1 or  2 Mondays a month at 1pm and Sun Prairie locations will close either 1 or 2 Thursdays a month</a:t>
            </a:r>
          </a:p>
          <a:p>
            <a:pPr marL="342900" indent="-342900">
              <a:buClrTx/>
              <a:buSzPct val="112000"/>
              <a:buFont typeface="Arial" panose="020B0604020202020204" pitchFamily="34" charset="0"/>
              <a:buChar char="•"/>
            </a:pPr>
            <a:r>
              <a:rPr lang="en-US" sz="2400" dirty="0" smtClean="0"/>
              <a:t>DCPC </a:t>
            </a:r>
            <a:r>
              <a:rPr lang="en-US" sz="2400" dirty="0"/>
              <a:t>works closely with the families to place them at the correct center based on their needs</a:t>
            </a:r>
          </a:p>
          <a:p>
            <a:pPr marL="342900" indent="-342900">
              <a:buClrTx/>
              <a:buSzPct val="112000"/>
              <a:buFont typeface="Arial" panose="020B0604020202020204" pitchFamily="34" charset="0"/>
              <a:buChar char="•"/>
            </a:pPr>
            <a:endParaRPr lang="en-US" sz="24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32591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D893B-4395-4345-9DFC-9452941AA917}"/>
              </a:ext>
            </a:extLst>
          </p:cNvPr>
          <p:cNvSpPr>
            <a:spLocks noGrp="1"/>
          </p:cNvSpPr>
          <p:nvPr>
            <p:ph type="title"/>
          </p:nvPr>
        </p:nvSpPr>
        <p:spPr>
          <a:xfrm>
            <a:off x="684212" y="552660"/>
            <a:ext cx="9602788" cy="1065126"/>
          </a:xfrm>
        </p:spPr>
        <p:txBody>
          <a:bodyPr>
            <a:noAutofit/>
          </a:bodyPr>
          <a:lstStyle/>
          <a:p>
            <a:pPr algn="ctr"/>
            <a:r>
              <a:rPr lang="en-US" sz="4000" b="1" dirty="0"/>
              <a:t>3 types of head start/4k programs</a:t>
            </a:r>
          </a:p>
        </p:txBody>
      </p:sp>
      <p:sp>
        <p:nvSpPr>
          <p:cNvPr id="3" name="Text Placeholder 2">
            <a:extLst>
              <a:ext uri="{FF2B5EF4-FFF2-40B4-BE49-F238E27FC236}">
                <a16:creationId xmlns:a16="http://schemas.microsoft.com/office/drawing/2014/main" id="{9D4764D3-5639-45F0-973A-B6FB3DF3813F}"/>
              </a:ext>
            </a:extLst>
          </p:cNvPr>
          <p:cNvSpPr>
            <a:spLocks noGrp="1"/>
          </p:cNvSpPr>
          <p:nvPr>
            <p:ph type="body" idx="1"/>
          </p:nvPr>
        </p:nvSpPr>
        <p:spPr>
          <a:xfrm>
            <a:off x="684210" y="1929284"/>
            <a:ext cx="10337575" cy="4064097"/>
          </a:xfrm>
        </p:spPr>
        <p:txBody>
          <a:bodyPr/>
          <a:lstStyle/>
          <a:p>
            <a:pPr>
              <a:buClr>
                <a:schemeClr val="bg1"/>
              </a:buClr>
              <a:buSzPct val="100000"/>
            </a:pPr>
            <a:r>
              <a:rPr lang="en-US" dirty="0"/>
              <a:t>	</a:t>
            </a:r>
            <a:r>
              <a:rPr lang="en-US" sz="2400" dirty="0">
                <a:latin typeface="Arial" panose="020B0604020202020204" pitchFamily="34" charset="0"/>
                <a:cs typeface="Arial" panose="020B0604020202020204" pitchFamily="34" charset="0"/>
              </a:rPr>
              <a:t>PART DAY  PROGRAM                      </a:t>
            </a:r>
            <a:r>
              <a:rPr lang="en-US" sz="2400" dirty="0" smtClean="0">
                <a:latin typeface="Arial" panose="020B0604020202020204" pitchFamily="34" charset="0"/>
                <a:cs typeface="Arial" panose="020B0604020202020204" pitchFamily="34" charset="0"/>
              </a:rPr>
              <a:t>  FREE PROGRAM</a:t>
            </a:r>
            <a:endParaRPr lang="en-US" sz="2400" dirty="0">
              <a:latin typeface="Arial" panose="020B0604020202020204" pitchFamily="34" charset="0"/>
              <a:cs typeface="Arial" panose="020B0604020202020204" pitchFamily="34" charset="0"/>
            </a:endParaRPr>
          </a:p>
          <a:p>
            <a:pPr>
              <a:buClr>
                <a:schemeClr val="bg1"/>
              </a:buClr>
              <a:buSzPct val="100000"/>
            </a:pPr>
            <a:endParaRPr lang="en-US" dirty="0">
              <a:latin typeface="Arial" panose="020B0604020202020204" pitchFamily="34" charset="0"/>
              <a:cs typeface="Arial" panose="020B0604020202020204" pitchFamily="34" charset="0"/>
            </a:endParaRPr>
          </a:p>
          <a:p>
            <a:pPr>
              <a:buClr>
                <a:schemeClr val="bg1"/>
              </a:buClr>
              <a:buSzPct val="100000"/>
            </a:pPr>
            <a:r>
              <a:rPr lang="en-US"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EXTENDED DAY PROGRAM                      </a:t>
            </a:r>
            <a:r>
              <a:rPr lang="en-US" sz="2400" dirty="0" smtClean="0">
                <a:latin typeface="Arial" panose="020B0604020202020204" pitchFamily="34" charset="0"/>
                <a:cs typeface="Arial" panose="020B0604020202020204" pitchFamily="34" charset="0"/>
              </a:rPr>
              <a:t>  FREE </a:t>
            </a:r>
            <a:r>
              <a:rPr lang="en-US" sz="2400" dirty="0">
                <a:latin typeface="Arial" panose="020B0604020202020204" pitchFamily="34" charset="0"/>
                <a:cs typeface="Arial" panose="020B0604020202020204" pitchFamily="34" charset="0"/>
              </a:rPr>
              <a:t>PROGRAM</a:t>
            </a:r>
          </a:p>
          <a:p>
            <a:pPr>
              <a:buClr>
                <a:schemeClr val="bg1"/>
              </a:buClr>
              <a:buSzPct val="100000"/>
            </a:pPr>
            <a:endParaRPr lang="en-US" dirty="0">
              <a:latin typeface="Arial" panose="020B0604020202020204" pitchFamily="34" charset="0"/>
              <a:cs typeface="Arial" panose="020B0604020202020204" pitchFamily="34" charset="0"/>
            </a:endParaRPr>
          </a:p>
          <a:p>
            <a:pPr>
              <a:buClr>
                <a:schemeClr val="bg1"/>
              </a:buClr>
              <a:buSzPct val="100000"/>
            </a:pPr>
            <a:r>
              <a:rPr lang="en-US"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FULL DAY PROGRAM                       </a:t>
            </a:r>
            <a:r>
              <a:rPr lang="en-US" sz="2400" dirty="0" smtClean="0">
                <a:latin typeface="Arial" panose="020B0604020202020204" pitchFamily="34" charset="0"/>
                <a:cs typeface="Arial" panose="020B0604020202020204" pitchFamily="34" charset="0"/>
              </a:rPr>
              <a:t> REQUIRES </a:t>
            </a:r>
            <a:r>
              <a:rPr lang="en-US" sz="2400" dirty="0">
                <a:latin typeface="Arial" panose="020B0604020202020204" pitchFamily="34" charset="0"/>
                <a:cs typeface="Arial" panose="020B0604020202020204" pitchFamily="34" charset="0"/>
              </a:rPr>
              <a:t>WISCONSIN 															  </a:t>
            </a:r>
            <a:r>
              <a:rPr lang="en-US" sz="2400" dirty="0" smtClean="0">
                <a:latin typeface="Arial" panose="020B0604020202020204" pitchFamily="34" charset="0"/>
                <a:cs typeface="Arial" panose="020B0604020202020204" pitchFamily="34" charset="0"/>
              </a:rPr>
              <a:t>       SHARES </a:t>
            </a:r>
            <a:endParaRPr lang="en-US" sz="2400" dirty="0">
              <a:latin typeface="Arial" panose="020B0604020202020204" pitchFamily="34" charset="0"/>
              <a:cs typeface="Arial" panose="020B0604020202020204" pitchFamily="34" charset="0"/>
            </a:endParaRPr>
          </a:p>
        </p:txBody>
      </p:sp>
      <p:sp>
        <p:nvSpPr>
          <p:cNvPr id="5" name="Arrow: Right 4">
            <a:extLst>
              <a:ext uri="{FF2B5EF4-FFF2-40B4-BE49-F238E27FC236}">
                <a16:creationId xmlns:a16="http://schemas.microsoft.com/office/drawing/2014/main" id="{722F366F-E46D-4834-B745-67B1C3A61D01}"/>
              </a:ext>
            </a:extLst>
          </p:cNvPr>
          <p:cNvSpPr/>
          <p:nvPr/>
        </p:nvSpPr>
        <p:spPr>
          <a:xfrm>
            <a:off x="4817391" y="2057403"/>
            <a:ext cx="1336430" cy="1507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EB6534E0-88C5-4058-AE8D-A02C4A88C8B0}"/>
              </a:ext>
            </a:extLst>
          </p:cNvPr>
          <p:cNvSpPr/>
          <p:nvPr/>
        </p:nvSpPr>
        <p:spPr>
          <a:xfrm>
            <a:off x="5603630" y="2986646"/>
            <a:ext cx="1336430" cy="1507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73F45F0C-E272-4F01-B077-240BCA48FA7E}"/>
              </a:ext>
            </a:extLst>
          </p:cNvPr>
          <p:cNvSpPr/>
          <p:nvPr/>
        </p:nvSpPr>
        <p:spPr>
          <a:xfrm>
            <a:off x="4596326" y="3915889"/>
            <a:ext cx="1557495" cy="301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3985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167B8-77BF-4E12-B484-B9BEC769A0B8}"/>
              </a:ext>
            </a:extLst>
          </p:cNvPr>
          <p:cNvSpPr>
            <a:spLocks noGrp="1"/>
          </p:cNvSpPr>
          <p:nvPr>
            <p:ph type="title"/>
          </p:nvPr>
        </p:nvSpPr>
        <p:spPr>
          <a:xfrm>
            <a:off x="684212" y="160774"/>
            <a:ext cx="9945688" cy="844061"/>
          </a:xfrm>
        </p:spPr>
        <p:txBody>
          <a:bodyPr>
            <a:noAutofit/>
          </a:bodyPr>
          <a:lstStyle/>
          <a:p>
            <a:r>
              <a:rPr lang="en-US" sz="3600" b="1" dirty="0"/>
              <a:t>PART DAY HEAD </a:t>
            </a:r>
            <a:r>
              <a:rPr lang="en-US" sz="3600" b="1" dirty="0" smtClean="0"/>
              <a:t>START/4K </a:t>
            </a:r>
            <a:r>
              <a:rPr lang="en-US" sz="3600" b="1" dirty="0"/>
              <a:t>– FREE </a:t>
            </a:r>
            <a:r>
              <a:rPr lang="en-US" sz="3600" b="1" dirty="0" smtClean="0"/>
              <a:t>PROGRAM</a:t>
            </a:r>
            <a:endParaRPr lang="en-US" sz="3600" b="1" dirty="0"/>
          </a:p>
        </p:txBody>
      </p:sp>
      <p:sp>
        <p:nvSpPr>
          <p:cNvPr id="3" name="Text Placeholder 2">
            <a:extLst>
              <a:ext uri="{FF2B5EF4-FFF2-40B4-BE49-F238E27FC236}">
                <a16:creationId xmlns:a16="http://schemas.microsoft.com/office/drawing/2014/main" id="{5AF7F7E3-2E2B-4C3C-BBE6-C17B45E624B3}"/>
              </a:ext>
            </a:extLst>
          </p:cNvPr>
          <p:cNvSpPr>
            <a:spLocks noGrp="1"/>
          </p:cNvSpPr>
          <p:nvPr>
            <p:ph type="body" idx="1"/>
          </p:nvPr>
        </p:nvSpPr>
        <p:spPr>
          <a:xfrm>
            <a:off x="684211" y="1124606"/>
            <a:ext cx="8535990" cy="5366629"/>
          </a:xfrm>
        </p:spPr>
        <p:txBody>
          <a:bodyPr>
            <a:normAutofit fontScale="92500" lnSpcReduction="10000"/>
          </a:bodyPr>
          <a:lstStyle/>
          <a:p>
            <a:pPr marL="342900" indent="-342900">
              <a:buClr>
                <a:schemeClr val="bg1"/>
              </a:buClr>
              <a:buFont typeface="Wingdings" panose="05000000000000000000" pitchFamily="2" charset="2"/>
              <a:buChar char="Ø"/>
            </a:pPr>
            <a:r>
              <a:rPr lang="en-US" sz="2400" dirty="0"/>
              <a:t>3-5 YEAR OLDS</a:t>
            </a:r>
          </a:p>
          <a:p>
            <a:pPr marL="342900" indent="-342900">
              <a:buClr>
                <a:schemeClr val="bg1"/>
              </a:buClr>
              <a:buFont typeface="Wingdings" panose="05000000000000000000" pitchFamily="2" charset="2"/>
              <a:buChar char="Ø"/>
            </a:pPr>
            <a:r>
              <a:rPr lang="en-US" sz="2400" dirty="0"/>
              <a:t>MORNINGS 8AM TO </a:t>
            </a:r>
            <a:r>
              <a:rPr lang="en-US" sz="2400" dirty="0" smtClean="0"/>
              <a:t>1130AM</a:t>
            </a:r>
          </a:p>
          <a:p>
            <a:pPr marL="342900" indent="-342900">
              <a:buClr>
                <a:schemeClr val="bg1"/>
              </a:buClr>
              <a:buFont typeface="Wingdings" panose="05000000000000000000" pitchFamily="2" charset="2"/>
              <a:buChar char="Ø"/>
            </a:pPr>
            <a:r>
              <a:rPr lang="en-US" sz="2400" dirty="0" smtClean="0"/>
              <a:t>OR </a:t>
            </a:r>
            <a:r>
              <a:rPr lang="en-US" sz="2400" dirty="0"/>
              <a:t>AFTERNOON 1130AM TO 3PM</a:t>
            </a:r>
          </a:p>
          <a:p>
            <a:pPr marL="342900" indent="-342900">
              <a:buClr>
                <a:schemeClr val="bg1"/>
              </a:buClr>
              <a:buFont typeface="Wingdings" panose="05000000000000000000" pitchFamily="2" charset="2"/>
              <a:buChar char="Ø"/>
            </a:pPr>
            <a:r>
              <a:rPr lang="en-US" sz="2400" dirty="0"/>
              <a:t>NO WRAP AROUND CARE OFFERED ON SITE</a:t>
            </a:r>
          </a:p>
          <a:p>
            <a:pPr marL="342900" indent="-342900">
              <a:buClr>
                <a:schemeClr val="bg1"/>
              </a:buClr>
              <a:buFont typeface="Wingdings" panose="05000000000000000000" pitchFamily="2" charset="2"/>
              <a:buChar char="Ø"/>
            </a:pPr>
            <a:r>
              <a:rPr lang="en-US" sz="2400" dirty="0"/>
              <a:t>CAN NOT DO WISCONSIN SHARES </a:t>
            </a:r>
          </a:p>
          <a:p>
            <a:pPr marL="342900" indent="-342900">
              <a:buClr>
                <a:schemeClr val="bg1"/>
              </a:buClr>
              <a:buFont typeface="Wingdings" panose="05000000000000000000" pitchFamily="2" charset="2"/>
              <a:buChar char="Ø"/>
            </a:pPr>
            <a:r>
              <a:rPr lang="en-US" sz="2400" dirty="0"/>
              <a:t>MAY BE BUSSED TO ANOTHER DAYCARE CENTER FOR DAYCARE</a:t>
            </a:r>
          </a:p>
          <a:p>
            <a:pPr lvl="1"/>
            <a:endParaRPr lang="en-US" sz="1500" dirty="0" smtClean="0">
              <a:solidFill>
                <a:schemeClr val="bg1"/>
              </a:solidFill>
            </a:endParaRPr>
          </a:p>
          <a:p>
            <a:pPr lvl="1"/>
            <a:r>
              <a:rPr lang="en-US" sz="1500" dirty="0">
                <a:solidFill>
                  <a:schemeClr val="bg1"/>
                </a:solidFill>
              </a:rPr>
              <a:t>	</a:t>
            </a:r>
            <a:r>
              <a:rPr lang="en-US" sz="1500" dirty="0" smtClean="0">
                <a:solidFill>
                  <a:schemeClr val="bg1"/>
                </a:solidFill>
              </a:rPr>
              <a:t>RED </a:t>
            </a:r>
            <a:r>
              <a:rPr lang="en-US" sz="1500" dirty="0">
                <a:solidFill>
                  <a:schemeClr val="bg1"/>
                </a:solidFill>
              </a:rPr>
              <a:t>ARROW-2016 RED ARROW TRAIL- LOCATION 001</a:t>
            </a:r>
          </a:p>
          <a:p>
            <a:pPr lvl="1"/>
            <a:r>
              <a:rPr lang="en-US" sz="1500" dirty="0" smtClean="0">
                <a:solidFill>
                  <a:schemeClr val="bg1"/>
                </a:solidFill>
              </a:rPr>
              <a:t>	NORTHPORT-1740 </a:t>
            </a:r>
            <a:r>
              <a:rPr lang="en-US" sz="1500" dirty="0">
                <a:solidFill>
                  <a:schemeClr val="bg1"/>
                </a:solidFill>
              </a:rPr>
              <a:t>NORTHPORT DRIVE- LOCATION 002</a:t>
            </a:r>
          </a:p>
          <a:p>
            <a:pPr lvl="1"/>
            <a:r>
              <a:rPr lang="en-US" sz="1500" dirty="0" smtClean="0">
                <a:solidFill>
                  <a:schemeClr val="bg1"/>
                </a:solidFill>
              </a:rPr>
              <a:t>	SOUTH </a:t>
            </a:r>
            <a:r>
              <a:rPr lang="en-US" sz="1500" dirty="0">
                <a:solidFill>
                  <a:schemeClr val="bg1"/>
                </a:solidFill>
              </a:rPr>
              <a:t>MADISON- </a:t>
            </a:r>
            <a:r>
              <a:rPr lang="en-US" sz="1500" dirty="0" smtClean="0">
                <a:solidFill>
                  <a:schemeClr val="bg1"/>
                </a:solidFill>
              </a:rPr>
              <a:t>2202 S. PART </a:t>
            </a:r>
            <a:r>
              <a:rPr lang="en-US" sz="1500" dirty="0">
                <a:solidFill>
                  <a:schemeClr val="bg1"/>
                </a:solidFill>
              </a:rPr>
              <a:t>STREET- LOCATION 003</a:t>
            </a:r>
          </a:p>
          <a:p>
            <a:pPr lvl="1"/>
            <a:r>
              <a:rPr lang="en-US" sz="1500" dirty="0" smtClean="0">
                <a:solidFill>
                  <a:schemeClr val="bg1"/>
                </a:solidFill>
              </a:rPr>
              <a:t>	EAST </a:t>
            </a:r>
            <a:r>
              <a:rPr lang="en-US" sz="1500" dirty="0">
                <a:solidFill>
                  <a:schemeClr val="bg1"/>
                </a:solidFill>
              </a:rPr>
              <a:t>MADISON- 30 DEMPSY ROAD- LOCATION 013</a:t>
            </a:r>
          </a:p>
          <a:p>
            <a:pPr lvl="1"/>
            <a:r>
              <a:rPr lang="en-US" sz="1500" dirty="0" smtClean="0">
                <a:solidFill>
                  <a:schemeClr val="bg1"/>
                </a:solidFill>
              </a:rPr>
              <a:t>	SUN </a:t>
            </a:r>
            <a:r>
              <a:rPr lang="en-US" sz="1500" dirty="0">
                <a:solidFill>
                  <a:schemeClr val="bg1"/>
                </a:solidFill>
              </a:rPr>
              <a:t>PRAIRIE- 211 E </a:t>
            </a:r>
            <a:r>
              <a:rPr lang="en-US" sz="1500" dirty="0" smtClean="0">
                <a:solidFill>
                  <a:schemeClr val="bg1"/>
                </a:solidFill>
              </a:rPr>
              <a:t>LINNERUD DRIVE- </a:t>
            </a:r>
            <a:r>
              <a:rPr lang="en-US" sz="1500" dirty="0">
                <a:solidFill>
                  <a:schemeClr val="bg1"/>
                </a:solidFill>
              </a:rPr>
              <a:t>LOCATION 022</a:t>
            </a:r>
          </a:p>
          <a:p>
            <a:pPr lvl="1"/>
            <a:r>
              <a:rPr lang="en-US" sz="1500" dirty="0" smtClean="0">
                <a:solidFill>
                  <a:schemeClr val="bg1"/>
                </a:solidFill>
              </a:rPr>
              <a:t>	SUN </a:t>
            </a:r>
            <a:r>
              <a:rPr lang="en-US" sz="1500" dirty="0">
                <a:solidFill>
                  <a:schemeClr val="bg1"/>
                </a:solidFill>
              </a:rPr>
              <a:t>PRAIRIE- 1251 HWY </a:t>
            </a:r>
            <a:r>
              <a:rPr lang="en-US" sz="1500" dirty="0" smtClean="0">
                <a:solidFill>
                  <a:schemeClr val="bg1"/>
                </a:solidFill>
              </a:rPr>
              <a:t>OKEEFFE AVE - </a:t>
            </a:r>
            <a:r>
              <a:rPr lang="en-US" sz="1500" dirty="0">
                <a:solidFill>
                  <a:schemeClr val="bg1"/>
                </a:solidFill>
              </a:rPr>
              <a:t>LOCATION 037</a:t>
            </a:r>
          </a:p>
        </p:txBody>
      </p:sp>
    </p:spTree>
    <p:extLst>
      <p:ext uri="{BB962C8B-B14F-4D97-AF65-F5344CB8AC3E}">
        <p14:creationId xmlns:p14="http://schemas.microsoft.com/office/powerpoint/2010/main" val="2266151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TM03457491[[fn=Metropolitan]]</Template>
  <TotalTime>635</TotalTime>
  <Words>815</Words>
  <Application>Microsoft Office PowerPoint</Application>
  <PresentationFormat>Widescreen</PresentationFormat>
  <Paragraphs>116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Wingdings</vt:lpstr>
      <vt:lpstr>Wingdings 3</vt:lpstr>
      <vt:lpstr>Slice</vt:lpstr>
      <vt:lpstr>HEAD START AND 4-K  CHILD CARE  aka: wrap AROUND CARE</vt:lpstr>
      <vt:lpstr>PowerPoint Presentation</vt:lpstr>
      <vt:lpstr>PowerPoint Presentation</vt:lpstr>
      <vt:lpstr>Four  things that must be true </vt:lpstr>
      <vt:lpstr>PowerPoint Presentation</vt:lpstr>
      <vt:lpstr> csaw approved activity screen</vt:lpstr>
      <vt:lpstr>Head start/4k programs at dane county parent council </vt:lpstr>
      <vt:lpstr>3 types of head start/4k programs</vt:lpstr>
      <vt:lpstr>PART DAY HEAD START/4K – FREE PROGRAM</vt:lpstr>
      <vt:lpstr>EXTENDED DAY PROGRAM- FREE PROGRAM</vt:lpstr>
      <vt:lpstr>FULL DAY PROGRAM- NEEDS WIS SHARES</vt:lpstr>
      <vt:lpstr>Example #1</vt:lpstr>
      <vt:lpstr>Example #2</vt:lpstr>
      <vt:lpstr>Example #3</vt:lpstr>
      <vt:lpstr>Example #4</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START AND 4-K  CHILD CARE aka: wrap AROUND CARE</dc:title>
  <dc:creator>Jessica Miller</dc:creator>
  <cp:lastModifiedBy>Miller, Jessica</cp:lastModifiedBy>
  <cp:revision>57</cp:revision>
  <cp:lastPrinted>2019-09-10T19:47:49Z</cp:lastPrinted>
  <dcterms:created xsi:type="dcterms:W3CDTF">2019-09-08T18:57:06Z</dcterms:created>
  <dcterms:modified xsi:type="dcterms:W3CDTF">2019-09-12T12:20:09Z</dcterms:modified>
</cp:coreProperties>
</file>