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8" r:id="rId1"/>
  </p:sldMasterIdLst>
  <p:notesMasterIdLst>
    <p:notesMasterId r:id="rId36"/>
  </p:notesMasterIdLst>
  <p:sldIdLst>
    <p:sldId id="256" r:id="rId2"/>
    <p:sldId id="282" r:id="rId3"/>
    <p:sldId id="257" r:id="rId4"/>
    <p:sldId id="270" r:id="rId5"/>
    <p:sldId id="290" r:id="rId6"/>
    <p:sldId id="291" r:id="rId7"/>
    <p:sldId id="292" r:id="rId8"/>
    <p:sldId id="271" r:id="rId9"/>
    <p:sldId id="258" r:id="rId10"/>
    <p:sldId id="259" r:id="rId11"/>
    <p:sldId id="269" r:id="rId12"/>
    <p:sldId id="278" r:id="rId13"/>
    <p:sldId id="267" r:id="rId14"/>
    <p:sldId id="273" r:id="rId15"/>
    <p:sldId id="274" r:id="rId16"/>
    <p:sldId id="275" r:id="rId17"/>
    <p:sldId id="276" r:id="rId18"/>
    <p:sldId id="277" r:id="rId19"/>
    <p:sldId id="261" r:id="rId20"/>
    <p:sldId id="262" r:id="rId21"/>
    <p:sldId id="263" r:id="rId22"/>
    <p:sldId id="272" r:id="rId23"/>
    <p:sldId id="264" r:id="rId24"/>
    <p:sldId id="287" r:id="rId25"/>
    <p:sldId id="279" r:id="rId26"/>
    <p:sldId id="289" r:id="rId27"/>
    <p:sldId id="283" r:id="rId28"/>
    <p:sldId id="284" r:id="rId29"/>
    <p:sldId id="285" r:id="rId30"/>
    <p:sldId id="281" r:id="rId31"/>
    <p:sldId id="286" r:id="rId32"/>
    <p:sldId id="288"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85000" autoAdjust="0"/>
  </p:normalViewPr>
  <p:slideViewPr>
    <p:cSldViewPr>
      <p:cViewPr varScale="1">
        <p:scale>
          <a:sx n="98" d="100"/>
          <a:sy n="98" d="100"/>
        </p:scale>
        <p:origin x="1938" y="84"/>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9284E-A380-4DC3-9A04-5C492496B8AD}" type="datetimeFigureOut">
              <a:rPr lang="en-US" smtClean="0"/>
              <a:t>2/21/2024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F1E51-5FF7-4E11-87AC-5C76AA85579C}" type="slidenum">
              <a:rPr lang="en-US" smtClean="0"/>
              <a:t>‹#›</a:t>
            </a:fld>
            <a:endParaRPr lang="en-US"/>
          </a:p>
        </p:txBody>
      </p:sp>
    </p:spTree>
    <p:extLst>
      <p:ext uri="{BB962C8B-B14F-4D97-AF65-F5344CB8AC3E}">
        <p14:creationId xmlns:p14="http://schemas.microsoft.com/office/powerpoint/2010/main" val="57409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F1E51-5FF7-4E11-87AC-5C76AA85579C}" type="slidenum">
              <a:rPr lang="en-US" smtClean="0"/>
              <a:t>1</a:t>
            </a:fld>
            <a:endParaRPr lang="en-US"/>
          </a:p>
        </p:txBody>
      </p:sp>
    </p:spTree>
    <p:extLst>
      <p:ext uri="{BB962C8B-B14F-4D97-AF65-F5344CB8AC3E}">
        <p14:creationId xmlns:p14="http://schemas.microsoft.com/office/powerpoint/2010/main" val="377173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3F1E51-5FF7-4E11-87AC-5C76AA85579C}" type="slidenum">
              <a:rPr lang="en-US" smtClean="0"/>
              <a:t>3</a:t>
            </a:fld>
            <a:endParaRPr lang="en-US"/>
          </a:p>
        </p:txBody>
      </p:sp>
    </p:spTree>
    <p:extLst>
      <p:ext uri="{BB962C8B-B14F-4D97-AF65-F5344CB8AC3E}">
        <p14:creationId xmlns:p14="http://schemas.microsoft.com/office/powerpoint/2010/main" val="250043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fld id="{277CBB99-5E09-4D76-8BFE-DCC6FC3C4D9C}" type="datetime1">
              <a:rPr lang="en-US" smtClean="0">
                <a:solidFill>
                  <a:prstClr val="black">
                    <a:tint val="75000"/>
                  </a:prstClr>
                </a:solidFill>
              </a:rPr>
              <a:t>2/21/2024</a:t>
            </a:fld>
            <a:endParaRPr lang="en-US">
              <a:solidFill>
                <a:prstClr val="black">
                  <a:tint val="75000"/>
                </a:prstClr>
              </a:solidFill>
            </a:endParaRPr>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solidFill>
                <a:prstClr val="black">
                  <a:tint val="75000"/>
                </a:prstClr>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0AE038FE-0080-469A-8CCC-3B9DAEAB6BA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34EF3E1-90A1-4652-AC5C-47DF3980F057}" type="datetime1">
              <a:rPr lang="en-US" smtClean="0">
                <a:solidFill>
                  <a:prstClr val="black">
                    <a:tint val="75000"/>
                  </a:prstClr>
                </a:solidFill>
              </a:r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F09763-A20B-41A8-97F2-0D9A18D8E72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EAC1F39-848F-4F44-9A8D-0394D178EEFA}" type="datetime1">
              <a:rPr lang="en-US" smtClean="0">
                <a:solidFill>
                  <a:prstClr val="black">
                    <a:tint val="75000"/>
                  </a:prstClr>
                </a:solidFill>
              </a:r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AA063B5-9E19-4CEF-AF85-46EBDF40F8D1}"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5CC272-67FC-4421-A034-3826802A4B10}" type="datetime1">
              <a:rPr lang="en-US" smtClean="0">
                <a:solidFill>
                  <a:prstClr val="black">
                    <a:tint val="75000"/>
                  </a:prstClr>
                </a:solidFill>
              </a:r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C0D0F907-B72D-4F26-B3B6-2F1FC8901D91}" type="datetime1">
              <a:rPr lang="en-US" smtClean="0">
                <a:solidFill>
                  <a:prstClr val="black">
                    <a:tint val="75000"/>
                  </a:prstClr>
                </a:solidFill>
              </a:rPr>
              <a:t>2/21/2024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274EC2-62F6-484F-B001-9D1DF6A3012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B101252-81AE-4F67-8B48-6537B45E5ED5}" type="datetime1">
              <a:rPr lang="en-US" smtClean="0">
                <a:solidFill>
                  <a:prstClr val="black">
                    <a:tint val="75000"/>
                  </a:prstClr>
                </a:solidFill>
              </a:r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9C69FB-4674-452D-9474-678F5E8B073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2FBBE15B-7927-454F-8CA8-C3C297FBBF60}" type="datetime1">
              <a:rPr lang="en-US" smtClean="0">
                <a:solidFill>
                  <a:prstClr val="black">
                    <a:tint val="75000"/>
                  </a:prstClr>
                </a:solidFill>
              </a:rPr>
              <a:t>2/21/2024</a:t>
            </a:fld>
            <a:endParaRPr lang="en-US">
              <a:solidFill>
                <a:prstClr val="black">
                  <a:tint val="75000"/>
                </a:prstClr>
              </a:solidFill>
            </a:endParaRPr>
          </a:p>
        </p:txBody>
      </p:sp>
      <p:sp>
        <p:nvSpPr>
          <p:cNvPr id="27" name="Slide Number Placeholder 26"/>
          <p:cNvSpPr>
            <a:spLocks noGrp="1"/>
          </p:cNvSpPr>
          <p:nvPr>
            <p:ph type="sldNum" sz="quarter" idx="11"/>
          </p:nvPr>
        </p:nvSpPr>
        <p:spPr/>
        <p:txBody>
          <a:bodyPr rtlCol="0"/>
          <a:lstStyle/>
          <a:p>
            <a:pPr>
              <a:defRPr/>
            </a:pPr>
            <a:fld id="{FB99F4C4-F4A3-4042-8D28-381B1C5489ED}" type="slidenum">
              <a:rPr lang="en-US" smtClean="0">
                <a:solidFill>
                  <a:prstClr val="black">
                    <a:tint val="75000"/>
                  </a:prstClr>
                </a:solidFill>
              </a:rPr>
              <a:pPr>
                <a:defRPr/>
              </a:pPr>
              <a:t>‹#›</a:t>
            </a:fld>
            <a:endParaRPr lang="en-US">
              <a:solidFill>
                <a:prstClr val="black">
                  <a:tint val="75000"/>
                </a:prstClr>
              </a:solidFill>
            </a:endParaRPr>
          </a:p>
        </p:txBody>
      </p:sp>
      <p:sp>
        <p:nvSpPr>
          <p:cNvPr id="28" name="Footer Placeholder 27"/>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fld id="{85CDE931-2A57-4F04-8601-DBC98F908F4C}" type="datetime1">
              <a:rPr lang="en-US" smtClean="0">
                <a:solidFill>
                  <a:prstClr val="black">
                    <a:tint val="75000"/>
                  </a:prstClr>
                </a:solidFill>
              </a:rPr>
              <a:t>2/21/2024</a:t>
            </a:fld>
            <a:endParaRPr lang="en-US">
              <a:solidFill>
                <a:prstClr val="black">
                  <a:tint val="75000"/>
                </a:prstClr>
              </a:solidFill>
            </a:endParaRPr>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8174736" y="2272"/>
            <a:ext cx="762000" cy="365760"/>
          </a:xfrm>
        </p:spPr>
        <p:txBody>
          <a:bodyPr/>
          <a:lstStyle/>
          <a:p>
            <a:pPr>
              <a:defRPr/>
            </a:pPr>
            <a:fld id="{37C2E79A-DA41-4501-B806-214F4F49EFFF}"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99F206-A5F0-4392-8314-409A0BE3AA84}" type="datetime1">
              <a:rPr lang="en-US" smtClean="0">
                <a:solidFill>
                  <a:prstClr val="black">
                    <a:tint val="75000"/>
                  </a:prstClr>
                </a:solidFill>
              </a:rPr>
              <a:t>2/21/2024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8F1CED8-7D2C-4BBE-8B37-3F14C03B3FDB}" type="datetime1">
              <a:rPr lang="en-US" smtClean="0">
                <a:solidFill>
                  <a:prstClr val="black">
                    <a:tint val="75000"/>
                  </a:prstClr>
                </a:solidFill>
              </a:r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90238EC-04FB-41D9-B204-5969082DF88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6E9357D6-DEB0-41E3-9393-44AF9850E5B9}" type="datetime1">
              <a:rPr lang="en-US" smtClean="0">
                <a:solidFill>
                  <a:prstClr val="black">
                    <a:tint val="75000"/>
                  </a:prstClr>
                </a:solidFill>
              </a:rPr>
              <a:t>2/21/2024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5C16F54-FEB4-4D15-B94A-F7ED6092310D}"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791385-9252-470A-A16B-896E9979BEC3}" type="datetime1">
              <a:rPr lang="en-US" smtClean="0"/>
              <a:t>2/21/2024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5245B14-C0F1-4DCD-A219-989F9E6733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unger@countyofdan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Immigrants, Refugees and SAVE</a:t>
            </a:r>
            <a:endParaRPr lang="en-US" dirty="0"/>
          </a:p>
        </p:txBody>
      </p:sp>
      <p:sp>
        <p:nvSpPr>
          <p:cNvPr id="3" name="TextBox 2"/>
          <p:cNvSpPr txBox="1"/>
          <p:nvPr/>
        </p:nvSpPr>
        <p:spPr>
          <a:xfrm>
            <a:off x="6629400" y="6477000"/>
            <a:ext cx="2057400" cy="369332"/>
          </a:xfrm>
          <a:prstGeom prst="rect">
            <a:avLst/>
          </a:prstGeom>
          <a:noFill/>
        </p:spPr>
        <p:txBody>
          <a:bodyPr wrap="square" rtlCol="0">
            <a:spAutoFit/>
          </a:bodyPr>
          <a:lstStyle/>
          <a:p>
            <a:r>
              <a:rPr lang="en-US" dirty="0" smtClean="0"/>
              <a:t>Updated 1/20</a:t>
            </a:r>
            <a:endParaRPr lang="en-US" dirty="0"/>
          </a:p>
        </p:txBody>
      </p:sp>
    </p:spTree>
    <p:extLst>
      <p:ext uri="{BB962C8B-B14F-4D97-AF65-F5344CB8AC3E}">
        <p14:creationId xmlns:p14="http://schemas.microsoft.com/office/powerpoint/2010/main" val="370459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Newborn Adds for BC+ Prenatal</a:t>
            </a:r>
            <a:endParaRPr lang="en-US" dirty="0"/>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Ø"/>
            </a:pPr>
            <a:r>
              <a:rPr lang="en-US" b="1" dirty="0" smtClean="0"/>
              <a:t>End date pregnancy on Pregnancy Page but DO NOT end date page</a:t>
            </a:r>
          </a:p>
          <a:p>
            <a:pPr lvl="1">
              <a:buFont typeface="Wingdings" panose="05000000000000000000" pitchFamily="2" charset="2"/>
              <a:buChar char="Ø"/>
            </a:pPr>
            <a:r>
              <a:rPr lang="en-US" b="1" dirty="0" smtClean="0"/>
              <a:t>Build a newborn page</a:t>
            </a:r>
          </a:p>
          <a:p>
            <a:pPr lvl="2">
              <a:buFont typeface="Wingdings" panose="05000000000000000000" pitchFamily="2" charset="2"/>
              <a:buChar char="Ø"/>
            </a:pPr>
            <a:r>
              <a:rPr lang="en-US" b="1" dirty="0" smtClean="0"/>
              <a:t>Mark Y to </a:t>
            </a:r>
            <a:r>
              <a:rPr lang="en-US" b="1" i="1" dirty="0" smtClean="0"/>
              <a:t>Was this child’s mother eligible for any non-CARES MA at the time of the child’s birth?</a:t>
            </a:r>
          </a:p>
          <a:p>
            <a:pPr lvl="2">
              <a:buFont typeface="Wingdings" panose="05000000000000000000" pitchFamily="2" charset="2"/>
              <a:buChar char="Ø"/>
            </a:pPr>
            <a:r>
              <a:rPr lang="en-US" b="1" dirty="0" smtClean="0"/>
              <a:t>Choose Categorically Needy in response to </a:t>
            </a:r>
            <a:r>
              <a:rPr lang="en-US" b="1" i="1" dirty="0" smtClean="0"/>
              <a:t>If yes above, was eligibility categorically or medically needy?</a:t>
            </a:r>
            <a:endParaRPr lang="en-US" b="1" dirty="0" smtClean="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397778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a:t>Newborn Adds for BC+ </a:t>
            </a:r>
            <a:r>
              <a:rPr lang="en-US" dirty="0" smtClean="0"/>
              <a:t>Prenatal (continued)</a:t>
            </a:r>
            <a:endParaRPr lang="en-US" dirty="0"/>
          </a:p>
        </p:txBody>
      </p:sp>
      <p:sp>
        <p:nvSpPr>
          <p:cNvPr id="3" name="Content Placeholder 2"/>
          <p:cNvSpPr>
            <a:spLocks noGrp="1"/>
          </p:cNvSpPr>
          <p:nvPr>
            <p:ph idx="1"/>
          </p:nvPr>
        </p:nvSpPr>
        <p:spPr>
          <a:xfrm>
            <a:off x="0" y="1600200"/>
            <a:ext cx="9144000" cy="4974336"/>
          </a:xfrm>
        </p:spPr>
        <p:txBody>
          <a:bodyPr>
            <a:normAutofit fontScale="92500" lnSpcReduction="20000"/>
          </a:bodyPr>
          <a:lstStyle/>
          <a:p>
            <a:pPr>
              <a:buFont typeface="Wingdings" panose="05000000000000000000" pitchFamily="2" charset="2"/>
              <a:buChar char="Ø"/>
            </a:pPr>
            <a:r>
              <a:rPr lang="en-US" b="1" dirty="0" smtClean="0"/>
              <a:t>Update AP page, creating referral to CS as appropriate</a:t>
            </a:r>
          </a:p>
          <a:p>
            <a:pPr>
              <a:buFont typeface="Wingdings" panose="05000000000000000000" pitchFamily="2" charset="2"/>
              <a:buChar char="Ø"/>
            </a:pPr>
            <a:r>
              <a:rPr lang="en-US" b="1" dirty="0" smtClean="0"/>
              <a:t>Continue through the person add driver flow</a:t>
            </a:r>
          </a:p>
          <a:p>
            <a:pPr>
              <a:buFont typeface="Wingdings" panose="05000000000000000000" pitchFamily="2" charset="2"/>
              <a:buChar char="Ø"/>
            </a:pPr>
            <a:r>
              <a:rPr lang="en-US" b="1" dirty="0" smtClean="0"/>
              <a:t>**Change program request dates to DOB for newborn**  </a:t>
            </a:r>
            <a:r>
              <a:rPr lang="en-US" b="1" dirty="0" smtClean="0">
                <a:solidFill>
                  <a:srgbClr val="FF0000"/>
                </a:solidFill>
              </a:rPr>
              <a:t>Be careful that there is not a pending </a:t>
            </a:r>
            <a:r>
              <a:rPr lang="en-US" b="1" dirty="0" err="1" smtClean="0">
                <a:solidFill>
                  <a:srgbClr val="FF0000"/>
                </a:solidFill>
              </a:rPr>
              <a:t>FoodShare</a:t>
            </a:r>
            <a:r>
              <a:rPr lang="en-US" b="1" dirty="0" smtClean="0">
                <a:solidFill>
                  <a:srgbClr val="FF0000"/>
                </a:solidFill>
              </a:rPr>
              <a:t> application.</a:t>
            </a:r>
          </a:p>
          <a:p>
            <a:pPr>
              <a:buFont typeface="Wingdings" panose="05000000000000000000" pitchFamily="2" charset="2"/>
              <a:buChar char="Ø"/>
            </a:pPr>
            <a:r>
              <a:rPr lang="en-US" b="1" dirty="0" smtClean="0"/>
              <a:t>Answer the “non-CARES MA” question as Y</a:t>
            </a:r>
          </a:p>
          <a:p>
            <a:pPr>
              <a:buFont typeface="Wingdings" panose="05000000000000000000" pitchFamily="2" charset="2"/>
              <a:buChar char="Ø"/>
            </a:pPr>
            <a:r>
              <a:rPr lang="en-US" b="1" dirty="0" smtClean="0"/>
              <a:t>Make sure newborn opens as MAGB</a:t>
            </a:r>
          </a:p>
          <a:p>
            <a:pPr>
              <a:buFont typeface="Wingdings" panose="05000000000000000000" pitchFamily="2" charset="2"/>
              <a:buChar char="Ø"/>
            </a:pPr>
            <a:r>
              <a:rPr lang="en-US" b="1" dirty="0" smtClean="0"/>
              <a:t>Run with dates backwards to open from DOB forward</a:t>
            </a:r>
          </a:p>
          <a:p>
            <a:pPr>
              <a:buFont typeface="Wingdings" panose="05000000000000000000" pitchFamily="2" charset="2"/>
              <a:buChar char="Ø"/>
            </a:pPr>
            <a:r>
              <a:rPr lang="en-US" b="1" dirty="0" smtClean="0"/>
              <a:t>Supplement FS as appropriate</a:t>
            </a:r>
          </a:p>
          <a:p>
            <a:pPr>
              <a:buFont typeface="Wingdings" panose="05000000000000000000" pitchFamily="2" charset="2"/>
              <a:buChar char="Ø"/>
            </a:pPr>
            <a:r>
              <a:rPr lang="en-US" b="1" dirty="0" smtClean="0"/>
              <a:t>Complete AEMA 60 day manual extension in </a:t>
            </a:r>
            <a:r>
              <a:rPr lang="en-US" b="1" dirty="0" err="1" smtClean="0"/>
              <a:t>Fwd</a:t>
            </a:r>
            <a:r>
              <a:rPr lang="en-US" b="1" dirty="0" smtClean="0"/>
              <a:t> Health for mother.  The interface is supposed to take care of this for you.</a:t>
            </a: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329094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51158"/>
            <a:ext cx="8991600" cy="3555686"/>
          </a:xfrm>
          <a:prstGeom prst="rect">
            <a:avLst/>
          </a:prstGeom>
        </p:spPr>
      </p:pic>
      <p:sp>
        <p:nvSpPr>
          <p:cNvPr id="2" name="Slide Number Placeholder 1"/>
          <p:cNvSpPr>
            <a:spLocks noGrp="1"/>
          </p:cNvSpPr>
          <p:nvPr>
            <p:ph type="sldNum" sz="quarter" idx="12"/>
          </p:nvPr>
        </p:nvSpPr>
        <p:spPr/>
        <p:txBody>
          <a:bodyPr/>
          <a:lstStyle/>
          <a:p>
            <a:pPr>
              <a:defRPr/>
            </a:pPr>
            <a:fld id="{37C2E79A-DA41-4501-B806-214F4F49EFFF}"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340747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SSN Requirements for Newborns</a:t>
            </a:r>
            <a:endParaRPr lang="en-US" dirty="0"/>
          </a:p>
        </p:txBody>
      </p:sp>
      <p:sp>
        <p:nvSpPr>
          <p:cNvPr id="3" name="Content Placeholder 2"/>
          <p:cNvSpPr>
            <a:spLocks noGrp="1"/>
          </p:cNvSpPr>
          <p:nvPr>
            <p:ph idx="1"/>
          </p:nvPr>
        </p:nvSpPr>
        <p:spPr>
          <a:xfrm>
            <a:off x="762000" y="2209800"/>
            <a:ext cx="7696200" cy="4343399"/>
          </a:xfrm>
        </p:spPr>
        <p:txBody>
          <a:bodyPr>
            <a:normAutofit fontScale="70000" lnSpcReduction="20000"/>
          </a:bodyPr>
          <a:lstStyle/>
          <a:p>
            <a:pPr>
              <a:buFont typeface="Wingdings" panose="05000000000000000000" pitchFamily="2" charset="2"/>
              <a:buChar char="Ø"/>
            </a:pPr>
            <a:r>
              <a:rPr lang="en-US" sz="2400" b="1" dirty="0" smtClean="0"/>
              <a:t>Do not require SSN for CEN(s) for </a:t>
            </a:r>
            <a:r>
              <a:rPr lang="en-US" sz="2400" b="1" dirty="0" err="1" smtClean="0"/>
              <a:t>BadgerCare</a:t>
            </a:r>
            <a:r>
              <a:rPr lang="en-US" sz="2400" b="1" dirty="0" smtClean="0"/>
              <a:t> Plus coverage (SSN due after child turns 13 months old)</a:t>
            </a:r>
          </a:p>
          <a:p>
            <a:pPr>
              <a:buFont typeface="Wingdings" panose="05000000000000000000" pitchFamily="2" charset="2"/>
              <a:buChar char="Ø"/>
            </a:pPr>
            <a:endParaRPr lang="en-US" sz="2400" b="1" dirty="0" smtClean="0"/>
          </a:p>
          <a:p>
            <a:pPr>
              <a:buFont typeface="Wingdings" panose="05000000000000000000" pitchFamily="2" charset="2"/>
              <a:buChar char="Ø"/>
            </a:pPr>
            <a:r>
              <a:rPr lang="en-US" sz="2400" b="1" dirty="0" smtClean="0"/>
              <a:t>SSN due before child turns 6 months old for CTS</a:t>
            </a:r>
          </a:p>
          <a:p>
            <a:pPr>
              <a:buFont typeface="Wingdings" panose="05000000000000000000" pitchFamily="2" charset="2"/>
              <a:buChar char="Ø"/>
            </a:pPr>
            <a:endParaRPr lang="en-US" sz="2400" b="1" dirty="0" smtClean="0"/>
          </a:p>
          <a:p>
            <a:pPr>
              <a:buFont typeface="Wingdings" panose="05000000000000000000" pitchFamily="2" charset="2"/>
              <a:buChar char="Ø"/>
            </a:pPr>
            <a:r>
              <a:rPr lang="en-US" sz="2400" b="1" dirty="0"/>
              <a:t>All individuals requesting </a:t>
            </a:r>
            <a:r>
              <a:rPr lang="en-US" sz="2400" b="1" dirty="0" err="1"/>
              <a:t>FoodShare</a:t>
            </a:r>
            <a:r>
              <a:rPr lang="en-US" sz="2400" b="1" dirty="0"/>
              <a:t> must provide an SSN or be willing to apply for one, unless </a:t>
            </a:r>
            <a:r>
              <a:rPr lang="en-US" sz="2400" b="1" dirty="0" smtClean="0"/>
              <a:t>the person </a:t>
            </a:r>
            <a:r>
              <a:rPr lang="en-US" sz="2400" b="1" dirty="0"/>
              <a:t>refuses to obtain one for religious reasons or the individual is a child younger than 13 </a:t>
            </a:r>
            <a:r>
              <a:rPr lang="en-US" sz="2400" b="1" dirty="0" smtClean="0"/>
              <a:t>months old</a:t>
            </a:r>
            <a:r>
              <a:rPr lang="en-US" sz="2400" b="1" dirty="0"/>
              <a:t>.</a:t>
            </a:r>
          </a:p>
          <a:p>
            <a:pPr>
              <a:buFont typeface="Wingdings" panose="05000000000000000000" pitchFamily="2" charset="2"/>
              <a:buChar char="Ø"/>
            </a:pPr>
            <a:r>
              <a:rPr lang="en-US" sz="2400" b="1" dirty="0"/>
              <a:t>If an application for an SSN has been filed with SSA, the member must provide the SSN to the </a:t>
            </a:r>
            <a:r>
              <a:rPr lang="en-US" sz="2400" b="1" dirty="0" smtClean="0"/>
              <a:t>agency by </a:t>
            </a:r>
            <a:r>
              <a:rPr lang="en-US" sz="2400" b="1" dirty="0"/>
              <a:t>the time of the next </a:t>
            </a:r>
            <a:r>
              <a:rPr lang="en-US" sz="2400" b="1" dirty="0" err="1"/>
              <a:t>FoodShare</a:t>
            </a:r>
            <a:r>
              <a:rPr lang="en-US" sz="2400" b="1" dirty="0"/>
              <a:t> renewal, or eligibility will be terminated. In addition, if eligibility </a:t>
            </a:r>
            <a:r>
              <a:rPr lang="en-US" sz="2400" b="1" dirty="0" smtClean="0"/>
              <a:t>for another </a:t>
            </a:r>
            <a:r>
              <a:rPr lang="en-US" sz="2400" b="1" dirty="0"/>
              <a:t>program pends for provision of an SSN and the SSN application date on file is six months old </a:t>
            </a:r>
            <a:r>
              <a:rPr lang="en-US" sz="2400" b="1" dirty="0" smtClean="0"/>
              <a:t>or older</a:t>
            </a:r>
            <a:r>
              <a:rPr lang="en-US" sz="2400" b="1" dirty="0"/>
              <a:t>, eligibility for </a:t>
            </a:r>
            <a:r>
              <a:rPr lang="en-US" sz="2400" b="1" dirty="0" err="1"/>
              <a:t>FoodShare</a:t>
            </a:r>
            <a:r>
              <a:rPr lang="en-US" sz="2400" b="1" dirty="0"/>
              <a:t> will also pend. </a:t>
            </a:r>
            <a:endParaRPr lang="en-US" b="1" dirty="0" smtClean="0"/>
          </a:p>
          <a:p>
            <a:pPr>
              <a:buFont typeface="Wingdings" panose="05000000000000000000" pitchFamily="2" charset="2"/>
              <a:buChar char="Ø"/>
            </a:pPr>
            <a:r>
              <a:rPr lang="en-US" sz="2400" b="1" dirty="0" smtClean="0"/>
              <a:t>SSN or proof that client has applied for SSN for child NECESSARY for CC</a:t>
            </a:r>
            <a:endParaRPr lang="en-US" sz="2400"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33855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914400"/>
            <a:ext cx="4876800" cy="2819400"/>
          </a:xfrm>
        </p:spPr>
        <p:txBody>
          <a:bodyPr>
            <a:normAutofit/>
          </a:bodyPr>
          <a:lstStyle/>
          <a:p>
            <a:r>
              <a:rPr lang="en-US" altLang="en-US" sz="6000" dirty="0" smtClean="0">
                <a:latin typeface="Baskerville Old Face" pitchFamily="18" charset="0"/>
              </a:rPr>
              <a:t>EMA </a:t>
            </a:r>
            <a:r>
              <a:rPr lang="en-US" altLang="en-US" dirty="0" smtClean="0"/>
              <a:t/>
            </a:r>
            <a:br>
              <a:rPr lang="en-US" altLang="en-US" dirty="0" smtClean="0"/>
            </a:br>
            <a:r>
              <a:rPr lang="en-US" altLang="en-US" dirty="0" smtClean="0"/>
              <a:t/>
            </a:r>
            <a:br>
              <a:rPr lang="en-US" altLang="en-US" dirty="0" smtClean="0"/>
            </a:br>
            <a:r>
              <a:rPr lang="en-US" altLang="en-US" sz="3600" dirty="0" smtClean="0">
                <a:latin typeface="Baskerville Old Face" pitchFamily="18" charset="0"/>
              </a:rPr>
              <a:t>Emergency Medical Assistance for Immigrants</a:t>
            </a:r>
          </a:p>
        </p:txBody>
      </p:sp>
    </p:spTree>
    <p:extLst>
      <p:ext uri="{BB962C8B-B14F-4D97-AF65-F5344CB8AC3E}">
        <p14:creationId xmlns:p14="http://schemas.microsoft.com/office/powerpoint/2010/main" val="100653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rtlCol="0">
            <a:normAutofit/>
          </a:bodyPr>
          <a:lstStyle/>
          <a:p>
            <a:pPr fontAlgn="auto">
              <a:spcAft>
                <a:spcPts val="0"/>
              </a:spcAft>
              <a:defRPr/>
            </a:pPr>
            <a:r>
              <a:rPr lang="en-US" sz="5400" dirty="0" smtClean="0">
                <a:solidFill>
                  <a:schemeClr val="accent5"/>
                </a:solidFill>
                <a:latin typeface="Baskerville Old Face" panose="02020602080505020303" pitchFamily="18" charset="0"/>
              </a:rPr>
              <a:t>Who Qualifies for EMA?</a:t>
            </a:r>
            <a:endParaRPr lang="en-US" sz="5400" dirty="0">
              <a:solidFill>
                <a:schemeClr val="accent5"/>
              </a:solidFill>
              <a:latin typeface="Baskerville Old Face" panose="02020602080505020303" pitchFamily="18" charset="0"/>
            </a:endParaRPr>
          </a:p>
        </p:txBody>
      </p:sp>
      <p:sp>
        <p:nvSpPr>
          <p:cNvPr id="3" name="Content Placeholder 2"/>
          <p:cNvSpPr>
            <a:spLocks noGrp="1"/>
          </p:cNvSpPr>
          <p:nvPr>
            <p:ph idx="1"/>
          </p:nvPr>
        </p:nvSpPr>
        <p:spPr>
          <a:xfrm>
            <a:off x="533400" y="2209801"/>
            <a:ext cx="8229600" cy="4525963"/>
          </a:xfrm>
        </p:spPr>
        <p:txBody>
          <a:bodyPr rtlCol="0">
            <a:normAutofit/>
          </a:bodyPr>
          <a:lstStyle/>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Documented immigrants who have not been in the US for at least 5 years</a:t>
            </a:r>
          </a:p>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Undocumented immigrants</a:t>
            </a:r>
            <a:endParaRPr lang="en-US" dirty="0">
              <a:latin typeface="Baskerville Old Face" panose="02020602080505020303" pitchFamily="18" charset="0"/>
            </a:endParaRPr>
          </a:p>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US CITIZENS ARE NOT ELIGIBLE FOR EMA or EMERGENCY ONLY SERVICES</a:t>
            </a:r>
            <a:endParaRPr lang="en-US"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99902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rtlCol="0">
            <a:normAutofit/>
          </a:bodyPr>
          <a:lstStyle/>
          <a:p>
            <a:pPr fontAlgn="auto">
              <a:spcAft>
                <a:spcPts val="0"/>
              </a:spcAft>
              <a:defRPr/>
            </a:pPr>
            <a:r>
              <a:rPr lang="en-US" sz="5400" dirty="0" smtClean="0">
                <a:solidFill>
                  <a:schemeClr val="accent5"/>
                </a:solidFill>
                <a:latin typeface="Baskerville Old Face" panose="02020602080505020303" pitchFamily="18" charset="0"/>
              </a:rPr>
              <a:t>Two Categories of Eligibility</a:t>
            </a:r>
            <a:endParaRPr lang="en-US" sz="5400" dirty="0">
              <a:solidFill>
                <a:schemeClr val="accent5"/>
              </a:solidFill>
              <a:latin typeface="Baskerville Old Face" panose="02020602080505020303" pitchFamily="18" charset="0"/>
            </a:endParaRPr>
          </a:p>
        </p:txBody>
      </p:sp>
      <p:sp>
        <p:nvSpPr>
          <p:cNvPr id="3" name="Content Placeholder 2"/>
          <p:cNvSpPr>
            <a:spLocks noGrp="1"/>
          </p:cNvSpPr>
          <p:nvPr>
            <p:ph sz="half" idx="1"/>
          </p:nvPr>
        </p:nvSpPr>
        <p:spPr>
          <a:xfrm>
            <a:off x="457200" y="2057400"/>
            <a:ext cx="4038600" cy="4419600"/>
          </a:xfrm>
          <a:ln>
            <a:solidFill>
              <a:schemeClr val="accent5"/>
            </a:solidFill>
          </a:ln>
        </p:spPr>
        <p:txBody>
          <a:bodyPr rtlCol="0">
            <a:normAutofit/>
          </a:bodyPr>
          <a:lstStyle/>
          <a:p>
            <a:pPr marL="0" indent="0" algn="ctr" fontAlgn="auto">
              <a:spcAft>
                <a:spcPts val="0"/>
              </a:spcAft>
              <a:buFont typeface="Arial" panose="020B0604020202020204" pitchFamily="34" charset="0"/>
              <a:buNone/>
              <a:defRPr/>
            </a:pPr>
            <a:r>
              <a:rPr lang="en-US" sz="3600" dirty="0" smtClean="0"/>
              <a:t>  </a:t>
            </a:r>
            <a:r>
              <a:rPr lang="en-US" sz="3600" dirty="0" err="1" smtClean="0">
                <a:latin typeface="Baskerville Old Face" panose="02020602080505020303" pitchFamily="18" charset="0"/>
              </a:rPr>
              <a:t>BadgerCare</a:t>
            </a:r>
            <a:r>
              <a:rPr lang="en-US" sz="3600" dirty="0" smtClean="0">
                <a:latin typeface="Baskerville Old Face" panose="02020602080505020303" pitchFamily="18" charset="0"/>
              </a:rPr>
              <a:t> Plus      Family</a:t>
            </a:r>
            <a:endParaRPr lang="en-US" dirty="0" smtClean="0">
              <a:latin typeface="Baskerville Old Face" panose="02020602080505020303" pitchFamily="18" charset="0"/>
            </a:endParaRPr>
          </a:p>
          <a:p>
            <a:pPr algn="ct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Children</a:t>
            </a:r>
          </a:p>
          <a:p>
            <a:pPr algn="ct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Parents/Caretakers</a:t>
            </a:r>
          </a:p>
          <a:p>
            <a:pPr algn="ctr" fontAlgn="auto">
              <a:spcAft>
                <a:spcPts val="0"/>
              </a:spcAft>
              <a:buClr>
                <a:schemeClr val="accent5"/>
              </a:buClr>
              <a:buFont typeface="Arial" panose="020B0604020202020204" pitchFamily="34" charset="0"/>
              <a:buChar char="•"/>
              <a:defRPr/>
            </a:pPr>
            <a:r>
              <a:rPr lang="en-US" dirty="0">
                <a:latin typeface="Baskerville Old Face" panose="02020602080505020303" pitchFamily="18" charset="0"/>
              </a:rPr>
              <a:t>P</a:t>
            </a:r>
            <a:r>
              <a:rPr lang="en-US" dirty="0" smtClean="0">
                <a:latin typeface="Baskerville Old Face" panose="02020602080505020303" pitchFamily="18" charset="0"/>
              </a:rPr>
              <a:t>regnant women </a:t>
            </a:r>
          </a:p>
          <a:p>
            <a:pPr algn="ct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 YEOHCs</a:t>
            </a:r>
          </a:p>
          <a:p>
            <a:pPr marL="0" indent="0" algn="ctr" fontAlgn="auto">
              <a:spcAft>
                <a:spcPts val="0"/>
              </a:spcAft>
              <a:buFont typeface="Arial" panose="020B0604020202020204" pitchFamily="34" charset="0"/>
              <a:buNone/>
              <a:defRPr/>
            </a:pPr>
            <a:endParaRPr lang="en-US" dirty="0" smtClean="0"/>
          </a:p>
          <a:p>
            <a:pPr marL="0" indent="0" algn="ctr" fontAlgn="auto">
              <a:spcAft>
                <a:spcPts val="0"/>
              </a:spcAft>
              <a:buFont typeface="Arial" panose="020B0604020202020204" pitchFamily="34" charset="0"/>
              <a:buNone/>
              <a:defRPr/>
            </a:pPr>
            <a:endParaRPr lang="en-US" dirty="0" smtClean="0"/>
          </a:p>
          <a:p>
            <a:pPr marL="0" indent="0" algn="ctr" fontAlgn="auto">
              <a:spcAft>
                <a:spcPts val="0"/>
              </a:spcAft>
              <a:buFont typeface="Arial" panose="020B0604020202020204" pitchFamily="34" charset="0"/>
              <a:buNone/>
              <a:defRPr/>
            </a:pPr>
            <a:r>
              <a:rPr lang="en-US" dirty="0" smtClean="0">
                <a:solidFill>
                  <a:srgbClr val="FF0000"/>
                </a:solidFill>
                <a:latin typeface="Baskerville Old Face" panose="02020602080505020303" pitchFamily="18" charset="0"/>
              </a:rPr>
              <a:t>Single Adults are not eligible unless </a:t>
            </a:r>
          </a:p>
          <a:p>
            <a:pPr marL="0" indent="0" algn="ctr" fontAlgn="auto">
              <a:spcAft>
                <a:spcPts val="0"/>
              </a:spcAft>
              <a:buFont typeface="Arial" panose="020B0604020202020204" pitchFamily="34" charset="0"/>
              <a:buNone/>
              <a:defRPr/>
            </a:pPr>
            <a:r>
              <a:rPr lang="en-US" dirty="0" smtClean="0">
                <a:solidFill>
                  <a:srgbClr val="FF0000"/>
                </a:solidFill>
                <a:latin typeface="Baskerville Old Face" panose="02020602080505020303" pitchFamily="18" charset="0"/>
              </a:rPr>
              <a:t>disabled.</a:t>
            </a:r>
            <a:endParaRPr lang="en-US" dirty="0">
              <a:solidFill>
                <a:srgbClr val="FF0000"/>
              </a:solidFill>
            </a:endParaRPr>
          </a:p>
        </p:txBody>
      </p:sp>
      <p:sp>
        <p:nvSpPr>
          <p:cNvPr id="4" name="Content Placeholder 3"/>
          <p:cNvSpPr>
            <a:spLocks noGrp="1"/>
          </p:cNvSpPr>
          <p:nvPr>
            <p:ph sz="half" idx="2"/>
          </p:nvPr>
        </p:nvSpPr>
        <p:spPr>
          <a:xfrm>
            <a:off x="4648201" y="2057400"/>
            <a:ext cx="3932239" cy="4389438"/>
          </a:xfrm>
          <a:ln w="3175">
            <a:solidFill>
              <a:schemeClr val="accent5"/>
            </a:solidFill>
          </a:ln>
        </p:spPr>
        <p:txBody>
          <a:bodyPr rtlCol="0">
            <a:normAutofit/>
          </a:bodyPr>
          <a:lstStyle/>
          <a:p>
            <a:pPr marL="0" indent="0" algn="ctr" fontAlgn="auto">
              <a:spcAft>
                <a:spcPts val="0"/>
              </a:spcAft>
              <a:buFont typeface="Arial" panose="020B0604020202020204" pitchFamily="34" charset="0"/>
              <a:buNone/>
              <a:defRPr/>
            </a:pPr>
            <a:r>
              <a:rPr lang="en-US" sz="3600" dirty="0" smtClean="0">
                <a:latin typeface="Baskerville Old Face" panose="02020602080505020303" pitchFamily="18" charset="0"/>
              </a:rPr>
              <a:t>EBD</a:t>
            </a:r>
          </a:p>
          <a:p>
            <a:pPr algn="ctr" fontAlgn="auto">
              <a:spcAft>
                <a:spcPts val="0"/>
              </a:spcAft>
              <a:buClr>
                <a:schemeClr val="accent5"/>
              </a:buClr>
              <a:buFont typeface="Arial" panose="020B0604020202020204" pitchFamily="34" charset="0"/>
              <a:buChar char="•"/>
              <a:defRPr/>
            </a:pPr>
            <a:endParaRPr lang="en-US" dirty="0" smtClean="0">
              <a:latin typeface="Baskerville Old Face" panose="02020602080505020303" pitchFamily="18" charset="0"/>
            </a:endParaRPr>
          </a:p>
          <a:p>
            <a:pPr algn="ct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Must meet EBD requirements of age (65) or disability</a:t>
            </a:r>
          </a:p>
          <a:p>
            <a:pPr algn="ctr" fontAlgn="auto">
              <a:spcAft>
                <a:spcPts val="0"/>
              </a:spcAft>
              <a:buClr>
                <a:schemeClr val="accent5"/>
              </a:buClr>
              <a:buFont typeface="Arial" panose="020B0604020202020204" pitchFamily="34" charset="0"/>
              <a:buChar char="•"/>
              <a:defRPr/>
            </a:pPr>
            <a:endParaRPr lang="en-US" dirty="0">
              <a:latin typeface="Baskerville Old Face" panose="02020602080505020303" pitchFamily="18" charset="0"/>
            </a:endParaRPr>
          </a:p>
          <a:p>
            <a:pPr algn="ct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Requires MADA if not already determined disabled</a:t>
            </a:r>
            <a:endParaRPr lang="en-US" dirty="0">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pPr>
              <a:defRPr/>
            </a:pPr>
            <a:fld id="{BB9C69FB-4674-452D-9474-678F5E8B0736}"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60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rtlCol="0">
            <a:normAutofit/>
          </a:bodyPr>
          <a:lstStyle/>
          <a:p>
            <a:pPr fontAlgn="auto">
              <a:spcAft>
                <a:spcPts val="0"/>
              </a:spcAft>
              <a:defRPr/>
            </a:pPr>
            <a:r>
              <a:rPr lang="en-US" sz="5400" dirty="0" smtClean="0">
                <a:solidFill>
                  <a:schemeClr val="accent5"/>
                </a:solidFill>
                <a:latin typeface="Baskerville Old Face" panose="02020602080505020303" pitchFamily="18" charset="0"/>
              </a:rPr>
              <a:t>Non-Financial Eligibility</a:t>
            </a:r>
            <a:endParaRPr lang="en-US" sz="5400" dirty="0">
              <a:solidFill>
                <a:schemeClr val="accent5"/>
              </a:solidFill>
              <a:latin typeface="Baskerville Old Face" panose="02020602080505020303" pitchFamily="18" charset="0"/>
            </a:endParaRPr>
          </a:p>
        </p:txBody>
      </p:sp>
      <p:sp>
        <p:nvSpPr>
          <p:cNvPr id="3" name="Content Placeholder 2"/>
          <p:cNvSpPr>
            <a:spLocks noGrp="1"/>
          </p:cNvSpPr>
          <p:nvPr>
            <p:ph idx="1"/>
          </p:nvPr>
        </p:nvSpPr>
        <p:spPr>
          <a:xfrm>
            <a:off x="457200" y="1447800"/>
            <a:ext cx="8229600" cy="5410200"/>
          </a:xfrm>
        </p:spPr>
        <p:txBody>
          <a:bodyPr rtlCol="0">
            <a:normAutofit fontScale="85000" lnSpcReduction="10000"/>
          </a:bodyPr>
          <a:lstStyle/>
          <a:p>
            <a:pPr fontAlgn="auto">
              <a:spcAft>
                <a:spcPts val="0"/>
              </a:spcAft>
              <a:buClr>
                <a:schemeClr val="accent5"/>
              </a:buClr>
              <a:buFont typeface="Arial" panose="020B0604020202020204" pitchFamily="34" charset="0"/>
              <a:buChar char="•"/>
              <a:defRPr/>
            </a:pPr>
            <a:r>
              <a:rPr lang="en-US" sz="3600" dirty="0" smtClean="0">
                <a:latin typeface="Baskerville Old Face" panose="02020602080505020303" pitchFamily="18" charset="0"/>
              </a:rPr>
              <a:t>The only failure code in CWW will be 039 (immigration status), which will be found in the non-financial category on the Eligibility Summary screen</a:t>
            </a:r>
          </a:p>
          <a:p>
            <a:pPr>
              <a:buClr>
                <a:schemeClr val="accent5"/>
              </a:buClr>
              <a:buFont typeface="Arial" panose="020B0604020202020204" pitchFamily="34" charset="0"/>
              <a:buChar char="•"/>
              <a:defRPr/>
            </a:pPr>
            <a:r>
              <a:rPr lang="en-US" sz="3600" dirty="0">
                <a:latin typeface="Baskerville Old Face" panose="02020602080505020303" pitchFamily="18" charset="0"/>
              </a:rPr>
              <a:t>Client must be elderly, disabled, pregnant, a minor child, or caretaker of a minor child</a:t>
            </a:r>
            <a:r>
              <a:rPr lang="en-US" sz="3600" dirty="0" smtClean="0">
                <a:latin typeface="Baskerville Old Face" panose="02020602080505020303" pitchFamily="18" charset="0"/>
              </a:rPr>
              <a:t>.</a:t>
            </a:r>
          </a:p>
          <a:p>
            <a:pPr fontAlgn="auto">
              <a:spcAft>
                <a:spcPts val="0"/>
              </a:spcAft>
              <a:buClr>
                <a:schemeClr val="accent5"/>
              </a:buClr>
              <a:buFont typeface="Arial" panose="020B0604020202020204" pitchFamily="34" charset="0"/>
              <a:buChar char="•"/>
              <a:defRPr/>
            </a:pPr>
            <a:r>
              <a:rPr lang="en-US" sz="3600" dirty="0" smtClean="0">
                <a:latin typeface="Baskerville Old Face" panose="02020602080505020303" pitchFamily="18" charset="0"/>
              </a:rPr>
              <a:t>Single adults are not eligible unless found disabled.  </a:t>
            </a:r>
          </a:p>
          <a:p>
            <a:pPr fontAlgn="auto">
              <a:spcAft>
                <a:spcPts val="0"/>
              </a:spcAft>
              <a:buClr>
                <a:schemeClr val="accent5"/>
              </a:buClr>
              <a:buFont typeface="Arial" panose="020B0604020202020204" pitchFamily="34" charset="0"/>
              <a:buChar char="•"/>
              <a:defRPr/>
            </a:pPr>
            <a:r>
              <a:rPr lang="en-US" sz="3600" dirty="0" smtClean="0">
                <a:latin typeface="Baskerville Old Face" panose="02020602080505020303" pitchFamily="18" charset="0"/>
              </a:rPr>
              <a:t>If they claim disability, an MADA must be filed.</a:t>
            </a:r>
          </a:p>
          <a:p>
            <a:pPr>
              <a:buClr>
                <a:schemeClr val="accent5"/>
              </a:buClr>
              <a:buFont typeface="Arial" panose="020B0604020202020204" pitchFamily="34" charset="0"/>
              <a:buChar char="•"/>
              <a:defRPr/>
            </a:pPr>
            <a:r>
              <a:rPr lang="en-US" sz="3600" dirty="0">
                <a:latin typeface="Baskerville Old Face" panose="02020602080505020303" pitchFamily="18" charset="0"/>
              </a:rPr>
              <a:t>For EBD categorical eligibility, must verify </a:t>
            </a:r>
            <a:r>
              <a:rPr lang="en-US" sz="3600" dirty="0" smtClean="0">
                <a:latin typeface="Baskerville Old Face" panose="02020602080505020303" pitchFamily="18" charset="0"/>
              </a:rPr>
              <a:t>assets.</a:t>
            </a:r>
          </a:p>
          <a:p>
            <a:pPr marL="0" indent="0" algn="ctr" fontAlgn="auto">
              <a:spcAft>
                <a:spcPts val="0"/>
              </a:spcAft>
              <a:buClr>
                <a:schemeClr val="accent5"/>
              </a:buClr>
              <a:buFont typeface="Arial" panose="020B0604020202020204" pitchFamily="34" charset="0"/>
              <a:buNone/>
              <a:defRPr/>
            </a:pPr>
            <a:r>
              <a:rPr lang="en-US" sz="3600" dirty="0" smtClean="0">
                <a:latin typeface="Baskerville Old Face" panose="02020602080505020303" pitchFamily="18" charset="0"/>
              </a:rPr>
              <a:t>**It is NOT our job to verify the emergency or the need for coverage.**</a:t>
            </a:r>
            <a:endParaRPr lang="en-US" sz="3600"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110876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rtlCol="0">
            <a:normAutofit/>
          </a:bodyPr>
          <a:lstStyle/>
          <a:p>
            <a:pPr algn="ctr" fontAlgn="auto">
              <a:spcAft>
                <a:spcPts val="0"/>
              </a:spcAft>
              <a:defRPr/>
            </a:pPr>
            <a:r>
              <a:rPr lang="en-US" sz="5400" dirty="0" smtClean="0">
                <a:solidFill>
                  <a:schemeClr val="accent5"/>
                </a:solidFill>
                <a:latin typeface="Baskerville Old Face" panose="02020602080505020303" pitchFamily="18" charset="0"/>
              </a:rPr>
              <a:t>Manual Program</a:t>
            </a:r>
            <a:endParaRPr lang="en-US" sz="5400" dirty="0">
              <a:solidFill>
                <a:schemeClr val="accent5"/>
              </a:solidFill>
              <a:latin typeface="Baskerville Old Face" panose="02020602080505020303" pitchFamily="18" charset="0"/>
            </a:endParaRPr>
          </a:p>
        </p:txBody>
      </p:sp>
      <p:sp>
        <p:nvSpPr>
          <p:cNvPr id="3" name="Content Placeholder 2"/>
          <p:cNvSpPr>
            <a:spLocks noGrp="1"/>
          </p:cNvSpPr>
          <p:nvPr>
            <p:ph idx="1"/>
          </p:nvPr>
        </p:nvSpPr>
        <p:spPr>
          <a:xfrm>
            <a:off x="457200" y="1828801"/>
            <a:ext cx="8229600" cy="4678364"/>
          </a:xfrm>
        </p:spPr>
        <p:txBody>
          <a:bodyPr rtlCol="0">
            <a:normAutofit lnSpcReduction="10000"/>
          </a:bodyPr>
          <a:lstStyle/>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All new certifications for EMA/Emergency Services Only coverage are manual certifications (F10100, formerly 3070s).</a:t>
            </a:r>
          </a:p>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If a client has a previous record in Forward Health, you can build off that and complete an electronic certification.</a:t>
            </a:r>
          </a:p>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AE is certification code used.</a:t>
            </a:r>
          </a:p>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If a client has no previous record, fax in the 3070 request using the CARES assigned number.</a:t>
            </a:r>
          </a:p>
          <a:p>
            <a:pPr fontAlgn="auto">
              <a:spcAft>
                <a:spcPts val="0"/>
              </a:spcAft>
              <a:buClr>
                <a:schemeClr val="accent5"/>
              </a:buClr>
              <a:buFont typeface="Arial" panose="020B0604020202020204" pitchFamily="34" charset="0"/>
              <a:buChar char="•"/>
              <a:defRPr/>
            </a:pPr>
            <a:r>
              <a:rPr lang="en-US" dirty="0" smtClean="0">
                <a:latin typeface="Baskerville Old Face" panose="02020602080505020303" pitchFamily="18" charset="0"/>
              </a:rPr>
              <a:t>Authorize for period of emergency only, 1 year for dialysis or asthma patients.</a:t>
            </a:r>
            <a:endParaRPr lang="en-US"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242024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Deeming Income for </a:t>
            </a:r>
            <a:r>
              <a:rPr lang="en-US" dirty="0" err="1" smtClean="0"/>
              <a:t>FoodShare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When an ineligible immigrant is part of a household, their income is deemed to the household</a:t>
            </a:r>
          </a:p>
          <a:p>
            <a:pPr lvl="1">
              <a:buFont typeface="Wingdings" panose="05000000000000000000" pitchFamily="2" charset="2"/>
              <a:buChar char="Ø"/>
            </a:pPr>
            <a:r>
              <a:rPr lang="en-US" b="1" dirty="0" smtClean="0"/>
              <a:t>Take their income, subtract a 20% earned income deduction, and then divide by the number of total people in group, then multiply by the number of eligible members</a:t>
            </a:r>
          </a:p>
          <a:p>
            <a:pPr lvl="1">
              <a:buFont typeface="Wingdings" panose="05000000000000000000" pitchFamily="2" charset="2"/>
              <a:buChar char="Ø"/>
            </a:pPr>
            <a:r>
              <a:rPr lang="en-US" b="1" dirty="0" smtClean="0"/>
              <a:t>Shows on budget pages/CWW does the math for you</a:t>
            </a:r>
            <a:r>
              <a:rPr lang="en-US" dirty="0" smtClean="0"/>
              <a:t>		</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105715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smtClean="0"/>
              <a:t>Table of Contents</a:t>
            </a:r>
            <a:endParaRPr lang="en-US" dirty="0"/>
          </a:p>
        </p:txBody>
      </p:sp>
      <p:sp>
        <p:nvSpPr>
          <p:cNvPr id="3" name="Content Placeholder 2"/>
          <p:cNvSpPr>
            <a:spLocks noGrp="1"/>
          </p:cNvSpPr>
          <p:nvPr>
            <p:ph idx="1"/>
          </p:nvPr>
        </p:nvSpPr>
        <p:spPr>
          <a:xfrm>
            <a:off x="457200" y="1524000"/>
            <a:ext cx="8229600" cy="5257800"/>
          </a:xfrm>
        </p:spPr>
        <p:txBody>
          <a:bodyPr>
            <a:normAutofit/>
          </a:bodyPr>
          <a:lstStyle/>
          <a:p>
            <a:r>
              <a:rPr lang="en-US" sz="1600" dirty="0" smtClean="0"/>
              <a:t>Page 3: Immigrants</a:t>
            </a:r>
          </a:p>
          <a:p>
            <a:r>
              <a:rPr lang="en-US" sz="1600" dirty="0" smtClean="0"/>
              <a:t>Page 5: 40 Work Quarters</a:t>
            </a:r>
          </a:p>
          <a:p>
            <a:r>
              <a:rPr lang="en-US" sz="1600" dirty="0" smtClean="0"/>
              <a:t>Page 8: Dreamers/Deferred Action</a:t>
            </a:r>
          </a:p>
          <a:p>
            <a:r>
              <a:rPr lang="en-US" sz="1600" dirty="0" smtClean="0"/>
              <a:t>Page 9: </a:t>
            </a:r>
            <a:r>
              <a:rPr lang="en-US" sz="1600" dirty="0" err="1" smtClean="0"/>
              <a:t>BadgerCare</a:t>
            </a:r>
            <a:r>
              <a:rPr lang="en-US" sz="1600" dirty="0" smtClean="0"/>
              <a:t> Prenatal</a:t>
            </a:r>
          </a:p>
          <a:p>
            <a:r>
              <a:rPr lang="en-US" sz="1600" dirty="0" smtClean="0"/>
              <a:t>Page 10: Newborn Adds for </a:t>
            </a:r>
            <a:r>
              <a:rPr lang="en-US" sz="1600" dirty="0" err="1" smtClean="0"/>
              <a:t>BadgerCare</a:t>
            </a:r>
            <a:r>
              <a:rPr lang="en-US" sz="1600" dirty="0" smtClean="0"/>
              <a:t> Prenatal</a:t>
            </a:r>
          </a:p>
          <a:p>
            <a:r>
              <a:rPr lang="en-US" sz="1600" dirty="0" smtClean="0"/>
              <a:t>Page 13: SSN Requirements for Newborns</a:t>
            </a:r>
          </a:p>
          <a:p>
            <a:r>
              <a:rPr lang="en-US" sz="1600" dirty="0" smtClean="0"/>
              <a:t>Page 15: Who qualifies for EMA?</a:t>
            </a:r>
          </a:p>
          <a:p>
            <a:r>
              <a:rPr lang="en-US" sz="1600" dirty="0" smtClean="0"/>
              <a:t>Page 16: Two categories of Eligibility’</a:t>
            </a:r>
          </a:p>
          <a:p>
            <a:r>
              <a:rPr lang="en-US" sz="1600" dirty="0" smtClean="0"/>
              <a:t>Page 17: Non-financial Eligibility</a:t>
            </a:r>
          </a:p>
          <a:p>
            <a:r>
              <a:rPr lang="en-US" sz="1600" dirty="0" smtClean="0"/>
              <a:t>Page 18: Manual Program</a:t>
            </a:r>
          </a:p>
          <a:p>
            <a:r>
              <a:rPr lang="en-US" sz="1600" dirty="0" smtClean="0"/>
              <a:t>Page 19: Deeming Income for FS</a:t>
            </a:r>
          </a:p>
          <a:p>
            <a:r>
              <a:rPr lang="en-US" sz="1600" dirty="0" smtClean="0"/>
              <a:t>Page 20: Refugees</a:t>
            </a:r>
          </a:p>
          <a:p>
            <a:r>
              <a:rPr lang="en-US" sz="1600" dirty="0" smtClean="0"/>
              <a:t>Page 23: Verification</a:t>
            </a:r>
          </a:p>
          <a:p>
            <a:r>
              <a:rPr lang="en-US" sz="1600" dirty="0" smtClean="0"/>
              <a:t>Page 26: Institute Secondary Verification</a:t>
            </a:r>
          </a:p>
          <a:p>
            <a:r>
              <a:rPr lang="en-US" sz="1600" dirty="0" smtClean="0"/>
              <a:t>Page 30: Manual Certification form (3070 or F-10110)</a:t>
            </a:r>
          </a:p>
          <a:p>
            <a:r>
              <a:rPr lang="en-US" sz="1600" dirty="0" smtClean="0"/>
              <a:t>Page 32: Ops Memo 19-J3</a:t>
            </a:r>
          </a:p>
          <a:p>
            <a:r>
              <a:rPr lang="en-US" sz="1600" dirty="0" smtClean="0"/>
              <a:t>Page 33: Reasonable Opportunity Period</a:t>
            </a:r>
          </a:p>
          <a:p>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1581761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lstStyle/>
          <a:p>
            <a:pPr algn="ctr"/>
            <a:r>
              <a:rPr lang="en-US" dirty="0" smtClean="0"/>
              <a:t>Refugees</a:t>
            </a:r>
            <a:endParaRPr lang="en-US" dirty="0"/>
          </a:p>
        </p:txBody>
      </p:sp>
      <p:sp>
        <p:nvSpPr>
          <p:cNvPr id="3" name="Content Placeholder 2"/>
          <p:cNvSpPr>
            <a:spLocks noGrp="1"/>
          </p:cNvSpPr>
          <p:nvPr>
            <p:ph idx="1"/>
          </p:nvPr>
        </p:nvSpPr>
        <p:spPr>
          <a:xfrm>
            <a:off x="304800" y="1752600"/>
            <a:ext cx="8229600" cy="4800600"/>
          </a:xfrm>
        </p:spPr>
        <p:txBody>
          <a:bodyPr>
            <a:normAutofit fontScale="25000" lnSpcReduction="20000"/>
          </a:bodyPr>
          <a:lstStyle/>
          <a:p>
            <a:pPr>
              <a:buFont typeface="Wingdings" panose="05000000000000000000" pitchFamily="2" charset="2"/>
              <a:buChar char="Ø"/>
            </a:pPr>
            <a:r>
              <a:rPr lang="en-US" sz="12800" b="1" dirty="0" smtClean="0"/>
              <a:t>Eligible for both FS and MA</a:t>
            </a:r>
          </a:p>
          <a:p>
            <a:pPr>
              <a:buFont typeface="Wingdings" panose="05000000000000000000" pitchFamily="2" charset="2"/>
              <a:buChar char="Ø"/>
            </a:pPr>
            <a:r>
              <a:rPr lang="en-US" sz="12800" b="1" dirty="0" smtClean="0"/>
              <a:t>Special Considerations</a:t>
            </a:r>
          </a:p>
          <a:p>
            <a:pPr lvl="1">
              <a:buFont typeface="Wingdings" panose="05000000000000000000" pitchFamily="2" charset="2"/>
              <a:buChar char="Ø"/>
            </a:pPr>
            <a:r>
              <a:rPr lang="en-US" sz="9600" b="1" dirty="0" smtClean="0"/>
              <a:t>An immigrant admitted as a Refugee or </a:t>
            </a:r>
            <a:r>
              <a:rPr lang="en-US" sz="9600" b="1" dirty="0" err="1" smtClean="0"/>
              <a:t>Asylee</a:t>
            </a:r>
            <a:r>
              <a:rPr lang="en-US" sz="9600" b="1" dirty="0" smtClean="0"/>
              <a:t> may remain eligible for BC+ even if their immigration status later changes.</a:t>
            </a:r>
          </a:p>
          <a:p>
            <a:pPr lvl="1">
              <a:buFont typeface="Wingdings" panose="05000000000000000000" pitchFamily="2" charset="2"/>
              <a:buChar char="Ø"/>
            </a:pPr>
            <a:r>
              <a:rPr lang="en-US" sz="9600" b="1" dirty="0" smtClean="0"/>
              <a:t>Clients will often come in with all needed documentation/likely an advocate/interpreter</a:t>
            </a:r>
          </a:p>
          <a:p>
            <a:pPr lvl="1">
              <a:buFont typeface="Wingdings" panose="05000000000000000000" pitchFamily="2" charset="2"/>
              <a:buChar char="Ø"/>
            </a:pPr>
            <a:r>
              <a:rPr lang="en-US" sz="9600" b="1" dirty="0" smtClean="0"/>
              <a:t>Must use CWW or SAVE to verify immigration status.  CWW works only for medical cases.</a:t>
            </a:r>
          </a:p>
          <a:p>
            <a:pPr lvl="2">
              <a:buFont typeface="Wingdings" panose="05000000000000000000" pitchFamily="2" charset="2"/>
              <a:buChar char="Ø"/>
            </a:pPr>
            <a:r>
              <a:rPr lang="en-US" sz="9600" b="1" dirty="0" smtClean="0"/>
              <a:t>NOTE: if client just arrived, SAVE might not be updated yet.</a:t>
            </a:r>
          </a:p>
          <a:p>
            <a:pPr lvl="2">
              <a:buFont typeface="Wingdings" panose="05000000000000000000" pitchFamily="2" charset="2"/>
              <a:buChar char="Ø"/>
            </a:pPr>
            <a:r>
              <a:rPr lang="en-US" sz="9600" b="1" dirty="0" smtClean="0"/>
              <a:t>Alien page code for Refugees is 04.</a:t>
            </a:r>
          </a:p>
          <a:p>
            <a:pPr lvl="2">
              <a:buFont typeface="Wingdings" panose="05000000000000000000" pitchFamily="2" charset="2"/>
              <a:buChar char="Ø"/>
            </a:pPr>
            <a:r>
              <a:rPr lang="en-US" sz="9600" b="1" dirty="0" smtClean="0"/>
              <a:t>Alien page code for </a:t>
            </a:r>
            <a:r>
              <a:rPr lang="en-US" sz="9600" b="1" dirty="0" err="1" smtClean="0"/>
              <a:t>Asylees</a:t>
            </a:r>
            <a:r>
              <a:rPr lang="en-US" sz="9600" b="1" dirty="0" smtClean="0"/>
              <a:t> is 05.</a:t>
            </a:r>
          </a:p>
          <a:p>
            <a:pPr marL="896112" lvl="3" indent="0">
              <a:buNone/>
            </a:pP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383355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Refugees (continued)</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b="1" dirty="0" smtClean="0"/>
              <a:t>Other Considerations (Dane County)</a:t>
            </a:r>
          </a:p>
          <a:p>
            <a:pPr lvl="1">
              <a:buFont typeface="Wingdings" panose="05000000000000000000" pitchFamily="2" charset="2"/>
              <a:buChar char="Ø"/>
            </a:pPr>
            <a:r>
              <a:rPr lang="en-US" sz="2600" b="1" dirty="0" smtClean="0"/>
              <a:t>Client will have an appointment with W2 for Refugee Cash Assistance (RCA).</a:t>
            </a:r>
          </a:p>
          <a:p>
            <a:pPr lvl="2">
              <a:buFont typeface="Wingdings" panose="05000000000000000000" pitchFamily="2" charset="2"/>
              <a:buChar char="Ø"/>
            </a:pPr>
            <a:r>
              <a:rPr lang="en-US" sz="2400" b="1" dirty="0" smtClean="0"/>
              <a:t>RCA payment will need to be manually budgeted on IM case as does not update in system—W2 worker will give you this information.</a:t>
            </a:r>
          </a:p>
          <a:p>
            <a:pPr lvl="2">
              <a:buFont typeface="Wingdings" panose="05000000000000000000" pitchFamily="2" charset="2"/>
              <a:buChar char="Ø"/>
            </a:pPr>
            <a:r>
              <a:rPr lang="en-US" sz="2400" b="1" dirty="0" smtClean="0"/>
              <a:t>Please e-mail </a:t>
            </a:r>
            <a:r>
              <a:rPr lang="en-US" sz="2400" b="1" dirty="0" smtClean="0">
                <a:hlinkClick r:id="rId2"/>
              </a:rPr>
              <a:t>unger@countyofdane.com</a:t>
            </a:r>
            <a:r>
              <a:rPr lang="en-US" sz="2400" b="1" dirty="0" smtClean="0"/>
              <a:t> so that he can pull the case into his </a:t>
            </a:r>
            <a:r>
              <a:rPr lang="en-US" sz="2400" b="1" dirty="0" smtClean="0"/>
              <a:t>caseload.</a:t>
            </a:r>
            <a:endParaRPr lang="en-US" sz="2400" b="1" dirty="0" smtClean="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3123134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Refugees (continued)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Special considerations	</a:t>
            </a:r>
          </a:p>
          <a:p>
            <a:pPr lvl="1">
              <a:buFont typeface="Wingdings" panose="05000000000000000000" pitchFamily="2" charset="2"/>
              <a:buChar char="Ø"/>
            </a:pPr>
            <a:r>
              <a:rPr lang="en-US" b="1" dirty="0" smtClean="0"/>
              <a:t>If multiple individuals from same family (adults) apply, make sure to check if in same HH and PPE together.</a:t>
            </a:r>
          </a:p>
          <a:p>
            <a:pPr lvl="2">
              <a:buFont typeface="Wingdings" panose="05000000000000000000" pitchFamily="2" charset="2"/>
              <a:buChar char="Ø"/>
            </a:pPr>
            <a:r>
              <a:rPr lang="en-US" b="1" dirty="0" smtClean="0"/>
              <a:t>They may receive multiple RCA payments, but be ONE FS group.</a:t>
            </a:r>
          </a:p>
          <a:p>
            <a:pPr lvl="2">
              <a:buFont typeface="Wingdings" panose="05000000000000000000" pitchFamily="2" charset="2"/>
              <a:buChar char="Ø"/>
            </a:pPr>
            <a:r>
              <a:rPr lang="en-US" b="1" dirty="0" smtClean="0"/>
              <a:t>So, individual cases for MA, and all together for FS, if applicable.</a:t>
            </a: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4429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pPr algn="ctr"/>
            <a:r>
              <a:rPr lang="en-US" dirty="0" smtClean="0"/>
              <a:t>VERIFICATION</a:t>
            </a:r>
            <a:endParaRPr lang="en-US" dirty="0"/>
          </a:p>
        </p:txBody>
      </p:sp>
      <p:sp>
        <p:nvSpPr>
          <p:cNvPr id="3" name="Content Placeholder 2"/>
          <p:cNvSpPr>
            <a:spLocks noGrp="1"/>
          </p:cNvSpPr>
          <p:nvPr>
            <p:ph idx="1"/>
          </p:nvPr>
        </p:nvSpPr>
        <p:spPr>
          <a:xfrm>
            <a:off x="457200" y="1524000"/>
            <a:ext cx="8229600" cy="5050536"/>
          </a:xfrm>
        </p:spPr>
        <p:txBody>
          <a:bodyPr>
            <a:normAutofit fontScale="85000" lnSpcReduction="20000"/>
          </a:bodyPr>
          <a:lstStyle/>
          <a:p>
            <a:pPr>
              <a:buFont typeface="Wingdings" panose="05000000000000000000" pitchFamily="2" charset="2"/>
              <a:buChar char="Ø"/>
            </a:pPr>
            <a:r>
              <a:rPr lang="en-US" b="1" dirty="0" smtClean="0"/>
              <a:t>May use SAVE to verify immigration status for documented non-citizens.  Can use CWW to verify </a:t>
            </a:r>
            <a:r>
              <a:rPr lang="en-US" b="1" dirty="0" smtClean="0"/>
              <a:t>if </a:t>
            </a:r>
            <a:r>
              <a:rPr lang="en-US" b="1" dirty="0" smtClean="0"/>
              <a:t>HealthCare </a:t>
            </a:r>
            <a:r>
              <a:rPr lang="en-US" b="1" dirty="0" smtClean="0"/>
              <a:t>is requested.</a:t>
            </a:r>
            <a:endParaRPr lang="en-US" b="1" dirty="0" smtClean="0"/>
          </a:p>
          <a:p>
            <a:pPr>
              <a:buFont typeface="Wingdings" panose="05000000000000000000" pitchFamily="2" charset="2"/>
              <a:buChar char="Ø"/>
            </a:pPr>
            <a:r>
              <a:rPr lang="en-US" b="1" dirty="0" smtClean="0"/>
              <a:t>Client may provide immigration paperwork OR their numbers for use in accessing CWW or SAVE for verification.</a:t>
            </a:r>
          </a:p>
          <a:p>
            <a:pPr>
              <a:buFont typeface="Wingdings" panose="05000000000000000000" pitchFamily="2" charset="2"/>
              <a:buChar char="Ø"/>
            </a:pPr>
            <a:r>
              <a:rPr lang="en-US" b="1" dirty="0" smtClean="0"/>
              <a:t>Passports, I-94’s, Alien Cards or documents from INS may work.</a:t>
            </a:r>
          </a:p>
          <a:p>
            <a:pPr>
              <a:buFont typeface="Wingdings" panose="05000000000000000000" pitchFamily="2" charset="2"/>
              <a:buChar char="Ø"/>
            </a:pPr>
            <a:r>
              <a:rPr lang="en-US" b="1" dirty="0" smtClean="0"/>
              <a:t>ALWAYS enter code from SAVE on Alien Page, use SV for verification code.  If run in SAVE, print and send the results to scan.</a:t>
            </a:r>
          </a:p>
          <a:p>
            <a:pPr>
              <a:buFont typeface="Wingdings" panose="05000000000000000000" pitchFamily="2" charset="2"/>
              <a:buChar char="Ø"/>
            </a:pPr>
            <a:r>
              <a:rPr lang="en-US" b="1" dirty="0" smtClean="0"/>
              <a:t>Cuban and Haitian entrant response must go through SAVE.  You will need a document to submit.</a:t>
            </a:r>
          </a:p>
          <a:p>
            <a:pPr>
              <a:buFont typeface="Wingdings" panose="05000000000000000000" pitchFamily="2" charset="2"/>
              <a:buChar char="Ø"/>
            </a:pPr>
            <a:r>
              <a:rPr lang="en-US" b="1" dirty="0" smtClean="0"/>
              <a:t>Documents will </a:t>
            </a:r>
            <a:r>
              <a:rPr lang="en-US" b="1" dirty="0" smtClean="0"/>
              <a:t>be </a:t>
            </a:r>
            <a:r>
              <a:rPr lang="en-US" b="1" dirty="0" smtClean="0"/>
              <a:t>needed for secondary verification.</a:t>
            </a: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64722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24</a:t>
            </a:fld>
            <a:endParaRPr lang="en-US">
              <a:solidFill>
                <a:prstClr val="black">
                  <a:tint val="75000"/>
                </a:prstClr>
              </a:solidFill>
            </a:endParaRPr>
          </a:p>
        </p:txBody>
      </p:sp>
      <p:pic>
        <p:nvPicPr>
          <p:cNvPr id="7" name="Content Placeholder 6"/>
          <p:cNvPicPr>
            <a:picLocks noGrp="1" noChangeAspect="1"/>
          </p:cNvPicPr>
          <p:nvPr>
            <p:ph idx="1"/>
          </p:nvPr>
        </p:nvPicPr>
        <p:blipFill>
          <a:blip r:embed="rId2"/>
          <a:stretch>
            <a:fillRect/>
          </a:stretch>
        </p:blipFill>
        <p:spPr>
          <a:xfrm>
            <a:off x="173736" y="457200"/>
            <a:ext cx="8763000" cy="5003324"/>
          </a:xfrm>
          <a:prstGeom prst="rect">
            <a:avLst/>
          </a:prstGeom>
        </p:spPr>
      </p:pic>
      <p:sp>
        <p:nvSpPr>
          <p:cNvPr id="8" name="TextBox 7"/>
          <p:cNvSpPr txBox="1"/>
          <p:nvPr/>
        </p:nvSpPr>
        <p:spPr>
          <a:xfrm>
            <a:off x="304800" y="5638800"/>
            <a:ext cx="8631936" cy="738664"/>
          </a:xfrm>
          <a:prstGeom prst="rect">
            <a:avLst/>
          </a:prstGeom>
          <a:noFill/>
        </p:spPr>
        <p:txBody>
          <a:bodyPr wrap="square" rtlCol="0">
            <a:spAutoFit/>
          </a:bodyPr>
          <a:lstStyle/>
          <a:p>
            <a:r>
              <a:rPr lang="en-US" sz="1400" dirty="0" smtClean="0"/>
              <a:t>As you can see, there are quite a few different codes.  Each code has its own questions to complete.  You also need all of the requested information for each code.  It will not work without everything requested.  So, unless you have the document, front and back, you may want to use SAVE…</a:t>
            </a:r>
            <a:endParaRPr lang="en-US" sz="1400" dirty="0"/>
          </a:p>
        </p:txBody>
      </p:sp>
    </p:spTree>
    <p:extLst>
      <p:ext uri="{BB962C8B-B14F-4D97-AF65-F5344CB8AC3E}">
        <p14:creationId xmlns:p14="http://schemas.microsoft.com/office/powerpoint/2010/main" val="2343766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25</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066800" y="-1066800"/>
            <a:ext cx="10896600" cy="8191500"/>
          </a:xfrm>
          <a:prstGeom prst="rect">
            <a:avLst/>
          </a:prstGeom>
        </p:spPr>
      </p:pic>
    </p:spTree>
    <p:extLst>
      <p:ext uri="{BB962C8B-B14F-4D97-AF65-F5344CB8AC3E}">
        <p14:creationId xmlns:p14="http://schemas.microsoft.com/office/powerpoint/2010/main" val="3145987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26</a:t>
            </a:fld>
            <a:endParaRPr 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76200" y="-762000"/>
            <a:ext cx="9296400" cy="8191500"/>
          </a:xfrm>
          <a:prstGeom prst="rect">
            <a:avLst/>
          </a:prstGeom>
        </p:spPr>
      </p:pic>
    </p:spTree>
    <p:extLst>
      <p:ext uri="{BB962C8B-B14F-4D97-AF65-F5344CB8AC3E}">
        <p14:creationId xmlns:p14="http://schemas.microsoft.com/office/powerpoint/2010/main" val="3291674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27</a:t>
            </a:fld>
            <a:endParaRPr lang="en-US">
              <a:solidFill>
                <a:prstClr val="black">
                  <a:tint val="75000"/>
                </a:prstClr>
              </a:solidFill>
            </a:endParaRPr>
          </a:p>
        </p:txBody>
      </p:sp>
      <p:sp>
        <p:nvSpPr>
          <p:cNvPr id="7" name="TextBox 6"/>
          <p:cNvSpPr txBox="1"/>
          <p:nvPr/>
        </p:nvSpPr>
        <p:spPr>
          <a:xfrm>
            <a:off x="457200" y="1066800"/>
            <a:ext cx="8534400"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You will see the above message if SAVE can not identify the individual based on the information submitted. </a:t>
            </a:r>
          </a:p>
          <a:p>
            <a:pPr marL="342900" indent="-342900">
              <a:buFont typeface="Wingdings" panose="05000000000000000000" pitchFamily="2" charset="2"/>
              <a:buChar char="Ø"/>
            </a:pPr>
            <a:r>
              <a:rPr lang="en-US" sz="2400" dirty="0" smtClean="0"/>
              <a:t>You will need to upload the documents that you have received.</a:t>
            </a:r>
          </a:p>
          <a:p>
            <a:pPr marL="342900" indent="-342900">
              <a:buFont typeface="Wingdings" panose="05000000000000000000" pitchFamily="2" charset="2"/>
              <a:buChar char="Ø"/>
            </a:pPr>
            <a:r>
              <a:rPr lang="en-US" sz="2400" dirty="0" smtClean="0"/>
              <a:t>The documents will be examined and the answer will be entered in SAVE.</a:t>
            </a:r>
          </a:p>
          <a:p>
            <a:pPr marL="342900" indent="-342900">
              <a:buFont typeface="Wingdings" panose="05000000000000000000" pitchFamily="2" charset="2"/>
              <a:buChar char="Ø"/>
            </a:pPr>
            <a:r>
              <a:rPr lang="en-US" sz="2400" dirty="0" smtClean="0"/>
              <a:t>The worker will need to check SAVE in a few days for the response.</a:t>
            </a:r>
            <a:endParaRPr lang="en-US" sz="2400" dirty="0"/>
          </a:p>
        </p:txBody>
      </p:sp>
    </p:spTree>
    <p:extLst>
      <p:ext uri="{BB962C8B-B14F-4D97-AF65-F5344CB8AC3E}">
        <p14:creationId xmlns:p14="http://schemas.microsoft.com/office/powerpoint/2010/main" val="7584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495800"/>
          </a:xfrm>
        </p:spPr>
        <p:txBody>
          <a:bodyPr/>
          <a:lstStyle/>
          <a:p>
            <a:endParaRPr lang="en-US" dirty="0"/>
          </a:p>
        </p:txBody>
      </p:sp>
      <p:sp>
        <p:nvSpPr>
          <p:cNvPr id="3" name="Content Placeholder 2"/>
          <p:cNvSpPr>
            <a:spLocks noGrp="1"/>
          </p:cNvSpPr>
          <p:nvPr>
            <p:ph idx="1"/>
          </p:nvPr>
        </p:nvSpPr>
        <p:spPr>
          <a:xfrm>
            <a:off x="457200" y="5715000"/>
            <a:ext cx="8229600" cy="859536"/>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28</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8" y="468086"/>
            <a:ext cx="8763000" cy="6172200"/>
          </a:xfrm>
          <a:prstGeom prst="rect">
            <a:avLst/>
          </a:prstGeom>
          <a:solidFill>
            <a:schemeClr val="bg1"/>
          </a:solidFill>
          <a:ln>
            <a:solidFill>
              <a:schemeClr val="bg1"/>
            </a:solidFill>
          </a:ln>
        </p:spPr>
      </p:pic>
      <p:sp>
        <p:nvSpPr>
          <p:cNvPr id="10" name="Rectangle 9"/>
          <p:cNvSpPr/>
          <p:nvPr/>
        </p:nvSpPr>
        <p:spPr>
          <a:xfrm>
            <a:off x="5257800" y="1861457"/>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7800" y="22860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7800" y="27432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3200400"/>
            <a:ext cx="4191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6828" y="6400800"/>
            <a:ext cx="8763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63000" y="990600"/>
            <a:ext cx="304800" cy="5649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6828" y="468086"/>
            <a:ext cx="8937172" cy="522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574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lstStyle/>
          <a:p>
            <a:pPr>
              <a:buFont typeface="Wingdings" panose="05000000000000000000" pitchFamily="2" charset="2"/>
              <a:buChar char="Ø"/>
            </a:pPr>
            <a:r>
              <a:rPr lang="en-US" dirty="0" smtClean="0"/>
              <a:t>The client’s information will appear in the gray box on the right. </a:t>
            </a:r>
          </a:p>
          <a:p>
            <a:pPr>
              <a:buFont typeface="Wingdings" panose="05000000000000000000" pitchFamily="2" charset="2"/>
              <a:buChar char="Ø"/>
            </a:pPr>
            <a:r>
              <a:rPr lang="en-US" dirty="0" smtClean="0"/>
              <a:t>Any comments or concerns can be entered in the  box marked “Special Comments.”</a:t>
            </a:r>
          </a:p>
          <a:p>
            <a:pPr>
              <a:buFont typeface="Wingdings" panose="05000000000000000000" pitchFamily="2" charset="2"/>
              <a:buChar char="Ø"/>
            </a:pPr>
            <a:r>
              <a:rPr lang="en-US" dirty="0" smtClean="0"/>
              <a:t>Save whatever paperwork that you want to upload to your computer.</a:t>
            </a:r>
          </a:p>
          <a:p>
            <a:pPr>
              <a:buFont typeface="Wingdings" panose="05000000000000000000" pitchFamily="2" charset="2"/>
              <a:buChar char="Ø"/>
            </a:pPr>
            <a:r>
              <a:rPr lang="en-US" dirty="0" smtClean="0"/>
              <a:t>Click “Upload File” and it will take you to the documents in your computer.</a:t>
            </a:r>
          </a:p>
          <a:p>
            <a:pPr>
              <a:buFont typeface="Wingdings" panose="05000000000000000000" pitchFamily="2" charset="2"/>
              <a:buChar char="Ø"/>
            </a:pPr>
            <a:r>
              <a:rPr lang="en-US" dirty="0" smtClean="0"/>
              <a:t>Click the file and it will appear in the “Drag File to Upload” box.</a:t>
            </a:r>
          </a:p>
          <a:p>
            <a:pPr>
              <a:buFont typeface="Wingdings" panose="05000000000000000000" pitchFamily="2" charset="2"/>
              <a:buChar char="Ø"/>
            </a:pPr>
            <a:r>
              <a:rPr lang="en-US" dirty="0" smtClean="0"/>
              <a:t>Hit “Institute Verification.”</a:t>
            </a:r>
          </a:p>
          <a:p>
            <a:pPr>
              <a:buFont typeface="Wingdings" panose="05000000000000000000" pitchFamily="2" charset="2"/>
              <a:buChar char="Ø"/>
            </a:pPr>
            <a:r>
              <a:rPr lang="en-US" dirty="0" smtClean="0"/>
              <a:t>Check back a few days later for your result.</a:t>
            </a:r>
          </a:p>
          <a:p>
            <a:pPr>
              <a:buFont typeface="Wingdings" panose="05000000000000000000" pitchFamily="2" charset="2"/>
              <a:buChar char="Ø"/>
            </a:pPr>
            <a:endParaRPr lang="en-US" dirty="0" smtClean="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251426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5 </a:t>
            </a:r>
            <a:r>
              <a:rPr lang="en-US" b="1" dirty="0"/>
              <a:t>Y</a:t>
            </a:r>
            <a:r>
              <a:rPr lang="en-US" b="1" dirty="0" smtClean="0"/>
              <a:t>ear Ban/Waiting Period</a:t>
            </a:r>
            <a:endParaRPr lang="en-US" b="1" dirty="0"/>
          </a:p>
          <a:p>
            <a:pPr lvl="1">
              <a:buFont typeface="Wingdings" panose="05000000000000000000" pitchFamily="2" charset="2"/>
              <a:buChar char="Ø"/>
            </a:pPr>
            <a:r>
              <a:rPr lang="en-US" b="1" dirty="0" smtClean="0"/>
              <a:t>Applies to Adults only with Legal Status as outlined in Program Manuals</a:t>
            </a:r>
          </a:p>
          <a:p>
            <a:pPr lvl="1">
              <a:buFont typeface="Wingdings" panose="05000000000000000000" pitchFamily="2" charset="2"/>
              <a:buChar char="Ø"/>
            </a:pPr>
            <a:r>
              <a:rPr lang="en-US" b="1" dirty="0" smtClean="0"/>
              <a:t>No ban for children, pregnant women, EMA only applicants</a:t>
            </a:r>
            <a:endParaRPr lang="en-US" b="1" dirty="0"/>
          </a:p>
          <a:p>
            <a:pPr lvl="1">
              <a:buFont typeface="Wingdings" panose="05000000000000000000" pitchFamily="2" charset="2"/>
              <a:buChar char="Ø"/>
            </a:pPr>
            <a:r>
              <a:rPr lang="en-US" b="1" dirty="0" smtClean="0"/>
              <a:t>Case head does not have to receive benefits on case</a:t>
            </a:r>
          </a:p>
          <a:p>
            <a:pPr lvl="1">
              <a:buFont typeface="Wingdings" panose="05000000000000000000" pitchFamily="2" charset="2"/>
              <a:buChar char="Ø"/>
            </a:pPr>
            <a:endParaRPr lang="en-US" b="1"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123505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6D1ADC4-7AF3-4EDF-9665-E4F163D70B85}" type="slidenum">
              <a:rPr lang="en-US" smtClean="0">
                <a:solidFill>
                  <a:prstClr val="black">
                    <a:tint val="75000"/>
                  </a:prstClr>
                </a:solidFill>
              </a:rPr>
              <a:pPr>
                <a:defRPr/>
              </a:pPr>
              <a:t>30</a:t>
            </a:fld>
            <a:endParaRPr lang="en-US">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72"/>
            <a:ext cx="5410199" cy="6855728"/>
          </a:xfrm>
          <a:prstGeom prst="rect">
            <a:avLst/>
          </a:prstGeom>
        </p:spPr>
      </p:pic>
    </p:spTree>
    <p:extLst>
      <p:ext uri="{BB962C8B-B14F-4D97-AF65-F5344CB8AC3E}">
        <p14:creationId xmlns:p14="http://schemas.microsoft.com/office/powerpoint/2010/main" val="321748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0"/>
            <a:ext cx="5486400" cy="6858000"/>
          </a:xfrm>
        </p:spPr>
      </p:pic>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4207794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algn="ctr"/>
            <a:r>
              <a:rPr lang="en-US" dirty="0" smtClean="0"/>
              <a:t>OPERATIONS MEMO 19-J3</a:t>
            </a:r>
            <a:endParaRPr lang="en-US" dirty="0"/>
          </a:p>
        </p:txBody>
      </p:sp>
      <p:sp>
        <p:nvSpPr>
          <p:cNvPr id="3" name="Content Placeholder 2"/>
          <p:cNvSpPr>
            <a:spLocks noGrp="1"/>
          </p:cNvSpPr>
          <p:nvPr>
            <p:ph idx="1"/>
          </p:nvPr>
        </p:nvSpPr>
        <p:spPr>
          <a:xfrm>
            <a:off x="457200" y="1371600"/>
            <a:ext cx="8229600" cy="5202936"/>
          </a:xfrm>
        </p:spPr>
        <p:txBody>
          <a:bodyPr>
            <a:normAutofit fontScale="70000" lnSpcReduction="20000"/>
          </a:bodyPr>
          <a:lstStyle/>
          <a:p>
            <a:r>
              <a:rPr lang="en-US" dirty="0" smtClean="0"/>
              <a:t>The purpose of the Ops Memo was to correct certain errors in the verification of citizenship, identity and immigration status.</a:t>
            </a:r>
          </a:p>
          <a:p>
            <a:r>
              <a:rPr lang="en-US" dirty="0" smtClean="0"/>
              <a:t>Once verified, these three things should not be verified again.  Do, however, make sure that we have whatever CARES is coded with.</a:t>
            </a:r>
          </a:p>
          <a:p>
            <a:r>
              <a:rPr lang="en-US" dirty="0" smtClean="0"/>
              <a:t>We will need to </a:t>
            </a:r>
            <a:r>
              <a:rPr lang="en-US" dirty="0" err="1" smtClean="0"/>
              <a:t>reverify</a:t>
            </a:r>
            <a:r>
              <a:rPr lang="en-US" dirty="0" smtClean="0"/>
              <a:t> immigration status at review for children, youths and pregnant women coded 20 (Lawfully Residing).  </a:t>
            </a:r>
          </a:p>
          <a:p>
            <a:r>
              <a:rPr lang="en-US" dirty="0" smtClean="0"/>
              <a:t>We will also need to verify any reported changes in an immigrant’s status.</a:t>
            </a:r>
          </a:p>
          <a:p>
            <a:r>
              <a:rPr lang="en-US" dirty="0" smtClean="0"/>
              <a:t>The reverification should only occur at application, renewal or a report that indicates someone may no longer be lawfully residing.</a:t>
            </a:r>
          </a:p>
          <a:p>
            <a:r>
              <a:rPr lang="en-US" dirty="0"/>
              <a:t>If an individual has declared a registration status of 09-Undocumented or 10-Illegal Alien, workers should enter a registration status verification code of NV-Not Verified. This verification code will not result in a verification-related failure on the Notice of Decision or the Pending/Not Verified page</a:t>
            </a:r>
            <a:r>
              <a:rPr lang="en-US" dirty="0" smtClean="0"/>
              <a:t>.  NQ has been disabled.</a:t>
            </a:r>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87004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smtClean="0"/>
              <a:t>Reasonable Opportunity Period (ROP)</a:t>
            </a:r>
            <a:endParaRPr lang="en-US" dirty="0"/>
          </a:p>
        </p:txBody>
      </p:sp>
      <p:sp>
        <p:nvSpPr>
          <p:cNvPr id="3" name="Content Placeholder 2"/>
          <p:cNvSpPr>
            <a:spLocks noGrp="1"/>
          </p:cNvSpPr>
          <p:nvPr>
            <p:ph idx="1"/>
          </p:nvPr>
        </p:nvSpPr>
        <p:spPr>
          <a:xfrm>
            <a:off x="457200" y="1600200"/>
            <a:ext cx="8382000" cy="4974336"/>
          </a:xfrm>
        </p:spPr>
        <p:txBody>
          <a:bodyPr>
            <a:normAutofit fontScale="85000" lnSpcReduction="10000"/>
          </a:bodyPr>
          <a:lstStyle/>
          <a:p>
            <a:pPr>
              <a:buFont typeface="Wingdings" panose="05000000000000000000" pitchFamily="2" charset="2"/>
              <a:buChar char="Ø"/>
            </a:pPr>
            <a:r>
              <a:rPr lang="en-US" dirty="0" smtClean="0"/>
              <a:t>Applicants </a:t>
            </a:r>
            <a:r>
              <a:rPr lang="en-US" dirty="0"/>
              <a:t>otherwise eligible </a:t>
            </a:r>
            <a:r>
              <a:rPr lang="en-US" dirty="0" smtClean="0"/>
              <a:t>for health </a:t>
            </a:r>
            <a:r>
              <a:rPr lang="en-US" dirty="0"/>
              <a:t>care and for whom immigration status has not yet been verified will be granted up to 95 days </a:t>
            </a:r>
            <a:r>
              <a:rPr lang="en-US" dirty="0" smtClean="0"/>
              <a:t>of eligibility </a:t>
            </a:r>
            <a:r>
              <a:rPr lang="en-US" dirty="0"/>
              <a:t>to allow a reasonable opportunity period for verification of immigration status</a:t>
            </a:r>
            <a:r>
              <a:rPr lang="en-US" dirty="0" smtClean="0"/>
              <a:t>.</a:t>
            </a:r>
          </a:p>
          <a:p>
            <a:pPr>
              <a:buFont typeface="Wingdings" panose="05000000000000000000" pitchFamily="2" charset="2"/>
              <a:buChar char="Ø"/>
            </a:pPr>
            <a:r>
              <a:rPr lang="en-US" dirty="0"/>
              <a:t>This </a:t>
            </a:r>
            <a:r>
              <a:rPr lang="en-US" dirty="0" smtClean="0"/>
              <a:t>includes verification </a:t>
            </a:r>
            <a:r>
              <a:rPr lang="en-US" dirty="0"/>
              <a:t>of information needed to determine their eligibility as a qualifying immigrant, such </a:t>
            </a:r>
            <a:r>
              <a:rPr lang="en-US" dirty="0" smtClean="0"/>
              <a:t>as military </a:t>
            </a:r>
            <a:r>
              <a:rPr lang="en-US" dirty="0"/>
              <a:t>service or the date of arrival in the U.S. </a:t>
            </a:r>
            <a:endParaRPr lang="en-US" dirty="0" smtClean="0"/>
          </a:p>
          <a:p>
            <a:pPr>
              <a:buFont typeface="Wingdings" panose="05000000000000000000" pitchFamily="2" charset="2"/>
              <a:buChar char="Ø"/>
            </a:pPr>
            <a:r>
              <a:rPr lang="en-US" dirty="0" smtClean="0"/>
              <a:t>The </a:t>
            </a:r>
            <a:r>
              <a:rPr lang="en-US" dirty="0"/>
              <a:t>reasonable opportunity period applies to </a:t>
            </a:r>
            <a:r>
              <a:rPr lang="en-US" dirty="0" smtClean="0"/>
              <a:t>any individual </a:t>
            </a:r>
            <a:r>
              <a:rPr lang="en-US" dirty="0"/>
              <a:t>requesting health care benefits at application or renewal, or when adding an individual to </a:t>
            </a:r>
            <a:r>
              <a:rPr lang="en-US" dirty="0" smtClean="0"/>
              <a:t>a health </a:t>
            </a:r>
            <a:r>
              <a:rPr lang="en-US" dirty="0"/>
              <a:t>care case and verification is needed of the person’s immigration </a:t>
            </a:r>
            <a:r>
              <a:rPr lang="en-US" dirty="0" smtClean="0"/>
              <a:t>status - if </a:t>
            </a:r>
            <a:r>
              <a:rPr lang="en-US" dirty="0"/>
              <a:t>that individual </a:t>
            </a:r>
            <a:r>
              <a:rPr lang="en-US" dirty="0" smtClean="0"/>
              <a:t>has provided </a:t>
            </a:r>
            <a:r>
              <a:rPr lang="en-US" dirty="0"/>
              <a:t>a declaration of satisfactory immigration status. </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420249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34</a:t>
            </a:fld>
            <a:endParaRPr lang="en-US">
              <a:solidFill>
                <a:prstClr val="black">
                  <a:tint val="75000"/>
                </a:prstClr>
              </a:solidFill>
            </a:endParaRPr>
          </a:p>
        </p:txBody>
      </p:sp>
      <p:sp>
        <p:nvSpPr>
          <p:cNvPr id="6" name="Title 1"/>
          <p:cNvSpPr>
            <a:spLocks noGrp="1"/>
          </p:cNvSpPr>
          <p:nvPr>
            <p:ph idx="1"/>
          </p:nvPr>
        </p:nvSpPr>
        <p:spPr>
          <a:xfrm flipH="1">
            <a:off x="457200" y="685800"/>
            <a:ext cx="8229600" cy="5888038"/>
          </a:xfrm>
        </p:spPr>
        <p:txBody>
          <a:bodyPr>
            <a:normAutofit fontScale="97500"/>
          </a:bodyPr>
          <a:lstStyle/>
          <a:p>
            <a:pPr>
              <a:buFont typeface="Wingdings" panose="05000000000000000000" pitchFamily="2" charset="2"/>
              <a:buChar char="Ø"/>
            </a:pPr>
            <a:r>
              <a:rPr lang="en-US" dirty="0" smtClean="0"/>
              <a:t>Applicants </a:t>
            </a:r>
            <a:r>
              <a:rPr lang="en-US" dirty="0"/>
              <a:t>otherwise eligible </a:t>
            </a:r>
            <a:r>
              <a:rPr lang="en-US" dirty="0" smtClean="0"/>
              <a:t>for health </a:t>
            </a:r>
            <a:r>
              <a:rPr lang="en-US" dirty="0"/>
              <a:t>care and for whom immigration status has not yet been verified will be granted up to 95 days </a:t>
            </a:r>
            <a:r>
              <a:rPr lang="en-US" dirty="0" smtClean="0"/>
              <a:t>of eligibility </a:t>
            </a:r>
            <a:r>
              <a:rPr lang="en-US" dirty="0"/>
              <a:t>to allow a reasonable opportunity period for verification of immigration status</a:t>
            </a:r>
            <a:r>
              <a:rPr lang="en-US" dirty="0" smtClean="0"/>
              <a:t>.</a:t>
            </a:r>
          </a:p>
          <a:p>
            <a:pPr>
              <a:buFont typeface="Wingdings" panose="05000000000000000000" pitchFamily="2" charset="2"/>
              <a:buChar char="Ø"/>
            </a:pPr>
            <a:r>
              <a:rPr lang="en-US" dirty="0" smtClean="0"/>
              <a:t>Please see a lead or contact the Problem Resolution Team if you have questions.</a:t>
            </a:r>
            <a:endParaRPr lang="en-US" dirty="0"/>
          </a:p>
        </p:txBody>
      </p:sp>
    </p:spTree>
    <p:extLst>
      <p:ext uri="{BB962C8B-B14F-4D97-AF65-F5344CB8AC3E}">
        <p14:creationId xmlns:p14="http://schemas.microsoft.com/office/powerpoint/2010/main" val="8409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Immigrants (continued)	</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dirty="0" smtClean="0"/>
              <a:t>Special Categories</a:t>
            </a:r>
          </a:p>
          <a:p>
            <a:pPr lvl="1">
              <a:buFont typeface="Wingdings" panose="05000000000000000000" pitchFamily="2" charset="2"/>
              <a:buChar char="Ø"/>
            </a:pPr>
            <a:r>
              <a:rPr lang="en-US" b="1" dirty="0" smtClean="0"/>
              <a:t>Cuban/Haitian Entrants—11 on Alien Page</a:t>
            </a:r>
          </a:p>
          <a:p>
            <a:pPr lvl="2">
              <a:buFont typeface="Wingdings" panose="05000000000000000000" pitchFamily="2" charset="2"/>
              <a:buChar char="Ø"/>
            </a:pPr>
            <a:r>
              <a:rPr lang="en-US" b="1" dirty="0"/>
              <a:t>Eligible for benefits-even if status later </a:t>
            </a:r>
            <a:r>
              <a:rPr lang="en-US" b="1" dirty="0" smtClean="0"/>
              <a:t>changes</a:t>
            </a:r>
          </a:p>
          <a:p>
            <a:pPr lvl="1">
              <a:buFont typeface="Wingdings" panose="05000000000000000000" pitchFamily="2" charset="2"/>
              <a:buChar char="Ø"/>
            </a:pPr>
            <a:r>
              <a:rPr lang="en-US" b="1" dirty="0" smtClean="0"/>
              <a:t>Iraqis and Afghans with Special Immigration Status</a:t>
            </a:r>
          </a:p>
          <a:p>
            <a:pPr lvl="2">
              <a:buFont typeface="Wingdings" panose="05000000000000000000" pitchFamily="2" charset="2"/>
              <a:buChar char="Ø"/>
            </a:pPr>
            <a:r>
              <a:rPr lang="en-US" b="1" dirty="0" smtClean="0"/>
              <a:t>SI COA code; treated as refugees; 04 code on Alien Page</a:t>
            </a:r>
          </a:p>
          <a:p>
            <a:pPr lvl="1">
              <a:buFont typeface="Wingdings" panose="05000000000000000000" pitchFamily="2" charset="2"/>
              <a:buChar char="Ø"/>
            </a:pPr>
            <a:r>
              <a:rPr lang="en-US" b="1" dirty="0" smtClean="0"/>
              <a:t>Refugees—04 on Alien Page</a:t>
            </a:r>
          </a:p>
          <a:p>
            <a:pPr lvl="1">
              <a:buFont typeface="Wingdings" panose="05000000000000000000" pitchFamily="2" charset="2"/>
              <a:buChar char="Ø"/>
            </a:pPr>
            <a:r>
              <a:rPr lang="en-US" b="1" dirty="0" err="1" smtClean="0"/>
              <a:t>Asylees</a:t>
            </a:r>
            <a:r>
              <a:rPr lang="en-US" b="1" dirty="0" smtClean="0"/>
              <a:t>—05 on Alien Page</a:t>
            </a:r>
          </a:p>
          <a:p>
            <a:pPr lvl="1">
              <a:buFont typeface="Wingdings" panose="05000000000000000000" pitchFamily="2" charset="2"/>
              <a:buChar char="Ø"/>
            </a:pPr>
            <a:r>
              <a:rPr lang="en-US" b="1" dirty="0" smtClean="0"/>
              <a:t>Battered Aliens</a:t>
            </a:r>
          </a:p>
          <a:p>
            <a:pPr lvl="2">
              <a:buFont typeface="Wingdings" panose="05000000000000000000" pitchFamily="2" charset="2"/>
              <a:buChar char="Ø"/>
            </a:pPr>
            <a:r>
              <a:rPr lang="en-US" b="1" dirty="0" smtClean="0"/>
              <a:t>See BC 4.3.4 and FS 3.12.1.1 for processing details </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61894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40 Work Quarters</a:t>
            </a:r>
            <a:endParaRPr lang="en-US" dirty="0"/>
          </a:p>
        </p:txBody>
      </p:sp>
      <p:sp>
        <p:nvSpPr>
          <p:cNvPr id="3" name="Content Placeholder 2"/>
          <p:cNvSpPr>
            <a:spLocks noGrp="1"/>
          </p:cNvSpPr>
          <p:nvPr>
            <p:ph idx="1"/>
          </p:nvPr>
        </p:nvSpPr>
        <p:spPr>
          <a:xfrm>
            <a:off x="304800" y="1524000"/>
            <a:ext cx="8631936" cy="5050536"/>
          </a:xfrm>
        </p:spPr>
        <p:txBody>
          <a:bodyPr>
            <a:normAutofit lnSpcReduction="10000"/>
          </a:bodyPr>
          <a:lstStyle/>
          <a:p>
            <a:pPr>
              <a:buFont typeface="Wingdings" panose="05000000000000000000" pitchFamily="2" charset="2"/>
              <a:buChar char="Ø"/>
            </a:pPr>
            <a:r>
              <a:rPr lang="en-US" dirty="0" smtClean="0"/>
              <a:t>Legal </a:t>
            </a:r>
            <a:r>
              <a:rPr lang="en-US" dirty="0"/>
              <a:t>permanent resident non-citizens who have worked for 40 qualifying quarters are </a:t>
            </a:r>
            <a:r>
              <a:rPr lang="en-US" dirty="0" smtClean="0"/>
              <a:t>eligible for </a:t>
            </a:r>
            <a:r>
              <a:rPr lang="en-US" dirty="0" err="1" smtClean="0"/>
              <a:t>FoodShare</a:t>
            </a:r>
            <a:r>
              <a:rPr lang="en-US" dirty="0" smtClean="0"/>
              <a:t>. </a:t>
            </a:r>
            <a:r>
              <a:rPr lang="en-US" dirty="0"/>
              <a:t>There is no time limit on this category of eligibility</a:t>
            </a:r>
            <a:r>
              <a:rPr lang="en-US" dirty="0" smtClean="0"/>
              <a:t>. </a:t>
            </a:r>
          </a:p>
          <a:p>
            <a:pPr>
              <a:buFont typeface="Wingdings" panose="05000000000000000000" pitchFamily="2" charset="2"/>
              <a:buChar char="Ø"/>
            </a:pPr>
            <a:r>
              <a:rPr lang="en-US" dirty="0"/>
              <a:t>A qualifying quarter includes</a:t>
            </a:r>
            <a:r>
              <a:rPr lang="en-US" dirty="0" smtClean="0"/>
              <a:t>:</a:t>
            </a:r>
            <a:endParaRPr lang="en-US" dirty="0"/>
          </a:p>
          <a:p>
            <a:pPr>
              <a:buFont typeface="Wingdings" panose="05000000000000000000" pitchFamily="2" charset="2"/>
              <a:buChar char="Ø"/>
            </a:pPr>
            <a:r>
              <a:rPr lang="en-US" dirty="0"/>
              <a:t>One worked by a parent of a non-citizen before the immigrant reached his or her eighteenth birthday, including those quarters worked before the non-citizen was born</a:t>
            </a:r>
            <a:r>
              <a:rPr lang="en-US" dirty="0" smtClean="0"/>
              <a:t>;</a:t>
            </a:r>
            <a:endParaRPr lang="en-US" dirty="0"/>
          </a:p>
          <a:p>
            <a:pPr>
              <a:buFont typeface="Wingdings" panose="05000000000000000000" pitchFamily="2" charset="2"/>
              <a:buChar char="Ø"/>
            </a:pPr>
            <a:r>
              <a:rPr lang="en-US" dirty="0"/>
              <a:t>One worked by a spouse of a non-citizen during their marriage if the non-citizen remains married to the spouse or the spouse is deceased.</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21391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6</a:t>
            </a:fld>
            <a:endParaRPr lang="en-US">
              <a:solidFill>
                <a:prstClr val="black">
                  <a:tint val="75000"/>
                </a:prstClr>
              </a:solidFill>
            </a:endParaRPr>
          </a:p>
        </p:txBody>
      </p:sp>
      <p:sp>
        <p:nvSpPr>
          <p:cNvPr id="8" name="Content Placeholder 7"/>
          <p:cNvSpPr>
            <a:spLocks noGrp="1"/>
          </p:cNvSpPr>
          <p:nvPr>
            <p:ph idx="1"/>
          </p:nvPr>
        </p:nvSpPr>
        <p:spPr>
          <a:xfrm>
            <a:off x="457200" y="838200"/>
            <a:ext cx="8229600" cy="5736336"/>
          </a:xfrm>
        </p:spPr>
        <p:txBody>
          <a:bodyPr>
            <a:normAutofit/>
          </a:bodyPr>
          <a:lstStyle/>
          <a:p>
            <a:pPr>
              <a:buFont typeface="Wingdings" panose="05000000000000000000" pitchFamily="2" charset="2"/>
              <a:buChar char="Ø"/>
            </a:pPr>
            <a:r>
              <a:rPr lang="en-US" sz="2400" dirty="0"/>
              <a:t>Each person in the applying food unit is considered an applicant. Therefore, each spouse can claim the quarters of the other spouse, and the children can claim the quarters worked by their parents. An individual can only earn four quarters per year. If both spouses worked in the same quarter, this would count as one quarter – an individual cannot earn two quarters in the same quarter</a:t>
            </a:r>
            <a:r>
              <a:rPr lang="en-US" sz="2400" dirty="0" smtClean="0"/>
              <a:t>.</a:t>
            </a:r>
          </a:p>
          <a:p>
            <a:pPr>
              <a:buFont typeface="Wingdings" panose="05000000000000000000" pitchFamily="2" charset="2"/>
              <a:buChar char="Ø"/>
            </a:pPr>
            <a:r>
              <a:rPr lang="en-US" sz="2400" dirty="0"/>
              <a:t>Count both qualifying quarters of work covered by Title II of the Social Security Act, and qualifying quarters of work not covered by Title II. Beginning 1/1/97, a quarter in which the immigrant received federal means-tested assistance is not counted as a qualifying quarter</a:t>
            </a:r>
            <a:r>
              <a:rPr lang="en-US" sz="2400" dirty="0" smtClean="0"/>
              <a:t>.</a:t>
            </a:r>
          </a:p>
          <a:p>
            <a:pPr>
              <a:buFont typeface="Wingdings" panose="05000000000000000000" pitchFamily="2" charset="2"/>
              <a:buChar char="Ø"/>
            </a:pPr>
            <a:r>
              <a:rPr lang="en-US" sz="2400" dirty="0" smtClean="0"/>
              <a:t>Use mainframe screen DXQR to request a history and DXQC to view the request a few days later.</a:t>
            </a:r>
            <a:endParaRPr lang="en-US" sz="2400" dirty="0"/>
          </a:p>
        </p:txBody>
      </p:sp>
    </p:spTree>
    <p:extLst>
      <p:ext uri="{BB962C8B-B14F-4D97-AF65-F5344CB8AC3E}">
        <p14:creationId xmlns:p14="http://schemas.microsoft.com/office/powerpoint/2010/main" val="404892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l="44293" r="44293"/>
          <a:stretch>
            <a:fillRect/>
          </a:stretch>
        </p:blipFill>
        <p:spPr>
          <a:xfrm>
            <a:off x="403225" y="685800"/>
            <a:ext cx="8435975" cy="5791200"/>
          </a:xfrm>
          <a:prstGeom prst="rect">
            <a:avLst/>
          </a:prstGeom>
        </p:spPr>
      </p:pic>
      <p:sp>
        <p:nvSpPr>
          <p:cNvPr id="5" name="Slide Number Placeholder 4"/>
          <p:cNvSpPr>
            <a:spLocks noGrp="1"/>
          </p:cNvSpPr>
          <p:nvPr>
            <p:ph type="sldNum" sz="quarter" idx="12"/>
          </p:nvPr>
        </p:nvSpPr>
        <p:spPr/>
        <p:txBody>
          <a:bodyPr/>
          <a:lstStyle/>
          <a:p>
            <a:pPr>
              <a:defRPr/>
            </a:pPr>
            <a:fld id="{35C16F54-FEB4-4D15-B94A-F7ED6092310D}" type="slidenum">
              <a:rPr lang="en-US" smtClean="0">
                <a:solidFill>
                  <a:prstClr val="black">
                    <a:tint val="75000"/>
                  </a:prstClr>
                </a:solidFill>
              </a:rPr>
              <a:pPr>
                <a:defRPr/>
              </a:pPr>
              <a:t>7</a:t>
            </a:fld>
            <a:endParaRPr lang="en-US">
              <a:solidFill>
                <a:prstClr val="black">
                  <a:tint val="75000"/>
                </a:prstClr>
              </a:solidFill>
            </a:endParaRPr>
          </a:p>
        </p:txBody>
      </p:sp>
      <p:pic>
        <p:nvPicPr>
          <p:cNvPr id="7" name="Picture 6"/>
          <p:cNvPicPr>
            <a:picLocks noChangeAspect="1"/>
          </p:cNvPicPr>
          <p:nvPr/>
        </p:nvPicPr>
        <p:blipFill>
          <a:blip r:embed="rId3"/>
          <a:stretch>
            <a:fillRect/>
          </a:stretch>
        </p:blipFill>
        <p:spPr>
          <a:xfrm>
            <a:off x="304800" y="457200"/>
            <a:ext cx="8631936" cy="6248400"/>
          </a:xfrm>
          <a:prstGeom prst="rect">
            <a:avLst/>
          </a:prstGeom>
        </p:spPr>
      </p:pic>
    </p:spTree>
    <p:extLst>
      <p:ext uri="{BB962C8B-B14F-4D97-AF65-F5344CB8AC3E}">
        <p14:creationId xmlns:p14="http://schemas.microsoft.com/office/powerpoint/2010/main" val="425362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Dreamers/Deferred Action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b="1" dirty="0" smtClean="0"/>
              <a:t>Individuals under age 31 in 2012 who entered the US without documentation prior to age 16 and meet other immigration rules pertaining to criminal charges, schooling, military</a:t>
            </a:r>
          </a:p>
          <a:p>
            <a:pPr>
              <a:buFont typeface="Wingdings" panose="05000000000000000000" pitchFamily="2" charset="2"/>
              <a:buChar char="Ø"/>
            </a:pPr>
            <a:r>
              <a:rPr lang="en-US" b="1" dirty="0" smtClean="0"/>
              <a:t>Will receive a work permit, SSN </a:t>
            </a:r>
          </a:p>
          <a:p>
            <a:pPr>
              <a:buFont typeface="Wingdings" panose="05000000000000000000" pitchFamily="2" charset="2"/>
              <a:buChar char="Ø"/>
            </a:pPr>
            <a:r>
              <a:rPr lang="en-US" b="1" dirty="0" smtClean="0"/>
              <a:t>Eligible only for EMA or BC Prenatal</a:t>
            </a:r>
            <a:endParaRPr lang="en-US" b="1" dirty="0"/>
          </a:p>
          <a:p>
            <a:pPr>
              <a:buFont typeface="Wingdings" panose="05000000000000000000" pitchFamily="2" charset="2"/>
              <a:buChar char="Ø"/>
            </a:pPr>
            <a:r>
              <a:rPr lang="en-US" b="1" dirty="0" smtClean="0"/>
              <a:t>NO FS ELIGIBILITY</a:t>
            </a:r>
          </a:p>
          <a:p>
            <a:pPr>
              <a:buFont typeface="Wingdings" panose="05000000000000000000" pitchFamily="2" charset="2"/>
              <a:buChar char="Ø"/>
            </a:pPr>
            <a:r>
              <a:rPr lang="en-US" b="1" dirty="0" smtClean="0"/>
              <a:t>In the process of being phased out.</a:t>
            </a:r>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8</a:t>
            </a:fld>
            <a:endParaRPr lang="en-US">
              <a:solidFill>
                <a:prstClr val="black">
                  <a:tint val="75000"/>
                </a:prstClr>
              </a:solidFill>
            </a:endParaRPr>
          </a:p>
        </p:txBody>
      </p:sp>
    </p:spTree>
    <p:extLst>
      <p:ext uri="{BB962C8B-B14F-4D97-AF65-F5344CB8AC3E}">
        <p14:creationId xmlns:p14="http://schemas.microsoft.com/office/powerpoint/2010/main" val="3705390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BadgerCare</a:t>
            </a:r>
            <a:r>
              <a:rPr lang="en-US" dirty="0" smtClean="0"/>
              <a:t> Plus Prenatal	</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b="1" i="0" u="none" strike="noStrike" baseline="0" dirty="0" smtClean="0"/>
              <a:t>Pregnancy coverage for immigrants ineligible</a:t>
            </a:r>
            <a:r>
              <a:rPr lang="en-US" b="1" i="0" u="none" strike="noStrike" dirty="0" smtClean="0"/>
              <a:t> for regular BC+ based on immigration status.</a:t>
            </a:r>
          </a:p>
          <a:p>
            <a:pPr>
              <a:buFont typeface="Wingdings" panose="05000000000000000000" pitchFamily="2" charset="2"/>
              <a:buChar char="Ø"/>
            </a:pPr>
            <a:r>
              <a:rPr lang="en-US" b="1" dirty="0" smtClean="0"/>
              <a:t>60 day Emergency </a:t>
            </a:r>
            <a:r>
              <a:rPr lang="en-US" b="1" dirty="0" err="1" smtClean="0"/>
              <a:t>BadgerCare</a:t>
            </a:r>
            <a:r>
              <a:rPr lang="en-US" b="1" dirty="0" smtClean="0"/>
              <a:t> extension period beyond end of pregnancy.</a:t>
            </a:r>
          </a:p>
          <a:p>
            <a:pPr>
              <a:buFont typeface="Wingdings" panose="05000000000000000000" pitchFamily="2" charset="2"/>
              <a:buChar char="Ø"/>
            </a:pPr>
            <a:r>
              <a:rPr lang="en-US" b="1" i="0" u="none" strike="noStrike" dirty="0" smtClean="0"/>
              <a:t>Special considerations if immigrant has current access/coverage to other health insurance.</a:t>
            </a:r>
          </a:p>
          <a:p>
            <a:pPr>
              <a:buFont typeface="Wingdings" panose="05000000000000000000" pitchFamily="2" charset="2"/>
              <a:buChar char="Ø"/>
            </a:pPr>
            <a:r>
              <a:rPr lang="en-US" b="1" dirty="0" smtClean="0"/>
              <a:t>Eligibility begins in month of pregnancy report; no backdating.  EMA can be backdated for those needs.</a:t>
            </a:r>
            <a:endParaRPr lang="en-US" b="1" i="0" u="none" strike="noStrike" dirty="0" smtClean="0"/>
          </a:p>
          <a:p>
            <a:pPr marL="68580" indent="0">
              <a:buNone/>
            </a:pPr>
            <a:endParaRPr lang="en-US" b="1" i="0" u="none" strike="noStrike" baseline="0" dirty="0" smtClean="0"/>
          </a:p>
          <a:p>
            <a:endParaRPr lang="en-US" dirty="0"/>
          </a:p>
        </p:txBody>
      </p:sp>
      <p:sp>
        <p:nvSpPr>
          <p:cNvPr id="4" name="Slide Number Placeholder 3"/>
          <p:cNvSpPr>
            <a:spLocks noGrp="1"/>
          </p:cNvSpPr>
          <p:nvPr>
            <p:ph type="sldNum" sz="quarter" idx="12"/>
          </p:nvPr>
        </p:nvSpPr>
        <p:spPr/>
        <p:txBody>
          <a:bodyPr/>
          <a:lstStyle/>
          <a:p>
            <a:pPr>
              <a:defRPr/>
            </a:pPr>
            <a:fld id="{613D94ED-AA35-4871-81EC-D39DF8B45DE4}"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376440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2243</TotalTime>
  <Words>2088</Words>
  <Application>Microsoft Office PowerPoint</Application>
  <PresentationFormat>On-screen Show (4:3)</PresentationFormat>
  <Paragraphs>198</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Baskerville Old Face</vt:lpstr>
      <vt:lpstr>Calibri</vt:lpstr>
      <vt:lpstr>Georgia</vt:lpstr>
      <vt:lpstr>Trebuchet MS</vt:lpstr>
      <vt:lpstr>Wingdings</vt:lpstr>
      <vt:lpstr>Wingdings 2</vt:lpstr>
      <vt:lpstr>Urban</vt:lpstr>
      <vt:lpstr>Immigrants, Refugees and SAVE</vt:lpstr>
      <vt:lpstr>Table of Contents</vt:lpstr>
      <vt:lpstr>Immigrants</vt:lpstr>
      <vt:lpstr>Immigrants (continued) </vt:lpstr>
      <vt:lpstr>40 Work Quarters</vt:lpstr>
      <vt:lpstr>PowerPoint Presentation</vt:lpstr>
      <vt:lpstr>PowerPoint Presentation</vt:lpstr>
      <vt:lpstr>Dreamers/Deferred Action </vt:lpstr>
      <vt:lpstr>BadgerCare Plus Prenatal </vt:lpstr>
      <vt:lpstr>Newborn Adds for BC+ Prenatal</vt:lpstr>
      <vt:lpstr>Newborn Adds for BC+ Prenatal (continued)</vt:lpstr>
      <vt:lpstr>PowerPoint Presentation</vt:lpstr>
      <vt:lpstr>SSN Requirements for Newborns</vt:lpstr>
      <vt:lpstr>EMA   Emergency Medical Assistance for Immigrants</vt:lpstr>
      <vt:lpstr>Who Qualifies for EMA?</vt:lpstr>
      <vt:lpstr>Two Categories of Eligibility</vt:lpstr>
      <vt:lpstr>Non-Financial Eligibility</vt:lpstr>
      <vt:lpstr>Manual Program</vt:lpstr>
      <vt:lpstr>Deeming Income for FoodShare</vt:lpstr>
      <vt:lpstr>Refugees</vt:lpstr>
      <vt:lpstr>Refugees (continued)</vt:lpstr>
      <vt:lpstr>Refugees (continued) </vt:lpstr>
      <vt:lpstr>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OPERATIONS MEMO 19-J3</vt:lpstr>
      <vt:lpstr>Reasonable Opportunity Period (ROP)</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and Deleting Individuals</dc:title>
  <dc:creator>Bell, Bridget</dc:creator>
  <cp:lastModifiedBy>Unger, Paul</cp:lastModifiedBy>
  <cp:revision>78</cp:revision>
  <dcterms:created xsi:type="dcterms:W3CDTF">2014-01-06T14:24:24Z</dcterms:created>
  <dcterms:modified xsi:type="dcterms:W3CDTF">2024-02-21T22:47:00Z</dcterms:modified>
</cp:coreProperties>
</file>