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5" r:id="rId9"/>
    <p:sldId id="266" r:id="rId10"/>
    <p:sldId id="264"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12/5/2018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12/5/2018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12/5/2018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12/5/2018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12/5/2018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12/5/2018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MANDATORY VERIFICATION REQUIREMENTS FOR CHILD CARE</a:t>
            </a:r>
            <a:endParaRPr lang="en-US" sz="4000" dirty="0"/>
          </a:p>
        </p:txBody>
      </p:sp>
    </p:spTree>
    <p:extLst>
      <p:ext uri="{BB962C8B-B14F-4D97-AF65-F5344CB8AC3E}">
        <p14:creationId xmlns:p14="http://schemas.microsoft.com/office/powerpoint/2010/main" val="3101716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4278086"/>
          </a:xfrm>
        </p:spPr>
        <p:txBody>
          <a:bodyPr/>
          <a:lstStyle/>
          <a:p>
            <a:r>
              <a:rPr lang="en-US" dirty="0"/>
              <a:t>What are considered acceptable sources for verification?</a:t>
            </a:r>
          </a:p>
        </p:txBody>
      </p:sp>
      <p:sp>
        <p:nvSpPr>
          <p:cNvPr id="3" name="Content Placeholder 2"/>
          <p:cNvSpPr>
            <a:spLocks noGrp="1"/>
          </p:cNvSpPr>
          <p:nvPr>
            <p:ph idx="1"/>
          </p:nvPr>
        </p:nvSpPr>
        <p:spPr/>
        <p:txBody>
          <a:bodyPr>
            <a:normAutofit lnSpcReduction="10000"/>
          </a:bodyPr>
          <a:lstStyle/>
          <a:p>
            <a:pPr marL="0" indent="0">
              <a:buNone/>
            </a:pPr>
            <a:r>
              <a:rPr lang="en-US" sz="1800" smtClean="0"/>
              <a:t>***Employment </a:t>
            </a:r>
            <a:r>
              <a:rPr lang="en-US" sz="1800" dirty="0" smtClean="0"/>
              <a:t>Verification for Newly Employed parents when employer uses the Work Number. </a:t>
            </a:r>
          </a:p>
          <a:p>
            <a:pPr marL="0" indent="0">
              <a:buNone/>
            </a:pPr>
            <a:r>
              <a:rPr lang="en-US" sz="1600" dirty="0" smtClean="0"/>
              <a:t>When all the following conditions have been met, Wisconsin Shares child care eligibility may be determined based on the parent’s statement of employment and income:</a:t>
            </a:r>
            <a:endParaRPr lang="en-US" sz="1600" dirty="0"/>
          </a:p>
          <a:p>
            <a:r>
              <a:rPr lang="en-US" sz="1600" dirty="0" smtClean="0"/>
              <a:t>The </a:t>
            </a:r>
            <a:r>
              <a:rPr lang="en-US" sz="1600" dirty="0"/>
              <a:t>parent is newly employed;</a:t>
            </a:r>
          </a:p>
          <a:p>
            <a:r>
              <a:rPr lang="en-US" sz="1600" dirty="0"/>
              <a:t>The parent’s employer uses Equifax/The Work Number for employment verification;</a:t>
            </a:r>
          </a:p>
          <a:p>
            <a:r>
              <a:rPr lang="en-US" sz="1600" dirty="0"/>
              <a:t>The parent has not yet received any pay stubs;</a:t>
            </a:r>
          </a:p>
          <a:p>
            <a:r>
              <a:rPr lang="en-US" sz="1600" dirty="0"/>
              <a:t>The employer has refused to complete an EVF-E, send an acceptable letter, or confirm the parent’s employment and/or income through collateral contact; </a:t>
            </a:r>
          </a:p>
          <a:p>
            <a:r>
              <a:rPr lang="en-US" sz="1600" dirty="0"/>
              <a:t>The employment and/or income cannot be confirmed through any data exchange; and</a:t>
            </a:r>
          </a:p>
          <a:p>
            <a:r>
              <a:rPr lang="en-US" sz="1600" dirty="0"/>
              <a:t>The employment and/or income cannot yet be confirmed through Equifax/The Work </a:t>
            </a:r>
            <a:r>
              <a:rPr lang="en-US" sz="1600" dirty="0" smtClean="0"/>
              <a:t>Number</a:t>
            </a:r>
            <a:r>
              <a:rPr lang="en-US" sz="1600" dirty="0"/>
              <a:t> </a:t>
            </a:r>
          </a:p>
          <a:p>
            <a:pPr marL="0" indent="0">
              <a:buNone/>
            </a:pPr>
            <a:r>
              <a:rPr lang="en-US" sz="1600" dirty="0"/>
              <a:t>In situations where </a:t>
            </a:r>
            <a:r>
              <a:rPr lang="en-US" sz="1600" b="1" dirty="0"/>
              <a:t>all</a:t>
            </a:r>
            <a:r>
              <a:rPr lang="en-US" sz="1600" dirty="0"/>
              <a:t> of the above criteria have been met, the parent’s word serves as temporary verification of employment and/or income until pay stubs or other acceptable written verification is available. </a:t>
            </a:r>
          </a:p>
        </p:txBody>
      </p:sp>
    </p:spTree>
    <p:extLst>
      <p:ext uri="{BB962C8B-B14F-4D97-AF65-F5344CB8AC3E}">
        <p14:creationId xmlns:p14="http://schemas.microsoft.com/office/powerpoint/2010/main" val="1247544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need to verify at application for the Child Care program?</a:t>
            </a:r>
            <a:endParaRPr lang="en-US" dirty="0"/>
          </a:p>
        </p:txBody>
      </p:sp>
      <p:sp>
        <p:nvSpPr>
          <p:cNvPr id="3" name="Content Placeholder 2"/>
          <p:cNvSpPr>
            <a:spLocks noGrp="1"/>
          </p:cNvSpPr>
          <p:nvPr>
            <p:ph idx="1"/>
          </p:nvPr>
        </p:nvSpPr>
        <p:spPr/>
        <p:txBody>
          <a:bodyPr/>
          <a:lstStyle/>
          <a:p>
            <a:r>
              <a:rPr lang="en-US" dirty="0" smtClean="0"/>
              <a:t>ID – for all the parents in the household</a:t>
            </a:r>
          </a:p>
          <a:p>
            <a:r>
              <a:rPr lang="en-US" dirty="0" smtClean="0"/>
              <a:t>SSN – for all the children for whom assistance is requested</a:t>
            </a:r>
          </a:p>
          <a:p>
            <a:r>
              <a:rPr lang="en-US" dirty="0" smtClean="0"/>
              <a:t>DOB- </a:t>
            </a:r>
            <a:r>
              <a:rPr lang="en-US" dirty="0"/>
              <a:t> </a:t>
            </a:r>
            <a:r>
              <a:rPr lang="en-US" dirty="0" smtClean="0"/>
              <a:t>for everyone in the assistance group. </a:t>
            </a:r>
          </a:p>
          <a:p>
            <a:r>
              <a:rPr lang="en-US" dirty="0" smtClean="0"/>
              <a:t>WI residency and residence(home address).</a:t>
            </a:r>
          </a:p>
          <a:p>
            <a:r>
              <a:rPr lang="en-US" dirty="0" smtClean="0"/>
              <a:t>US Citizenship of Children for whom assistance is requested.</a:t>
            </a:r>
          </a:p>
          <a:p>
            <a:r>
              <a:rPr lang="en-US" dirty="0" smtClean="0"/>
              <a:t>Immigration Status of Children for whom assistance is requested.</a:t>
            </a:r>
          </a:p>
          <a:p>
            <a:r>
              <a:rPr lang="en-US" dirty="0" smtClean="0"/>
              <a:t>Marital status</a:t>
            </a:r>
          </a:p>
          <a:p>
            <a:r>
              <a:rPr lang="en-US" dirty="0" smtClean="0"/>
              <a:t>Placement of children</a:t>
            </a:r>
          </a:p>
          <a:p>
            <a:r>
              <a:rPr lang="en-US" dirty="0" smtClean="0"/>
              <a:t>Approved activity for all the parents in the household</a:t>
            </a:r>
          </a:p>
          <a:p>
            <a:r>
              <a:rPr lang="en-US" dirty="0" smtClean="0"/>
              <a:t>Financial eligibility.</a:t>
            </a:r>
          </a:p>
          <a:p>
            <a:endParaRPr lang="en-US" dirty="0"/>
          </a:p>
        </p:txBody>
      </p:sp>
    </p:spTree>
    <p:extLst>
      <p:ext uri="{BB962C8B-B14F-4D97-AF65-F5344CB8AC3E}">
        <p14:creationId xmlns:p14="http://schemas.microsoft.com/office/powerpoint/2010/main" val="1736311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4294414"/>
          </a:xfrm>
        </p:spPr>
        <p:txBody>
          <a:bodyPr/>
          <a:lstStyle/>
          <a:p>
            <a:r>
              <a:rPr lang="en-US" dirty="0" smtClean="0"/>
              <a:t>What are considered acceptable sources for verification?</a:t>
            </a:r>
            <a:endParaRPr lang="en-US" dirty="0"/>
          </a:p>
        </p:txBody>
      </p:sp>
      <p:sp>
        <p:nvSpPr>
          <p:cNvPr id="3" name="Content Placeholder 2"/>
          <p:cNvSpPr>
            <a:spLocks noGrp="1"/>
          </p:cNvSpPr>
          <p:nvPr>
            <p:ph idx="1"/>
          </p:nvPr>
        </p:nvSpPr>
        <p:spPr/>
        <p:txBody>
          <a:bodyPr>
            <a:normAutofit/>
          </a:bodyPr>
          <a:lstStyle/>
          <a:p>
            <a:r>
              <a:rPr lang="en-US" b="1" dirty="0"/>
              <a:t>ID – for all the parents in the </a:t>
            </a:r>
            <a:r>
              <a:rPr lang="en-US" b="1" dirty="0" smtClean="0"/>
              <a:t>household </a:t>
            </a:r>
          </a:p>
          <a:p>
            <a:pPr marL="457200" indent="-457200">
              <a:buFont typeface="+mj-lt"/>
              <a:buAutoNum type="arabicPeriod"/>
            </a:pPr>
            <a:r>
              <a:rPr lang="en-US" sz="1400" dirty="0" smtClean="0"/>
              <a:t>A photo ID-  any photo ID</a:t>
            </a:r>
          </a:p>
          <a:p>
            <a:pPr marL="457200" indent="-457200">
              <a:buFont typeface="+mj-lt"/>
              <a:buAutoNum type="arabicPeriod"/>
            </a:pPr>
            <a:r>
              <a:rPr lang="en-US" sz="1400" dirty="0" smtClean="0"/>
              <a:t>Data exchange with SCHIP-I</a:t>
            </a:r>
          </a:p>
          <a:p>
            <a:pPr marL="457200" indent="-457200">
              <a:buFont typeface="+mj-lt"/>
              <a:buAutoNum type="arabicPeriod"/>
            </a:pPr>
            <a:r>
              <a:rPr lang="en-US" sz="1400" dirty="0" smtClean="0"/>
              <a:t>Verification of participation in the Safe at Home program. </a:t>
            </a:r>
          </a:p>
          <a:p>
            <a:pPr marL="0" indent="0">
              <a:buNone/>
            </a:pPr>
            <a:endParaRPr lang="en-US" dirty="0" smtClean="0"/>
          </a:p>
          <a:p>
            <a:r>
              <a:rPr lang="en-US" b="1" dirty="0" smtClean="0"/>
              <a:t>SSN </a:t>
            </a:r>
            <a:r>
              <a:rPr lang="en-US" b="1" dirty="0"/>
              <a:t>– for all the children for whom assistance is </a:t>
            </a:r>
            <a:r>
              <a:rPr lang="en-US" b="1" dirty="0" smtClean="0"/>
              <a:t>requested </a:t>
            </a:r>
          </a:p>
          <a:p>
            <a:pPr marL="457200" indent="-457200">
              <a:buFont typeface="+mj-lt"/>
              <a:buAutoNum type="arabicPeriod"/>
            </a:pPr>
            <a:r>
              <a:rPr lang="en-US" sz="1400" dirty="0" smtClean="0"/>
              <a:t>Application for SSN on Form SS-5</a:t>
            </a:r>
          </a:p>
          <a:p>
            <a:pPr marL="457200" indent="-457200">
              <a:buFont typeface="+mj-lt"/>
              <a:buAutoNum type="arabicPeriod"/>
            </a:pPr>
            <a:r>
              <a:rPr lang="en-US" sz="1400" dirty="0" smtClean="0"/>
              <a:t>Letter from the Social Security Administration stating the SSN application has been received.</a:t>
            </a:r>
          </a:p>
          <a:p>
            <a:pPr marL="457200" indent="-457200">
              <a:buFont typeface="+mj-lt"/>
              <a:buAutoNum type="arabicPeriod"/>
            </a:pPr>
            <a:r>
              <a:rPr lang="en-US" sz="1400" dirty="0" smtClean="0"/>
              <a:t>Hospital confirmation of the SSN application when it was completed at the hospital.</a:t>
            </a:r>
          </a:p>
          <a:p>
            <a:pPr marL="457200" indent="-457200">
              <a:buFont typeface="+mj-lt"/>
              <a:buAutoNum type="arabicPeriod"/>
            </a:pPr>
            <a:r>
              <a:rPr lang="en-US" sz="1400" dirty="0" smtClean="0"/>
              <a:t>Verbal report of SSN by parent when verified by SOLQ-I data exchange</a:t>
            </a:r>
          </a:p>
          <a:p>
            <a:pPr marL="457200" indent="-457200">
              <a:buFont typeface="+mj-lt"/>
              <a:buAutoNum type="arabicPeriod"/>
            </a:pPr>
            <a:r>
              <a:rPr lang="en-US" sz="1400" dirty="0" smtClean="0"/>
              <a:t>Social Security Card</a:t>
            </a:r>
          </a:p>
          <a:p>
            <a:pPr marL="457200" indent="-457200">
              <a:buFont typeface="+mj-lt"/>
              <a:buAutoNum type="arabicPeriod"/>
            </a:pPr>
            <a:r>
              <a:rPr lang="en-US" sz="1400" dirty="0" smtClean="0"/>
              <a:t>Numerical identification system record (</a:t>
            </a:r>
            <a:r>
              <a:rPr lang="en-US" sz="1400" dirty="0" err="1" smtClean="0"/>
              <a:t>Numident</a:t>
            </a:r>
            <a:r>
              <a:rPr lang="en-US" sz="1400" dirty="0" smtClean="0"/>
              <a:t>)- </a:t>
            </a:r>
            <a:r>
              <a:rPr lang="en-US" sz="1400" dirty="0" err="1"/>
              <a:t>Numident</a:t>
            </a:r>
            <a:r>
              <a:rPr lang="en-US" sz="1400" dirty="0"/>
              <a:t> is the SSA’s </a:t>
            </a:r>
            <a:r>
              <a:rPr lang="en-US" sz="1400" dirty="0" smtClean="0"/>
              <a:t>database of all SSN applications. People can request a </a:t>
            </a:r>
            <a:r>
              <a:rPr lang="en-US" sz="1400" dirty="0" err="1" smtClean="0"/>
              <a:t>Numident</a:t>
            </a:r>
            <a:r>
              <a:rPr lang="en-US" sz="1400" dirty="0" smtClean="0"/>
              <a:t> printout, and it </a:t>
            </a:r>
            <a:r>
              <a:rPr lang="en-US" sz="1400" dirty="0"/>
              <a:t>would show the date of SSN </a:t>
            </a:r>
            <a:r>
              <a:rPr lang="en-US" sz="1400" dirty="0" smtClean="0"/>
              <a:t>application</a:t>
            </a:r>
            <a:r>
              <a:rPr lang="en-US" sz="1400" dirty="0"/>
              <a:t>.</a:t>
            </a:r>
            <a:endParaRPr lang="en-US" sz="1400" dirty="0" smtClean="0"/>
          </a:p>
          <a:p>
            <a:pPr marL="0" indent="0">
              <a:buNone/>
            </a:pPr>
            <a:endParaRPr lang="en-US" dirty="0"/>
          </a:p>
        </p:txBody>
      </p:sp>
    </p:spTree>
    <p:extLst>
      <p:ext uri="{BB962C8B-B14F-4D97-AF65-F5344CB8AC3E}">
        <p14:creationId xmlns:p14="http://schemas.microsoft.com/office/powerpoint/2010/main" val="564972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4180114"/>
          </a:xfrm>
        </p:spPr>
        <p:txBody>
          <a:bodyPr/>
          <a:lstStyle/>
          <a:p>
            <a:r>
              <a:rPr lang="en-US" dirty="0"/>
              <a:t>What are considered acceptable sources for verification?</a:t>
            </a:r>
          </a:p>
        </p:txBody>
      </p:sp>
      <p:sp>
        <p:nvSpPr>
          <p:cNvPr id="3" name="Content Placeholder 2"/>
          <p:cNvSpPr>
            <a:spLocks noGrp="1"/>
          </p:cNvSpPr>
          <p:nvPr>
            <p:ph idx="1"/>
          </p:nvPr>
        </p:nvSpPr>
        <p:spPr/>
        <p:txBody>
          <a:bodyPr>
            <a:normAutofit/>
          </a:bodyPr>
          <a:lstStyle/>
          <a:p>
            <a:r>
              <a:rPr lang="en-US" b="1" dirty="0"/>
              <a:t>DOB- of everyone in the assistance </a:t>
            </a:r>
            <a:r>
              <a:rPr lang="en-US" b="1" dirty="0" smtClean="0"/>
              <a:t>group </a:t>
            </a:r>
          </a:p>
          <a:p>
            <a:pPr marL="457200" indent="-457200">
              <a:buFont typeface="+mj-lt"/>
              <a:buAutoNum type="arabicPeriod"/>
            </a:pPr>
            <a:r>
              <a:rPr lang="en-US" sz="1400" dirty="0" smtClean="0"/>
              <a:t>Certified copy of Birth Certificate or certificate of Naturalization</a:t>
            </a:r>
          </a:p>
          <a:p>
            <a:pPr marL="457200" indent="-457200">
              <a:buFont typeface="+mj-lt"/>
              <a:buAutoNum type="arabicPeriod"/>
            </a:pPr>
            <a:r>
              <a:rPr lang="en-US" sz="1400" dirty="0" smtClean="0"/>
              <a:t>Driver’s License</a:t>
            </a:r>
          </a:p>
          <a:p>
            <a:pPr marL="457200" indent="-457200">
              <a:buFont typeface="+mj-lt"/>
              <a:buAutoNum type="arabicPeriod"/>
            </a:pPr>
            <a:r>
              <a:rPr lang="en-US" sz="1400" dirty="0" smtClean="0"/>
              <a:t>U.S Passport</a:t>
            </a:r>
          </a:p>
          <a:p>
            <a:pPr marL="457200" indent="-457200">
              <a:buFont typeface="+mj-lt"/>
              <a:buAutoNum type="arabicPeriod"/>
            </a:pPr>
            <a:r>
              <a:rPr lang="en-US" sz="1400" dirty="0" smtClean="0"/>
              <a:t>State issued ID</a:t>
            </a:r>
          </a:p>
          <a:p>
            <a:pPr marL="457200" indent="-457200">
              <a:buFont typeface="+mj-lt"/>
              <a:buAutoNum type="arabicPeriod"/>
            </a:pPr>
            <a:r>
              <a:rPr lang="en-US" sz="1400" dirty="0" smtClean="0"/>
              <a:t>Native American ID card issued by a federally recognized tribe</a:t>
            </a:r>
          </a:p>
          <a:p>
            <a:pPr marL="457200" indent="-457200">
              <a:buFont typeface="+mj-lt"/>
              <a:buAutoNum type="arabicPeriod"/>
            </a:pPr>
            <a:r>
              <a:rPr lang="en-US" sz="1400" dirty="0" smtClean="0"/>
              <a:t>Photo ID issued by USCIS</a:t>
            </a:r>
          </a:p>
          <a:p>
            <a:pPr marL="457200" indent="-457200">
              <a:buFont typeface="+mj-lt"/>
              <a:buAutoNum type="arabicPeriod"/>
            </a:pPr>
            <a:r>
              <a:rPr lang="en-US" sz="1400" dirty="0" smtClean="0"/>
              <a:t>Any unexpired immigration document that has a photo identification</a:t>
            </a:r>
          </a:p>
          <a:p>
            <a:pPr marL="457200" indent="-457200">
              <a:buFont typeface="+mj-lt"/>
              <a:buAutoNum type="arabicPeriod"/>
            </a:pPr>
            <a:r>
              <a:rPr lang="en-US" sz="1400" dirty="0" smtClean="0"/>
              <a:t>Data exchanges such as CWW Birth query, Medicaid Birth record and SOLQ-I .</a:t>
            </a:r>
          </a:p>
        </p:txBody>
      </p:sp>
    </p:spTree>
    <p:extLst>
      <p:ext uri="{BB962C8B-B14F-4D97-AF65-F5344CB8AC3E}">
        <p14:creationId xmlns:p14="http://schemas.microsoft.com/office/powerpoint/2010/main" val="2626839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4278086"/>
          </a:xfrm>
        </p:spPr>
        <p:txBody>
          <a:bodyPr/>
          <a:lstStyle/>
          <a:p>
            <a:r>
              <a:rPr lang="en-US" dirty="0"/>
              <a:t>What are considered acceptable sources for verification?</a:t>
            </a:r>
          </a:p>
        </p:txBody>
      </p:sp>
      <p:sp>
        <p:nvSpPr>
          <p:cNvPr id="3" name="Content Placeholder 2"/>
          <p:cNvSpPr>
            <a:spLocks noGrp="1"/>
          </p:cNvSpPr>
          <p:nvPr>
            <p:ph idx="1"/>
          </p:nvPr>
        </p:nvSpPr>
        <p:spPr/>
        <p:txBody>
          <a:bodyPr>
            <a:normAutofit/>
          </a:bodyPr>
          <a:lstStyle/>
          <a:p>
            <a:r>
              <a:rPr lang="en-US" b="1" dirty="0"/>
              <a:t>WI residency and residence(home address)</a:t>
            </a:r>
          </a:p>
          <a:p>
            <a:pPr marL="457200" indent="-457200">
              <a:buFont typeface="+mj-lt"/>
              <a:buAutoNum type="arabicPeriod"/>
            </a:pPr>
            <a:r>
              <a:rPr lang="en-US" sz="1400" dirty="0"/>
              <a:t>Lease </a:t>
            </a:r>
            <a:r>
              <a:rPr lang="en-US" sz="1400" dirty="0" smtClean="0"/>
              <a:t> agreement or </a:t>
            </a:r>
            <a:r>
              <a:rPr lang="en-US" sz="1400" dirty="0"/>
              <a:t>Mortgage receipt</a:t>
            </a:r>
          </a:p>
          <a:p>
            <a:pPr marL="457200" indent="-457200">
              <a:buFont typeface="+mj-lt"/>
              <a:buAutoNum type="arabicPeriod"/>
            </a:pPr>
            <a:r>
              <a:rPr lang="en-US" sz="1400" dirty="0"/>
              <a:t>Utility bill for water, gas, electricity or </a:t>
            </a:r>
            <a:r>
              <a:rPr lang="en-US" sz="1400" dirty="0" smtClean="0"/>
              <a:t>telephone that includes name and address</a:t>
            </a:r>
            <a:endParaRPr lang="en-US" sz="1400" dirty="0"/>
          </a:p>
          <a:p>
            <a:pPr marL="457200" indent="-457200">
              <a:buFont typeface="+mj-lt"/>
              <a:buAutoNum type="arabicPeriod"/>
            </a:pPr>
            <a:r>
              <a:rPr lang="en-US" sz="1400" dirty="0"/>
              <a:t>Subsidized housing program or weatherization program  approval document</a:t>
            </a:r>
          </a:p>
          <a:p>
            <a:pPr marL="457200" indent="-457200">
              <a:buFont typeface="+mj-lt"/>
              <a:buAutoNum type="arabicPeriod"/>
            </a:pPr>
            <a:r>
              <a:rPr lang="en-US" sz="1400" dirty="0"/>
              <a:t>Paycheck stub that includes </a:t>
            </a:r>
            <a:r>
              <a:rPr lang="en-US" sz="1400" dirty="0" smtClean="0"/>
              <a:t>client’s name,  address </a:t>
            </a:r>
            <a:r>
              <a:rPr lang="en-US" sz="1400" dirty="0"/>
              <a:t>and </a:t>
            </a:r>
            <a:r>
              <a:rPr lang="en-US" sz="1400" dirty="0" smtClean="0"/>
              <a:t>employer’s name. </a:t>
            </a:r>
            <a:endParaRPr lang="en-US" sz="1400" dirty="0"/>
          </a:p>
          <a:p>
            <a:pPr marL="457200" indent="-457200">
              <a:buFont typeface="+mj-lt"/>
              <a:buAutoNum type="arabicPeriod"/>
            </a:pPr>
            <a:r>
              <a:rPr lang="en-US" sz="1400" dirty="0"/>
              <a:t>WI driver’s license or ID card as long as they are current</a:t>
            </a:r>
          </a:p>
          <a:p>
            <a:pPr marL="457200" indent="-457200">
              <a:buFont typeface="+mj-lt"/>
              <a:buAutoNum type="arabicPeriod"/>
            </a:pPr>
            <a:r>
              <a:rPr lang="en-US" sz="1400" dirty="0"/>
              <a:t>Motor vehicle </a:t>
            </a:r>
            <a:r>
              <a:rPr lang="en-US" sz="1400" dirty="0" smtClean="0"/>
              <a:t>registration as long as is current</a:t>
            </a:r>
            <a:endParaRPr lang="en-US" sz="1400" dirty="0"/>
          </a:p>
          <a:p>
            <a:pPr marL="457200" indent="-457200">
              <a:buFont typeface="+mj-lt"/>
              <a:buAutoNum type="arabicPeriod"/>
            </a:pPr>
            <a:r>
              <a:rPr lang="en-US" sz="1400" dirty="0"/>
              <a:t>School registration record</a:t>
            </a:r>
          </a:p>
          <a:p>
            <a:pPr marL="457200" indent="-457200">
              <a:buFont typeface="+mj-lt"/>
              <a:buAutoNum type="arabicPeriod"/>
            </a:pPr>
            <a:r>
              <a:rPr lang="en-US" sz="1400" dirty="0"/>
              <a:t>Verification of  participation in the Safe at Home Program</a:t>
            </a:r>
          </a:p>
          <a:p>
            <a:pPr marL="457200" indent="-457200">
              <a:buFont typeface="+mj-lt"/>
              <a:buAutoNum type="arabicPeriod"/>
            </a:pPr>
            <a:r>
              <a:rPr lang="en-US" sz="1400" dirty="0"/>
              <a:t>Any other  reliable document that verifies Wisconsin residency an residence. </a:t>
            </a:r>
            <a:endParaRPr lang="en-US" dirty="0" smtClean="0"/>
          </a:p>
          <a:p>
            <a:pPr marL="0" indent="0">
              <a:buNone/>
            </a:pPr>
            <a:r>
              <a:rPr lang="en-US" sz="1400" b="1" dirty="0" smtClean="0"/>
              <a:t>Note: </a:t>
            </a:r>
            <a:r>
              <a:rPr lang="en-US" sz="1400" dirty="0" smtClean="0"/>
              <a:t>Homeless individuals are exempt from having to provide verification of home address, but must certify that they reside in WI and during the interview must certify that they intent to continue to reside in WI. </a:t>
            </a:r>
            <a:endParaRPr lang="en-US" sz="1400" dirty="0"/>
          </a:p>
          <a:p>
            <a:endParaRPr lang="en-US" dirty="0"/>
          </a:p>
        </p:txBody>
      </p:sp>
    </p:spTree>
    <p:extLst>
      <p:ext uri="{BB962C8B-B14F-4D97-AF65-F5344CB8AC3E}">
        <p14:creationId xmlns:p14="http://schemas.microsoft.com/office/powerpoint/2010/main" val="13580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4294414"/>
          </a:xfrm>
        </p:spPr>
        <p:txBody>
          <a:bodyPr/>
          <a:lstStyle/>
          <a:p>
            <a:r>
              <a:rPr lang="en-US" dirty="0"/>
              <a:t>What are considered acceptable sources for verification?</a:t>
            </a:r>
          </a:p>
        </p:txBody>
      </p:sp>
      <p:sp>
        <p:nvSpPr>
          <p:cNvPr id="3" name="Content Placeholder 2"/>
          <p:cNvSpPr>
            <a:spLocks noGrp="1"/>
          </p:cNvSpPr>
          <p:nvPr>
            <p:ph idx="1"/>
          </p:nvPr>
        </p:nvSpPr>
        <p:spPr/>
        <p:txBody>
          <a:bodyPr>
            <a:normAutofit/>
          </a:bodyPr>
          <a:lstStyle/>
          <a:p>
            <a:r>
              <a:rPr lang="en-US" b="1" dirty="0"/>
              <a:t>U.S. Citizenship of children: </a:t>
            </a:r>
            <a:endParaRPr lang="en-US" b="1" dirty="0" smtClean="0"/>
          </a:p>
          <a:p>
            <a:pPr marL="342900" indent="-342900">
              <a:buFont typeface="+mj-lt"/>
              <a:buAutoNum type="arabicPeriod"/>
            </a:pPr>
            <a:r>
              <a:rPr lang="en-US" sz="1400" dirty="0" smtClean="0"/>
              <a:t>Certified </a:t>
            </a:r>
            <a:r>
              <a:rPr lang="en-US" sz="1400" dirty="0"/>
              <a:t>copy of Birth </a:t>
            </a:r>
            <a:r>
              <a:rPr lang="en-US" sz="1400" dirty="0" smtClean="0"/>
              <a:t>Certificate</a:t>
            </a:r>
          </a:p>
          <a:p>
            <a:pPr marL="342900" indent="-342900">
              <a:buFont typeface="+mj-lt"/>
              <a:buAutoNum type="arabicPeriod"/>
            </a:pPr>
            <a:r>
              <a:rPr lang="en-US" sz="1400" dirty="0" smtClean="0"/>
              <a:t>U.S</a:t>
            </a:r>
            <a:r>
              <a:rPr lang="en-US" sz="1400" dirty="0"/>
              <a:t>. </a:t>
            </a:r>
            <a:r>
              <a:rPr lang="en-US" sz="1400" dirty="0" smtClean="0"/>
              <a:t>Passport</a:t>
            </a:r>
          </a:p>
          <a:p>
            <a:pPr marL="342900" indent="-342900">
              <a:buFont typeface="+mj-lt"/>
              <a:buAutoNum type="arabicPeriod"/>
            </a:pPr>
            <a:r>
              <a:rPr lang="en-US" sz="1400" dirty="0" smtClean="0"/>
              <a:t> Data </a:t>
            </a:r>
            <a:r>
              <a:rPr lang="en-US" sz="1400" dirty="0"/>
              <a:t>exchange with </a:t>
            </a:r>
            <a:r>
              <a:rPr lang="en-US" sz="1400" dirty="0" smtClean="0"/>
              <a:t>SCHIP-I</a:t>
            </a:r>
          </a:p>
          <a:p>
            <a:pPr marL="342900" indent="-342900">
              <a:buFont typeface="+mj-lt"/>
              <a:buAutoNum type="arabicPeriod"/>
            </a:pPr>
            <a:r>
              <a:rPr lang="en-US" sz="1400" dirty="0" smtClean="0"/>
              <a:t>CARES </a:t>
            </a:r>
            <a:r>
              <a:rPr lang="en-US" sz="1400" dirty="0"/>
              <a:t>Birth Query (Wisconsin births </a:t>
            </a:r>
            <a:r>
              <a:rPr lang="en-US" sz="1400" dirty="0" smtClean="0"/>
              <a:t>only)</a:t>
            </a:r>
          </a:p>
          <a:p>
            <a:pPr marL="342900" indent="-342900">
              <a:buFont typeface="+mj-lt"/>
              <a:buAutoNum type="arabicPeriod"/>
            </a:pPr>
            <a:r>
              <a:rPr lang="en-US" sz="1400" dirty="0" smtClean="0"/>
              <a:t>Native </a:t>
            </a:r>
            <a:r>
              <a:rPr lang="en-US" sz="1400" dirty="0"/>
              <a:t>American ID card issued by a federally recognized </a:t>
            </a:r>
            <a:r>
              <a:rPr lang="en-US" sz="1400" dirty="0" smtClean="0"/>
              <a:t>tribe</a:t>
            </a:r>
          </a:p>
          <a:p>
            <a:pPr marL="342900" indent="-342900">
              <a:buFont typeface="+mj-lt"/>
              <a:buAutoNum type="arabicPeriod"/>
            </a:pPr>
            <a:r>
              <a:rPr lang="en-US" sz="1400" dirty="0" smtClean="0"/>
              <a:t> </a:t>
            </a:r>
            <a:r>
              <a:rPr lang="en-US" sz="1400" dirty="0"/>
              <a:t>Certificate of </a:t>
            </a:r>
            <a:r>
              <a:rPr lang="en-US" sz="1400" dirty="0" smtClean="0"/>
              <a:t>Naturalization</a:t>
            </a:r>
          </a:p>
          <a:p>
            <a:pPr marL="342900" indent="-342900">
              <a:buFont typeface="+mj-lt"/>
              <a:buAutoNum type="arabicPeriod"/>
            </a:pPr>
            <a:r>
              <a:rPr lang="en-US" sz="1400" dirty="0" smtClean="0"/>
              <a:t> </a:t>
            </a:r>
            <a:r>
              <a:rPr lang="en-US" sz="1400" dirty="0"/>
              <a:t>Certificate of </a:t>
            </a:r>
            <a:r>
              <a:rPr lang="en-US" sz="1400" dirty="0" smtClean="0"/>
              <a:t>Citizenship</a:t>
            </a:r>
          </a:p>
          <a:p>
            <a:pPr marL="342900" indent="-342900">
              <a:buFont typeface="+mj-lt"/>
              <a:buAutoNum type="arabicPeriod"/>
            </a:pPr>
            <a:r>
              <a:rPr lang="en-US" sz="1400" dirty="0" smtClean="0"/>
              <a:t> </a:t>
            </a:r>
            <a:r>
              <a:rPr lang="en-US" sz="1400" dirty="0"/>
              <a:t>Medicaid Birth as documented by a Wisconsin hospital.</a:t>
            </a:r>
          </a:p>
          <a:p>
            <a:r>
              <a:rPr lang="en-US" b="1" dirty="0"/>
              <a:t>Immigration status of children:</a:t>
            </a:r>
            <a:r>
              <a:rPr lang="en-US" dirty="0"/>
              <a:t> </a:t>
            </a:r>
            <a:endParaRPr lang="en-US" dirty="0" smtClean="0"/>
          </a:p>
          <a:p>
            <a:pPr marL="457200" indent="-457200">
              <a:buFont typeface="+mj-lt"/>
              <a:buAutoNum type="arabicPeriod"/>
            </a:pPr>
            <a:r>
              <a:rPr lang="en-US" sz="1400" dirty="0"/>
              <a:t>Any unexpired immigration document </a:t>
            </a:r>
            <a:r>
              <a:rPr lang="en-US" sz="1400" dirty="0" smtClean="0"/>
              <a:t>- Information from the document must be run thru SAVE. </a:t>
            </a:r>
            <a:endParaRPr lang="en-US" sz="1400" dirty="0"/>
          </a:p>
          <a:p>
            <a:pPr marL="0" indent="0">
              <a:buNone/>
            </a:pPr>
            <a:endParaRPr lang="en-US" dirty="0"/>
          </a:p>
          <a:p>
            <a:pPr marL="0" indent="0">
              <a:buNone/>
            </a:pPr>
            <a:endParaRPr lang="en-US" sz="1400" dirty="0"/>
          </a:p>
        </p:txBody>
      </p:sp>
    </p:spTree>
    <p:extLst>
      <p:ext uri="{BB962C8B-B14F-4D97-AF65-F5344CB8AC3E}">
        <p14:creationId xmlns:p14="http://schemas.microsoft.com/office/powerpoint/2010/main" val="3084321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4343400"/>
          </a:xfrm>
        </p:spPr>
        <p:txBody>
          <a:bodyPr/>
          <a:lstStyle/>
          <a:p>
            <a:r>
              <a:rPr lang="en-US" dirty="0"/>
              <a:t>What are considered acceptable sources for verification?</a:t>
            </a:r>
          </a:p>
        </p:txBody>
      </p:sp>
      <p:sp>
        <p:nvSpPr>
          <p:cNvPr id="3" name="Content Placeholder 2"/>
          <p:cNvSpPr>
            <a:spLocks noGrp="1"/>
          </p:cNvSpPr>
          <p:nvPr>
            <p:ph idx="1"/>
          </p:nvPr>
        </p:nvSpPr>
        <p:spPr/>
        <p:txBody>
          <a:bodyPr/>
          <a:lstStyle/>
          <a:p>
            <a:r>
              <a:rPr lang="en-US" b="1" dirty="0"/>
              <a:t>Marital status:</a:t>
            </a:r>
            <a:r>
              <a:rPr lang="en-US" dirty="0"/>
              <a:t> </a:t>
            </a:r>
            <a:endParaRPr lang="en-US" dirty="0" smtClean="0"/>
          </a:p>
          <a:p>
            <a:pPr marL="342900" indent="-342900">
              <a:buFont typeface="+mj-lt"/>
              <a:buAutoNum type="arabicPeriod"/>
            </a:pPr>
            <a:r>
              <a:rPr lang="en-US" sz="1400" dirty="0" smtClean="0"/>
              <a:t>Self-declaration </a:t>
            </a:r>
            <a:r>
              <a:rPr lang="en-US" sz="1400" dirty="0"/>
              <a:t>is acceptable. </a:t>
            </a:r>
            <a:r>
              <a:rPr lang="en-US" sz="1400" dirty="0" smtClean="0"/>
              <a:t>If questionable, request a copy of Marriage Certificate. </a:t>
            </a:r>
          </a:p>
          <a:p>
            <a:r>
              <a:rPr lang="en-US" b="1" dirty="0"/>
              <a:t>Placement of </a:t>
            </a:r>
            <a:r>
              <a:rPr lang="en-US" b="1" dirty="0" smtClean="0"/>
              <a:t>children:</a:t>
            </a:r>
          </a:p>
          <a:p>
            <a:pPr marL="342900" indent="-342900">
              <a:buFont typeface="+mj-lt"/>
              <a:buAutoNum type="arabicPeriod"/>
            </a:pPr>
            <a:r>
              <a:rPr lang="en-US" sz="1400" dirty="0" smtClean="0"/>
              <a:t>Shared </a:t>
            </a:r>
            <a:r>
              <a:rPr lang="en-US" sz="1400" dirty="0"/>
              <a:t>Placement: Legal documents stating child </a:t>
            </a:r>
            <a:r>
              <a:rPr lang="en-US" sz="1400" dirty="0" smtClean="0"/>
              <a:t>placement or Self-declaration</a:t>
            </a:r>
            <a:endParaRPr lang="en-US" sz="1800" dirty="0" smtClean="0"/>
          </a:p>
          <a:p>
            <a:pPr marL="342900" indent="-342900">
              <a:buFont typeface="+mj-lt"/>
              <a:buAutoNum type="arabicPeriod"/>
            </a:pPr>
            <a:r>
              <a:rPr lang="en-US" sz="1400" dirty="0"/>
              <a:t>Out-of-Home Care Placements: Foster Care/Subsidized Guardianship/Interim Caretaker Placements: current Voluntary Placement Agreement; current Temporary Physical Custody order; current court order under Wis. Stat. Ch. 48 or 938 or any Wisconsin tribal law that is substantially similar to Wis. Stat. Ch. 48 or 938; a letter from the child’s caseworker (county or tribal</a:t>
            </a:r>
            <a:r>
              <a:rPr lang="en-US" sz="1400" dirty="0" smtClean="0"/>
              <a:t>).</a:t>
            </a:r>
          </a:p>
          <a:p>
            <a:r>
              <a:rPr lang="en-US" b="1" dirty="0"/>
              <a:t>Approved activity for all the parents in the household</a:t>
            </a:r>
          </a:p>
          <a:p>
            <a:pPr marL="457200" indent="-457200">
              <a:buFont typeface="+mj-lt"/>
              <a:buAutoNum type="arabicPeriod"/>
            </a:pPr>
            <a:r>
              <a:rPr lang="en-US" sz="1400" dirty="0"/>
              <a:t>Employment- must be verified with EVFE, paystubs, collateral oral contact with employer, written statement from employer or FDSH match</a:t>
            </a:r>
          </a:p>
          <a:p>
            <a:pPr marL="457200" indent="-457200">
              <a:buFont typeface="+mj-lt"/>
              <a:buAutoNum type="arabicPeriod"/>
            </a:pPr>
            <a:r>
              <a:rPr lang="en-US" sz="1400" dirty="0"/>
              <a:t>Self employment- Tax forms for the most recent tax year or SEIRF’s if the Self employment is new. If client reports a significant change in SEI, they must still submit their most recent taxes along with SEIRF’s from the month the significant change started. </a:t>
            </a:r>
          </a:p>
          <a:p>
            <a:pPr marL="457200" indent="-457200">
              <a:buFont typeface="+mj-lt"/>
              <a:buAutoNum type="arabicPeriod"/>
            </a:pPr>
            <a:r>
              <a:rPr lang="en-US" sz="1400" dirty="0"/>
              <a:t>School-  Proof of enrollment and class schedule</a:t>
            </a:r>
          </a:p>
          <a:p>
            <a:pPr marL="342900" indent="-342900">
              <a:buFont typeface="+mj-lt"/>
              <a:buAutoNum type="arabicPeriod"/>
            </a:pPr>
            <a:endParaRPr lang="en-US" sz="1400" dirty="0"/>
          </a:p>
        </p:txBody>
      </p:sp>
    </p:spTree>
    <p:extLst>
      <p:ext uri="{BB962C8B-B14F-4D97-AF65-F5344CB8AC3E}">
        <p14:creationId xmlns:p14="http://schemas.microsoft.com/office/powerpoint/2010/main" val="1523978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1142999"/>
            <a:ext cx="2834640" cy="4261757"/>
          </a:xfrm>
        </p:spPr>
        <p:txBody>
          <a:bodyPr/>
          <a:lstStyle/>
          <a:p>
            <a:r>
              <a:rPr lang="en-US" dirty="0"/>
              <a:t>What are considered acceptable sources for verification?</a:t>
            </a:r>
          </a:p>
        </p:txBody>
      </p:sp>
      <p:sp>
        <p:nvSpPr>
          <p:cNvPr id="3" name="Content Placeholder 2"/>
          <p:cNvSpPr>
            <a:spLocks noGrp="1"/>
          </p:cNvSpPr>
          <p:nvPr>
            <p:ph idx="1"/>
          </p:nvPr>
        </p:nvSpPr>
        <p:spPr>
          <a:xfrm>
            <a:off x="3704627" y="933856"/>
            <a:ext cx="7315200" cy="5120640"/>
          </a:xfrm>
        </p:spPr>
        <p:txBody>
          <a:bodyPr>
            <a:normAutofit fontScale="70000" lnSpcReduction="20000"/>
          </a:bodyPr>
          <a:lstStyle/>
          <a:p>
            <a:r>
              <a:rPr lang="en-US" sz="2900" b="1" dirty="0"/>
              <a:t>Financial Eligibility </a:t>
            </a:r>
            <a:r>
              <a:rPr lang="en-US" sz="2900" b="1" dirty="0" smtClean="0"/>
              <a:t>Verification</a:t>
            </a:r>
          </a:p>
          <a:p>
            <a:pPr marL="0" indent="0">
              <a:buNone/>
            </a:pPr>
            <a:r>
              <a:rPr lang="en-US" sz="1800" dirty="0"/>
              <a:t>Financial eligibility must be verified during the eligibility determination process and at </a:t>
            </a:r>
            <a:r>
              <a:rPr lang="en-US" sz="1800" dirty="0" smtClean="0"/>
              <a:t>each </a:t>
            </a:r>
            <a:r>
              <a:rPr lang="en-US" sz="1800" dirty="0"/>
              <a:t>annual renewal</a:t>
            </a:r>
            <a:r>
              <a:rPr lang="en-US" sz="1800" dirty="0" smtClean="0"/>
              <a:t>.</a:t>
            </a:r>
          </a:p>
          <a:p>
            <a:pPr marL="0" indent="0">
              <a:buNone/>
            </a:pPr>
            <a:r>
              <a:rPr lang="en-US" sz="1800" b="1" dirty="0" smtClean="0"/>
              <a:t>Acceptable Sources to verify Employment:</a:t>
            </a:r>
            <a:r>
              <a:rPr lang="en-US" sz="1800" dirty="0" smtClean="0"/>
              <a:t> </a:t>
            </a:r>
          </a:p>
          <a:p>
            <a:pPr marL="342900" indent="-342900">
              <a:buFont typeface="+mj-lt"/>
              <a:buAutoNum type="arabicPeriod"/>
            </a:pPr>
            <a:r>
              <a:rPr lang="en-US" sz="1800" dirty="0" smtClean="0"/>
              <a:t>Employer </a:t>
            </a:r>
            <a:r>
              <a:rPr lang="en-US" sz="1800" dirty="0"/>
              <a:t>Verification of Earnings (EVF-E) form with the employer’s signature, number of hours of work per week, company name, and rate of </a:t>
            </a:r>
            <a:r>
              <a:rPr lang="en-US" sz="1800" dirty="0" smtClean="0"/>
              <a:t>pay.</a:t>
            </a:r>
          </a:p>
          <a:p>
            <a:pPr marL="342900" indent="-342900">
              <a:buFont typeface="+mj-lt"/>
              <a:buAutoNum type="arabicPeriod"/>
            </a:pPr>
            <a:r>
              <a:rPr lang="en-US" sz="1800" dirty="0" smtClean="0"/>
              <a:t>Collateral oral contact with the employer- Worker must case comment the name, phone number, job title  and name of company of the person they contacted.</a:t>
            </a:r>
          </a:p>
          <a:p>
            <a:pPr marL="342900" indent="-342900">
              <a:buFont typeface="+mj-lt"/>
              <a:buAutoNum type="arabicPeriod"/>
            </a:pPr>
            <a:r>
              <a:rPr lang="en-US" sz="1800" dirty="0" smtClean="0"/>
              <a:t>A </a:t>
            </a:r>
            <a:r>
              <a:rPr lang="en-US" sz="1800" dirty="0"/>
              <a:t>letter from the employer bearing the employer’s legible name, contact information and signature and includes the employee’s name, rate of pay, and hours of </a:t>
            </a:r>
            <a:r>
              <a:rPr lang="en-US" sz="1800" dirty="0" smtClean="0"/>
              <a:t>work.</a:t>
            </a:r>
            <a:endParaRPr lang="en-US" sz="1800" dirty="0"/>
          </a:p>
          <a:p>
            <a:pPr marL="342900" indent="-342900">
              <a:buFont typeface="+mj-lt"/>
              <a:buAutoNum type="arabicPeriod"/>
            </a:pPr>
            <a:r>
              <a:rPr lang="en-US" sz="1800" dirty="0" smtClean="0"/>
              <a:t>Earned </a:t>
            </a:r>
            <a:r>
              <a:rPr lang="en-US" sz="1800" dirty="0"/>
              <a:t>income verification through The Work </a:t>
            </a:r>
            <a:r>
              <a:rPr lang="en-US" sz="1800" dirty="0" smtClean="0"/>
              <a:t>Number.</a:t>
            </a:r>
          </a:p>
          <a:p>
            <a:pPr marL="342900" indent="-342900">
              <a:buFont typeface="+mj-lt"/>
              <a:buAutoNum type="arabicPeriod"/>
            </a:pPr>
            <a:r>
              <a:rPr lang="en-US" sz="1800" dirty="0" smtClean="0"/>
              <a:t>Or </a:t>
            </a:r>
            <a:r>
              <a:rPr lang="en-US" sz="1800" dirty="0"/>
              <a:t>Equifax verification through the Federal Data Services Hub (FDSH) wage match (so long as the data is correct and reports on the approved activity income within the past 30 days</a:t>
            </a:r>
            <a:r>
              <a:rPr lang="en-US" sz="1800" dirty="0" smtClean="0"/>
              <a:t>).</a:t>
            </a:r>
          </a:p>
          <a:p>
            <a:pPr marL="0" indent="0">
              <a:buNone/>
            </a:pPr>
            <a:r>
              <a:rPr lang="en-US" sz="1800" b="1" dirty="0"/>
              <a:t>Acceptable Sources to verify </a:t>
            </a:r>
            <a:r>
              <a:rPr lang="en-US" sz="1800" b="1" dirty="0" smtClean="0"/>
              <a:t>Self Employment</a:t>
            </a:r>
            <a:r>
              <a:rPr lang="en-US" sz="1800" b="1" dirty="0"/>
              <a:t>:</a:t>
            </a:r>
            <a:r>
              <a:rPr lang="en-US" sz="1800" dirty="0"/>
              <a:t> </a:t>
            </a:r>
            <a:endParaRPr lang="en-US" sz="1800" dirty="0" smtClean="0"/>
          </a:p>
          <a:p>
            <a:pPr marL="342900" indent="-342900">
              <a:buFont typeface="+mj-lt"/>
              <a:buAutoNum type="arabicPeriod"/>
            </a:pPr>
            <a:r>
              <a:rPr lang="en-US" sz="1800" dirty="0" smtClean="0"/>
              <a:t>Taxes for the most current tax year.</a:t>
            </a:r>
          </a:p>
          <a:p>
            <a:pPr marL="342900" indent="-342900">
              <a:buFont typeface="+mj-lt"/>
              <a:buAutoNum type="arabicPeriod"/>
            </a:pPr>
            <a:r>
              <a:rPr lang="en-US" sz="1800" dirty="0" smtClean="0"/>
              <a:t>SEIRFs if the client reports a significant change in their business along with most recent taxes filed.   </a:t>
            </a:r>
          </a:p>
          <a:p>
            <a:pPr marL="342900" indent="-342900">
              <a:buFont typeface="+mj-lt"/>
              <a:buAutoNum type="arabicPeriod"/>
            </a:pPr>
            <a:r>
              <a:rPr lang="en-US" sz="1800" dirty="0" smtClean="0"/>
              <a:t>SEIRF</a:t>
            </a:r>
            <a:r>
              <a:rPr lang="en-US" sz="1800" dirty="0"/>
              <a:t>s</a:t>
            </a:r>
            <a:r>
              <a:rPr lang="en-US" sz="1800" dirty="0" smtClean="0"/>
              <a:t> if this is a new a new business and taxes have not been filed.  Client must provide a SEIRF for each month the business has been operating.  </a:t>
            </a:r>
          </a:p>
          <a:p>
            <a:pPr marL="342900" indent="-342900">
              <a:buFont typeface="+mj-lt"/>
              <a:buAutoNum type="arabicPeriod"/>
            </a:pPr>
            <a:r>
              <a:rPr lang="en-US" sz="1800" dirty="0" smtClean="0"/>
              <a:t>If the client is reporting they have not file their most current taxes and that they have requested an extension the client must submit a copy of tax extension and copy of  their most recent tax filling year. </a:t>
            </a:r>
            <a:endParaRPr lang="en-US" sz="1800" dirty="0"/>
          </a:p>
        </p:txBody>
      </p:sp>
    </p:spTree>
    <p:extLst>
      <p:ext uri="{BB962C8B-B14F-4D97-AF65-F5344CB8AC3E}">
        <p14:creationId xmlns:p14="http://schemas.microsoft.com/office/powerpoint/2010/main" val="1600988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1142999"/>
            <a:ext cx="2834640" cy="4261757"/>
          </a:xfrm>
        </p:spPr>
        <p:txBody>
          <a:bodyPr/>
          <a:lstStyle/>
          <a:p>
            <a:r>
              <a:rPr lang="en-US" dirty="0"/>
              <a:t>What are considered acceptable sources for verification?</a:t>
            </a:r>
          </a:p>
        </p:txBody>
      </p:sp>
      <p:sp>
        <p:nvSpPr>
          <p:cNvPr id="3" name="Content Placeholder 2"/>
          <p:cNvSpPr>
            <a:spLocks noGrp="1"/>
          </p:cNvSpPr>
          <p:nvPr>
            <p:ph idx="1"/>
          </p:nvPr>
        </p:nvSpPr>
        <p:spPr/>
        <p:txBody>
          <a:bodyPr>
            <a:normAutofit/>
          </a:bodyPr>
          <a:lstStyle/>
          <a:p>
            <a:r>
              <a:rPr lang="en-US" b="1" dirty="0"/>
              <a:t>Unearned Income </a:t>
            </a:r>
            <a:endParaRPr lang="en-US" b="1" dirty="0" smtClean="0"/>
          </a:p>
          <a:p>
            <a:pPr marL="0" indent="0">
              <a:buNone/>
            </a:pPr>
            <a:r>
              <a:rPr lang="en-US" sz="1400" dirty="0" smtClean="0"/>
              <a:t>Unearned </a:t>
            </a:r>
            <a:r>
              <a:rPr lang="en-US" sz="1400" dirty="0"/>
              <a:t>income for </a:t>
            </a:r>
            <a:r>
              <a:rPr lang="en-US" sz="1400" dirty="0" smtClean="0"/>
              <a:t> all the assistance group </a:t>
            </a:r>
            <a:r>
              <a:rPr lang="en-US" sz="1400" dirty="0"/>
              <a:t>members must be verified. </a:t>
            </a:r>
          </a:p>
          <a:p>
            <a:pPr marL="0" indent="0">
              <a:buNone/>
            </a:pPr>
            <a:r>
              <a:rPr lang="en-US" sz="1400" dirty="0"/>
              <a:t>The documentation needed to verify unearned income will depend on the type of unearned income that is being received, and may include:</a:t>
            </a:r>
          </a:p>
          <a:p>
            <a:r>
              <a:rPr lang="en-US" sz="1400" dirty="0"/>
              <a:t>Unemployment Compensation award letter (unless the income is auto-populated in CWW by the UI data exchange) </a:t>
            </a:r>
          </a:p>
          <a:p>
            <a:r>
              <a:rPr lang="en-US" sz="1400" dirty="0"/>
              <a:t>Divorce documents showing family support, child support, maintenance, or financial settlement</a:t>
            </a:r>
          </a:p>
          <a:p>
            <a:r>
              <a:rPr lang="en-US" sz="1400" dirty="0"/>
              <a:t>Documentation of court-awarded settlement</a:t>
            </a:r>
          </a:p>
          <a:p>
            <a:r>
              <a:rPr lang="en-US" sz="1400" dirty="0"/>
              <a:t>Social Security award </a:t>
            </a:r>
            <a:r>
              <a:rPr lang="en-US" sz="1400" dirty="0" smtClean="0"/>
              <a:t>letter if not available with data exchange. </a:t>
            </a:r>
            <a:endParaRPr lang="en-US" sz="1400" dirty="0"/>
          </a:p>
          <a:p>
            <a:r>
              <a:rPr lang="en-US" sz="1400" dirty="0"/>
              <a:t>Veteran’s Administration award letter</a:t>
            </a:r>
          </a:p>
          <a:p>
            <a:r>
              <a:rPr lang="en-US" sz="1400" dirty="0"/>
              <a:t>Financial Aid award letter</a:t>
            </a:r>
          </a:p>
          <a:p>
            <a:r>
              <a:rPr lang="en-US" sz="1400" dirty="0"/>
              <a:t>Tax records showing unearned income</a:t>
            </a:r>
          </a:p>
          <a:p>
            <a:r>
              <a:rPr lang="en-US" sz="1400" dirty="0"/>
              <a:t>Documentation of any other income from the source that is issuing the income (i.e. Department, Agency, Court, etc.)</a:t>
            </a:r>
          </a:p>
          <a:p>
            <a:endParaRPr lang="en-US" dirty="0"/>
          </a:p>
        </p:txBody>
      </p:sp>
    </p:spTree>
    <p:extLst>
      <p:ext uri="{BB962C8B-B14F-4D97-AF65-F5344CB8AC3E}">
        <p14:creationId xmlns:p14="http://schemas.microsoft.com/office/powerpoint/2010/main" val="162175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251</TotalTime>
  <Words>1220</Words>
  <Application>Microsoft Office PowerPoint</Application>
  <PresentationFormat>Widescreen</PresentationFormat>
  <Paragraphs>105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Corbel</vt:lpstr>
      <vt:lpstr>Wingdings 2</vt:lpstr>
      <vt:lpstr>Frame</vt:lpstr>
      <vt:lpstr>MANDATORY VERIFICATION REQUIREMENTS FOR CHILD CARE</vt:lpstr>
      <vt:lpstr>What do we need to verify at application for the Child Care program?</vt:lpstr>
      <vt:lpstr>What are considered acceptable sources for verification?</vt:lpstr>
      <vt:lpstr>What are considered acceptable sources for verification?</vt:lpstr>
      <vt:lpstr>What are considered acceptable sources for verification?</vt:lpstr>
      <vt:lpstr>What are considered acceptable sources for verification?</vt:lpstr>
      <vt:lpstr>What are considered acceptable sources for verification?</vt:lpstr>
      <vt:lpstr>What are considered acceptable sources for verification?</vt:lpstr>
      <vt:lpstr>What are considered acceptable sources for verification?</vt:lpstr>
      <vt:lpstr>What are considered acceptable sources for verification?</vt:lpstr>
    </vt:vector>
  </TitlesOfParts>
  <Company>Dane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MANDATORY VERIFICATION REQUIREMENTS FOR CHILD CARE</dc:title>
  <dc:creator>Porto-Sanchez, Patricia</dc:creator>
  <cp:lastModifiedBy>Porto-Sanchez, Patricia</cp:lastModifiedBy>
  <cp:revision>24</cp:revision>
  <cp:lastPrinted>2018-12-04T20:41:07Z</cp:lastPrinted>
  <dcterms:created xsi:type="dcterms:W3CDTF">2018-12-04T15:57:30Z</dcterms:created>
  <dcterms:modified xsi:type="dcterms:W3CDTF">2018-12-05T14:48:53Z</dcterms:modified>
</cp:coreProperties>
</file>