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84" r:id="rId3"/>
    <p:sldId id="285" r:id="rId4"/>
    <p:sldId id="279" r:id="rId5"/>
    <p:sldId id="264" r:id="rId6"/>
    <p:sldId id="290" r:id="rId7"/>
    <p:sldId id="286" r:id="rId8"/>
    <p:sldId id="295" r:id="rId9"/>
    <p:sldId id="296" r:id="rId10"/>
    <p:sldId id="297" r:id="rId11"/>
    <p:sldId id="294" r:id="rId12"/>
    <p:sldId id="276" r:id="rId13"/>
    <p:sldId id="298" r:id="rId14"/>
    <p:sldId id="308" r:id="rId15"/>
    <p:sldId id="283" r:id="rId16"/>
    <p:sldId id="280" r:id="rId17"/>
    <p:sldId id="263" r:id="rId18"/>
    <p:sldId id="258" r:id="rId19"/>
    <p:sldId id="257" r:id="rId20"/>
    <p:sldId id="267" r:id="rId21"/>
    <p:sldId id="268" r:id="rId22"/>
    <p:sldId id="301" r:id="rId23"/>
    <p:sldId id="302" r:id="rId24"/>
    <p:sldId id="311" r:id="rId25"/>
    <p:sldId id="312" r:id="rId26"/>
    <p:sldId id="309" r:id="rId27"/>
    <p:sldId id="310" r:id="rId28"/>
    <p:sldId id="304" r:id="rId29"/>
    <p:sldId id="269" r:id="rId30"/>
    <p:sldId id="271" r:id="rId31"/>
    <p:sldId id="272" r:id="rId32"/>
    <p:sldId id="273" r:id="rId33"/>
    <p:sldId id="274" r:id="rId34"/>
    <p:sldId id="275" r:id="rId35"/>
    <p:sldId id="303" r:id="rId36"/>
    <p:sldId id="305" r:id="rId37"/>
    <p:sldId id="299" r:id="rId38"/>
    <p:sldId id="300"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12CC8DC-DD42-42E6-B55D-41FB8DB15B0D}" type="datetimeFigureOut">
              <a:rPr lang="en-US" smtClean="0"/>
              <a:t>3/30/2023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E400BFB-2F3E-4541-8C55-FCA194B118A0}" type="slidenum">
              <a:rPr lang="en-US" smtClean="0"/>
              <a:t>‹#›</a:t>
            </a:fld>
            <a:endParaRPr lang="en-US" dirty="0"/>
          </a:p>
        </p:txBody>
      </p:sp>
    </p:spTree>
    <p:extLst>
      <p:ext uri="{BB962C8B-B14F-4D97-AF65-F5344CB8AC3E}">
        <p14:creationId xmlns:p14="http://schemas.microsoft.com/office/powerpoint/2010/main" val="1792007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B793591-BCCB-4A68-AD47-04C05F4E932B}" type="datetimeFigureOut">
              <a:rPr lang="en-US" smtClean="0"/>
              <a:t>3/30/2023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4FC1E37-17F2-4A7F-959C-F0A9D4092B1B}" type="slidenum">
              <a:rPr lang="en-US" smtClean="0"/>
              <a:t>‹#›</a:t>
            </a:fld>
            <a:endParaRPr lang="en-US" dirty="0"/>
          </a:p>
        </p:txBody>
      </p:sp>
    </p:spTree>
    <p:extLst>
      <p:ext uri="{BB962C8B-B14F-4D97-AF65-F5344CB8AC3E}">
        <p14:creationId xmlns:p14="http://schemas.microsoft.com/office/powerpoint/2010/main" val="247246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FC1E37-17F2-4A7F-959C-F0A9D4092B1B}" type="slidenum">
              <a:rPr lang="en-US" smtClean="0"/>
              <a:t>23</a:t>
            </a:fld>
            <a:endParaRPr lang="en-US" dirty="0"/>
          </a:p>
        </p:txBody>
      </p:sp>
    </p:spTree>
    <p:extLst>
      <p:ext uri="{BB962C8B-B14F-4D97-AF65-F5344CB8AC3E}">
        <p14:creationId xmlns:p14="http://schemas.microsoft.com/office/powerpoint/2010/main" val="287860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33260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188804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372987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13654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2615331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273691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411871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323334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130365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388089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601B0-EE75-4827-9235-F29971DE93DD}" type="datetimeFigureOut">
              <a:rPr lang="en-US" smtClean="0"/>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D16252-BEBA-433D-8B76-3D86D0067C83}" type="slidenum">
              <a:rPr lang="en-US" smtClean="0"/>
              <a:t>‹#›</a:t>
            </a:fld>
            <a:endParaRPr lang="en-US" dirty="0"/>
          </a:p>
        </p:txBody>
      </p:sp>
    </p:spTree>
    <p:extLst>
      <p:ext uri="{BB962C8B-B14F-4D97-AF65-F5344CB8AC3E}">
        <p14:creationId xmlns:p14="http://schemas.microsoft.com/office/powerpoint/2010/main" val="2817562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601B0-EE75-4827-9235-F29971DE93DD}" type="datetimeFigureOut">
              <a:rPr lang="en-US" smtClean="0"/>
              <a:t>3/30/2023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16252-BEBA-433D-8B76-3D86D0067C83}" type="slidenum">
              <a:rPr lang="en-US" smtClean="0"/>
              <a:t>‹#›</a:t>
            </a:fld>
            <a:endParaRPr lang="en-US" dirty="0"/>
          </a:p>
        </p:txBody>
      </p:sp>
    </p:spTree>
    <p:extLst>
      <p:ext uri="{BB962C8B-B14F-4D97-AF65-F5344CB8AC3E}">
        <p14:creationId xmlns:p14="http://schemas.microsoft.com/office/powerpoint/2010/main" val="1275351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3.tmp"/></Relationships>
</file>

<file path=ppt/slides/_rels/slide24.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2"/>
                </a:solidFill>
              </a:rPr>
              <a:t>Processing Alerts</a:t>
            </a:r>
            <a:endParaRPr lang="en-US" dirty="0">
              <a:solidFill>
                <a:schemeClr val="tx2"/>
              </a:solidFill>
            </a:endParaRPr>
          </a:p>
        </p:txBody>
      </p:sp>
      <p:sp>
        <p:nvSpPr>
          <p:cNvPr id="3" name="Subtitle 2"/>
          <p:cNvSpPr>
            <a:spLocks noGrp="1"/>
          </p:cNvSpPr>
          <p:nvPr>
            <p:ph type="subTitle" idx="1"/>
          </p:nvPr>
        </p:nvSpPr>
        <p:spPr/>
        <p:txBody>
          <a:bodyPr>
            <a:normAutofit/>
          </a:bodyPr>
          <a:lstStyle/>
          <a:p>
            <a:r>
              <a:rPr lang="en-US" sz="2800" dirty="0" smtClean="0">
                <a:solidFill>
                  <a:schemeClr val="tx2"/>
                </a:solidFill>
              </a:rPr>
              <a:t>Process</a:t>
            </a:r>
            <a:r>
              <a:rPr lang="en-US" sz="2800" b="1" dirty="0" smtClean="0">
                <a:solidFill>
                  <a:schemeClr val="tx2"/>
                </a:solidFill>
              </a:rPr>
              <a:t> </a:t>
            </a:r>
            <a:r>
              <a:rPr lang="en-US" sz="2800" dirty="0" smtClean="0">
                <a:solidFill>
                  <a:schemeClr val="tx2"/>
                </a:solidFill>
              </a:rPr>
              <a:t>Help</a:t>
            </a:r>
          </a:p>
          <a:p>
            <a:r>
              <a:rPr lang="en-US" sz="2800" dirty="0" smtClean="0">
                <a:solidFill>
                  <a:schemeClr val="tx2"/>
                </a:solidFill>
              </a:rPr>
              <a:t>43.1 Alerts</a:t>
            </a:r>
          </a:p>
          <a:p>
            <a:r>
              <a:rPr lang="en-US" sz="2800" dirty="0" smtClean="0">
                <a:solidFill>
                  <a:schemeClr val="tx2"/>
                </a:solidFill>
              </a:rPr>
              <a:t>43.2 Action Items</a:t>
            </a:r>
            <a:endParaRPr lang="en-US" sz="2800" dirty="0">
              <a:solidFill>
                <a:schemeClr val="tx2"/>
              </a:solidFill>
            </a:endParaRPr>
          </a:p>
        </p:txBody>
      </p:sp>
    </p:spTree>
    <p:extLst>
      <p:ext uri="{BB962C8B-B14F-4D97-AF65-F5344CB8AC3E}">
        <p14:creationId xmlns:p14="http://schemas.microsoft.com/office/powerpoint/2010/main" val="1343238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ogona - A - VTCC1ODM"/>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46" y="0"/>
            <a:ext cx="9120433" cy="6858000"/>
          </a:xfrm>
          <a:prstGeom prst="rect">
            <a:avLst/>
          </a:prstGeom>
        </p:spPr>
      </p:pic>
      <p:sp>
        <p:nvSpPr>
          <p:cNvPr id="3" name="Rectangle 2"/>
          <p:cNvSpPr/>
          <p:nvPr/>
        </p:nvSpPr>
        <p:spPr>
          <a:xfrm>
            <a:off x="1828800" y="2667000"/>
            <a:ext cx="114300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828800" y="2895600"/>
            <a:ext cx="137160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2835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ogona - A - VTCC1ODM"/>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3" y="0"/>
            <a:ext cx="9120433" cy="6858000"/>
          </a:xfrm>
          <a:prstGeom prst="rect">
            <a:avLst/>
          </a:prstGeom>
        </p:spPr>
      </p:pic>
    </p:spTree>
    <p:extLst>
      <p:ext uri="{BB962C8B-B14F-4D97-AF65-F5344CB8AC3E}">
        <p14:creationId xmlns:p14="http://schemas.microsoft.com/office/powerpoint/2010/main" val="1897759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
            </a:r>
            <a:br>
              <a:rPr lang="en-US" dirty="0" smtClean="0">
                <a:solidFill>
                  <a:schemeClr val="tx2"/>
                </a:solidFill>
              </a:rPr>
            </a:br>
            <a:r>
              <a:rPr lang="en-US" dirty="0">
                <a:solidFill>
                  <a:schemeClr val="tx2"/>
                </a:solidFill>
              </a:rPr>
              <a:t/>
            </a:r>
            <a:br>
              <a:rPr lang="en-US" dirty="0">
                <a:solidFill>
                  <a:schemeClr val="tx2"/>
                </a:solidFill>
              </a:rPr>
            </a:br>
            <a:r>
              <a:rPr lang="en-US" dirty="0" smtClean="0">
                <a:solidFill>
                  <a:schemeClr val="tx2"/>
                </a:solidFill>
              </a:rPr>
              <a:t>Mainframe Alert Help</a:t>
            </a:r>
            <a:br>
              <a:rPr lang="en-US" dirty="0" smtClean="0">
                <a:solidFill>
                  <a:schemeClr val="tx2"/>
                </a:solidFill>
              </a:rPr>
            </a:br>
            <a:r>
              <a:rPr lang="en-US" dirty="0">
                <a:solidFill>
                  <a:schemeClr val="tx2"/>
                </a:solidFill>
              </a:rPr>
              <a:t/>
            </a:r>
            <a:br>
              <a:rPr lang="en-US" dirty="0">
                <a:solidFill>
                  <a:schemeClr val="tx2"/>
                </a:solidFill>
              </a:rPr>
            </a:b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solidFill>
                <a:schemeClr val="tx2"/>
              </a:solidFill>
            </a:endParaRPr>
          </a:p>
          <a:p>
            <a:pPr marL="0" indent="0">
              <a:buNone/>
            </a:pPr>
            <a:r>
              <a:rPr lang="en-US" dirty="0" smtClean="0">
                <a:solidFill>
                  <a:schemeClr val="tx2"/>
                </a:solidFill>
              </a:rPr>
              <a:t>Or TRAN directly to </a:t>
            </a:r>
            <a:r>
              <a:rPr lang="en-US" dirty="0" smtClean="0">
                <a:solidFill>
                  <a:srgbClr val="FF0000"/>
                </a:solidFill>
              </a:rPr>
              <a:t>CUAH</a:t>
            </a:r>
            <a:r>
              <a:rPr lang="en-US" dirty="0" smtClean="0">
                <a:solidFill>
                  <a:schemeClr val="tx2"/>
                </a:solidFill>
              </a:rPr>
              <a:t> and enter the Alert Code # in PARMS to get an explanation of the alert code.</a:t>
            </a:r>
            <a:endParaRPr lang="en-US" dirty="0">
              <a:solidFill>
                <a:schemeClr val="tx2"/>
              </a:solidFill>
            </a:endParaRPr>
          </a:p>
          <a:p>
            <a:pPr marL="0" indent="0">
              <a:buNone/>
            </a:pPr>
            <a:endParaRPr lang="en-US" dirty="0" smtClean="0">
              <a:solidFill>
                <a:schemeClr val="tx2"/>
              </a:solidFill>
            </a:endParaRPr>
          </a:p>
          <a:p>
            <a:pPr marL="0" indent="0">
              <a:buNone/>
            </a:pPr>
            <a:endParaRPr lang="en-US" dirty="0"/>
          </a:p>
        </p:txBody>
      </p:sp>
    </p:spTree>
    <p:extLst>
      <p:ext uri="{BB962C8B-B14F-4D97-AF65-F5344CB8AC3E}">
        <p14:creationId xmlns:p14="http://schemas.microsoft.com/office/powerpoint/2010/main" val="2415445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ogona - A - VTCC1ODM"/>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3" y="0"/>
            <a:ext cx="9120433" cy="6858000"/>
          </a:xfrm>
          <a:prstGeom prst="rect">
            <a:avLst/>
          </a:prstGeom>
        </p:spPr>
      </p:pic>
    </p:spTree>
    <p:extLst>
      <p:ext uri="{BB962C8B-B14F-4D97-AF65-F5344CB8AC3E}">
        <p14:creationId xmlns:p14="http://schemas.microsoft.com/office/powerpoint/2010/main" val="898117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ogona - A - VTCC1ODM"/>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3" y="0"/>
            <a:ext cx="9120433" cy="6858000"/>
          </a:xfrm>
          <a:prstGeom prst="rect">
            <a:avLst/>
          </a:prstGeom>
        </p:spPr>
      </p:pic>
    </p:spTree>
    <p:extLst>
      <p:ext uri="{BB962C8B-B14F-4D97-AF65-F5344CB8AC3E}">
        <p14:creationId xmlns:p14="http://schemas.microsoft.com/office/powerpoint/2010/main" val="3997507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CWW Action Items</a:t>
            </a:r>
            <a:endParaRPr lang="en-US" u="sng" dirty="0">
              <a:solidFill>
                <a:schemeClr val="tx2"/>
              </a:solidFill>
            </a:endParaRPr>
          </a:p>
        </p:txBody>
      </p:sp>
      <p:sp>
        <p:nvSpPr>
          <p:cNvPr id="3" name="Content Placeholder 2"/>
          <p:cNvSpPr>
            <a:spLocks noGrp="1"/>
          </p:cNvSpPr>
          <p:nvPr>
            <p:ph idx="1"/>
          </p:nvPr>
        </p:nvSpPr>
        <p:spPr/>
        <p:txBody>
          <a:bodyPr>
            <a:normAutofit fontScale="55000" lnSpcReduction="20000"/>
          </a:bodyPr>
          <a:lstStyle/>
          <a:p>
            <a:r>
              <a:rPr lang="en-US" sz="3600" dirty="0">
                <a:solidFill>
                  <a:schemeClr val="tx2"/>
                </a:solidFill>
              </a:rPr>
              <a:t>Action Items parallel </a:t>
            </a:r>
            <a:r>
              <a:rPr lang="en-US" sz="3600" dirty="0" smtClean="0">
                <a:solidFill>
                  <a:schemeClr val="tx2"/>
                </a:solidFill>
              </a:rPr>
              <a:t>CARES mainframe alerts. </a:t>
            </a:r>
            <a:r>
              <a:rPr lang="en-US" sz="3600" dirty="0">
                <a:solidFill>
                  <a:schemeClr val="tx2"/>
                </a:solidFill>
              </a:rPr>
              <a:t>Most </a:t>
            </a:r>
            <a:r>
              <a:rPr lang="en-US" sz="3600" dirty="0" smtClean="0">
                <a:solidFill>
                  <a:schemeClr val="tx2"/>
                </a:solidFill>
              </a:rPr>
              <a:t> mainframe </a:t>
            </a:r>
            <a:r>
              <a:rPr lang="en-US" sz="3600" dirty="0">
                <a:solidFill>
                  <a:schemeClr val="tx2"/>
                </a:solidFill>
              </a:rPr>
              <a:t>alerts will display in CWW </a:t>
            </a:r>
            <a:r>
              <a:rPr lang="en-US" sz="3600" dirty="0" smtClean="0">
                <a:solidFill>
                  <a:schemeClr val="tx2"/>
                </a:solidFill>
              </a:rPr>
              <a:t>as </a:t>
            </a:r>
            <a:r>
              <a:rPr lang="en-US" sz="3600" dirty="0">
                <a:solidFill>
                  <a:schemeClr val="tx2"/>
                </a:solidFill>
              </a:rPr>
              <a:t>action items. Deleting an action item in CWW also deletes the corresponding alert(s) within CARES mainframe and vice versa.</a:t>
            </a:r>
          </a:p>
          <a:p>
            <a:pPr marL="0" indent="0">
              <a:buNone/>
            </a:pPr>
            <a:r>
              <a:rPr lang="en-US" sz="3600" dirty="0">
                <a:solidFill>
                  <a:schemeClr val="tx2"/>
                </a:solidFill>
              </a:rPr>
              <a:t> </a:t>
            </a:r>
          </a:p>
          <a:p>
            <a:r>
              <a:rPr lang="en-US" sz="3600" dirty="0">
                <a:solidFill>
                  <a:schemeClr val="tx2"/>
                </a:solidFill>
              </a:rPr>
              <a:t>The Action Items header and count is visible on every CWW page within the information bar on the case. As you process a case you may notice that the count of action items increase and then decrease. The reason that this happens is that some alerts generate and delete automatically based on processing actions that you are taking</a:t>
            </a:r>
            <a:r>
              <a:rPr lang="en-US" sz="3600" dirty="0" smtClean="0">
                <a:solidFill>
                  <a:schemeClr val="tx2"/>
                </a:solidFill>
              </a:rPr>
              <a:t>.</a:t>
            </a:r>
          </a:p>
          <a:p>
            <a:endParaRPr lang="en-US" sz="3600" dirty="0" smtClean="0">
              <a:solidFill>
                <a:schemeClr val="tx2"/>
              </a:solidFill>
            </a:endParaRPr>
          </a:p>
          <a:p>
            <a:r>
              <a:rPr lang="en-US" sz="3600" dirty="0" smtClean="0">
                <a:solidFill>
                  <a:schemeClr val="tx2"/>
                </a:solidFill>
              </a:rPr>
              <a:t>To clear an Action Item click the selection box next to the item(s) and then click the Clear Checked Action Item</a:t>
            </a:r>
            <a:r>
              <a:rPr lang="en-US" sz="3600" dirty="0">
                <a:solidFill>
                  <a:schemeClr val="tx2"/>
                </a:solidFill>
              </a:rPr>
              <a:t>s</a:t>
            </a:r>
            <a:r>
              <a:rPr lang="en-US" sz="3600" dirty="0" smtClean="0">
                <a:solidFill>
                  <a:schemeClr val="tx2"/>
                </a:solidFill>
              </a:rPr>
              <a:t> button. If an Action Item won’t clear, return to CARES Home then go back and try again. Action Items on closed cases can be cleared if you first go to Case Comments and then click the selection box and Clear Checked Action Items button. Action Items can’t be cleared if the selection box is grayed out.</a:t>
            </a:r>
            <a:r>
              <a:rPr lang="en-US" dirty="0"/>
              <a:t> </a:t>
            </a:r>
          </a:p>
          <a:p>
            <a:endParaRPr lang="en-US" dirty="0"/>
          </a:p>
        </p:txBody>
      </p:sp>
    </p:spTree>
    <p:extLst>
      <p:ext uri="{BB962C8B-B14F-4D97-AF65-F5344CB8AC3E}">
        <p14:creationId xmlns:p14="http://schemas.microsoft.com/office/powerpoint/2010/main" val="3644088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prd.cares.wisconsin.gov/ - CARES Worker Web - Case Summary - Internet Explor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 y="165198"/>
            <a:ext cx="9144000" cy="6527601"/>
          </a:xfrm>
          <a:prstGeom prst="rect">
            <a:avLst/>
          </a:prstGeom>
        </p:spPr>
      </p:pic>
      <p:sp>
        <p:nvSpPr>
          <p:cNvPr id="8" name="Right Arrow 7"/>
          <p:cNvSpPr/>
          <p:nvPr/>
        </p:nvSpPr>
        <p:spPr>
          <a:xfrm>
            <a:off x="420806" y="59588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rgbClr val="FF0000"/>
              </a:solidFill>
            </a:endParaRPr>
          </a:p>
        </p:txBody>
      </p:sp>
      <p:sp>
        <p:nvSpPr>
          <p:cNvPr id="2" name="Rectangle 1"/>
          <p:cNvSpPr/>
          <p:nvPr/>
        </p:nvSpPr>
        <p:spPr>
          <a:xfrm>
            <a:off x="3429000" y="22860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514600" y="595884"/>
            <a:ext cx="1447800" cy="166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29000" y="1600200"/>
            <a:ext cx="1447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4551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   prd.cares.wisconsin.pdf - Adobe Read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186"/>
            <a:ext cx="9144000" cy="6627628"/>
          </a:xfrm>
          <a:prstGeom prst="rect">
            <a:avLst/>
          </a:prstGeom>
        </p:spPr>
      </p:pic>
    </p:spTree>
    <p:extLst>
      <p:ext uri="{BB962C8B-B14F-4D97-AF65-F5344CB8AC3E}">
        <p14:creationId xmlns:p14="http://schemas.microsoft.com/office/powerpoint/2010/main" val="229109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solidFill>
              </a:rPr>
              <a:t>Case Management Search Criteria</a:t>
            </a:r>
            <a:endParaRPr lang="en-US" sz="4000" dirty="0">
              <a:solidFill>
                <a:schemeClr val="tx2"/>
              </a:solidFill>
            </a:endParaRPr>
          </a:p>
        </p:txBody>
      </p:sp>
      <p:sp>
        <p:nvSpPr>
          <p:cNvPr id="3" name="Content Placeholder 2"/>
          <p:cNvSpPr>
            <a:spLocks noGrp="1"/>
          </p:cNvSpPr>
          <p:nvPr>
            <p:ph idx="1"/>
          </p:nvPr>
        </p:nvSpPr>
        <p:spPr/>
        <p:txBody>
          <a:bodyPr/>
          <a:lstStyle/>
          <a:p>
            <a:r>
              <a:rPr lang="en-US" b="1" dirty="0" smtClean="0">
                <a:solidFill>
                  <a:schemeClr val="tx2"/>
                </a:solidFill>
                <a:effectLst/>
              </a:rPr>
              <a:t>View to select cases meeting the above criteria </a:t>
            </a:r>
            <a:r>
              <a:rPr lang="en-US" dirty="0" smtClean="0">
                <a:solidFill>
                  <a:schemeClr val="tx2"/>
                </a:solidFill>
                <a:effectLst/>
              </a:rPr>
              <a:t>(u</a:t>
            </a:r>
            <a:r>
              <a:rPr lang="en-US" b="0" dirty="0" smtClean="0">
                <a:solidFill>
                  <a:schemeClr val="tx2"/>
                </a:solidFill>
                <a:effectLst/>
              </a:rPr>
              <a:t>se this to view cases that meet the selected search criteria).</a:t>
            </a:r>
          </a:p>
          <a:p>
            <a:r>
              <a:rPr lang="en-US" b="1" dirty="0" smtClean="0">
                <a:solidFill>
                  <a:schemeClr val="tx2"/>
                </a:solidFill>
                <a:effectLst/>
              </a:rPr>
              <a:t>View counts of cases meeting the above criteria </a:t>
            </a:r>
            <a:r>
              <a:rPr lang="en-US" dirty="0" smtClean="0">
                <a:solidFill>
                  <a:schemeClr val="tx2"/>
                </a:solidFill>
                <a:effectLst/>
              </a:rPr>
              <a:t>(Select this if you want a numerical count of cases that meet the selected criteria).</a:t>
            </a:r>
          </a:p>
          <a:p>
            <a:pPr marL="0" indent="0">
              <a:buNone/>
            </a:pPr>
            <a:endParaRPr lang="en-US" dirty="0">
              <a:solidFill>
                <a:schemeClr val="tx2"/>
              </a:solidFill>
            </a:endParaRPr>
          </a:p>
        </p:txBody>
      </p:sp>
    </p:spTree>
    <p:extLst>
      <p:ext uri="{BB962C8B-B14F-4D97-AF65-F5344CB8AC3E}">
        <p14:creationId xmlns:p14="http://schemas.microsoft.com/office/powerpoint/2010/main" val="2473077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CWW Search Criteria</a:t>
            </a:r>
            <a:endParaRPr lang="en-US" dirty="0">
              <a:solidFill>
                <a:schemeClr val="tx2"/>
              </a:solidFill>
            </a:endParaRPr>
          </a:p>
        </p:txBody>
      </p:sp>
      <p:sp>
        <p:nvSpPr>
          <p:cNvPr id="3" name="Content Placeholder 2"/>
          <p:cNvSpPr>
            <a:spLocks noGrp="1"/>
          </p:cNvSpPr>
          <p:nvPr>
            <p:ph idx="1"/>
          </p:nvPr>
        </p:nvSpPr>
        <p:spPr/>
        <p:txBody>
          <a:bodyPr>
            <a:normAutofit fontScale="47500" lnSpcReduction="20000"/>
          </a:bodyPr>
          <a:lstStyle/>
          <a:p>
            <a:pPr marL="0" indent="0" algn="ctr">
              <a:buNone/>
            </a:pPr>
            <a:r>
              <a:rPr lang="en-US" b="1" dirty="0" smtClean="0">
                <a:solidFill>
                  <a:srgbClr val="0070C0"/>
                </a:solidFill>
                <a:effectLst/>
              </a:rPr>
              <a:t>Search based on the type of </a:t>
            </a:r>
            <a:r>
              <a:rPr lang="en-US" b="1" dirty="0">
                <a:solidFill>
                  <a:srgbClr val="0070C0"/>
                </a:solidFill>
              </a:rPr>
              <a:t>alert</a:t>
            </a:r>
            <a:r>
              <a:rPr lang="en-US" b="1" dirty="0" smtClean="0">
                <a:solidFill>
                  <a:srgbClr val="0070C0"/>
                </a:solidFill>
                <a:effectLst/>
              </a:rPr>
              <a:t> you want to work with.  </a:t>
            </a:r>
          </a:p>
          <a:p>
            <a:pPr marL="0" indent="0">
              <a:buNone/>
            </a:pPr>
            <a:r>
              <a:rPr lang="en-US" b="1" dirty="0" smtClean="0">
                <a:solidFill>
                  <a:srgbClr val="0070C0"/>
                </a:solidFill>
                <a:effectLst/>
              </a:rPr>
              <a:t> </a:t>
            </a:r>
          </a:p>
          <a:p>
            <a:pPr marL="0" indent="0">
              <a:buNone/>
            </a:pPr>
            <a:r>
              <a:rPr lang="en-US" b="1" dirty="0" smtClean="0">
                <a:solidFill>
                  <a:srgbClr val="0070C0"/>
                </a:solidFill>
                <a:effectLst/>
              </a:rPr>
              <a:t>You can search on cases that have </a:t>
            </a:r>
            <a:r>
              <a:rPr lang="en-US" b="1" dirty="0">
                <a:solidFill>
                  <a:srgbClr val="0070C0"/>
                </a:solidFill>
              </a:rPr>
              <a:t>alert</a:t>
            </a:r>
            <a:r>
              <a:rPr lang="en-US" b="1" dirty="0" smtClean="0">
                <a:solidFill>
                  <a:srgbClr val="0070C0"/>
                </a:solidFill>
                <a:effectLst/>
              </a:rPr>
              <a:t>s belonging to the following categories.  For each of the </a:t>
            </a:r>
            <a:r>
              <a:rPr lang="en-US" b="1" dirty="0">
                <a:solidFill>
                  <a:srgbClr val="0070C0"/>
                </a:solidFill>
              </a:rPr>
              <a:t>alert</a:t>
            </a:r>
            <a:r>
              <a:rPr lang="en-US" b="1" dirty="0" smtClean="0">
                <a:solidFill>
                  <a:srgbClr val="0070C0"/>
                </a:solidFill>
                <a:effectLst/>
              </a:rPr>
              <a:t> groupings, except for document-related, you bring up  a listing of all </a:t>
            </a:r>
            <a:r>
              <a:rPr lang="en-US" b="1" dirty="0">
                <a:solidFill>
                  <a:srgbClr val="0070C0"/>
                </a:solidFill>
              </a:rPr>
              <a:t>alert</a:t>
            </a:r>
            <a:r>
              <a:rPr lang="en-US" b="1" dirty="0" smtClean="0">
                <a:solidFill>
                  <a:srgbClr val="0070C0"/>
                </a:solidFill>
                <a:effectLst/>
              </a:rPr>
              <a:t>s associated with the </a:t>
            </a:r>
            <a:r>
              <a:rPr lang="en-US" b="1" dirty="0">
                <a:solidFill>
                  <a:srgbClr val="0070C0"/>
                </a:solidFill>
              </a:rPr>
              <a:t> </a:t>
            </a:r>
            <a:r>
              <a:rPr lang="en-US" b="1" dirty="0" smtClean="0">
                <a:solidFill>
                  <a:srgbClr val="0070C0"/>
                </a:solidFill>
              </a:rPr>
              <a:t>alert</a:t>
            </a:r>
            <a:r>
              <a:rPr lang="en-US" b="1" dirty="0" smtClean="0">
                <a:solidFill>
                  <a:srgbClr val="0070C0"/>
                </a:solidFill>
                <a:effectLst/>
              </a:rPr>
              <a:t> group.</a:t>
            </a:r>
          </a:p>
          <a:p>
            <a:pPr marL="0" indent="0">
              <a:buNone/>
            </a:pPr>
            <a:endParaRPr lang="en-US" b="1" dirty="0" smtClean="0">
              <a:solidFill>
                <a:srgbClr val="0070C0"/>
              </a:solidFill>
              <a:effectLst/>
            </a:endParaRPr>
          </a:p>
          <a:p>
            <a:r>
              <a:rPr lang="en-US" b="1" dirty="0" smtClean="0">
                <a:solidFill>
                  <a:srgbClr val="0070C0"/>
                </a:solidFill>
                <a:effectLst/>
              </a:rPr>
              <a:t>Overdue Eligibility Determination</a:t>
            </a:r>
          </a:p>
          <a:p>
            <a:r>
              <a:rPr lang="en-US" b="1" dirty="0" smtClean="0">
                <a:solidFill>
                  <a:srgbClr val="0070C0"/>
                </a:solidFill>
                <a:effectLst/>
              </a:rPr>
              <a:t>Eligibility</a:t>
            </a:r>
          </a:p>
          <a:p>
            <a:r>
              <a:rPr lang="en-US" b="1" dirty="0" smtClean="0">
                <a:solidFill>
                  <a:srgbClr val="0070C0"/>
                </a:solidFill>
                <a:effectLst/>
              </a:rPr>
              <a:t>Benefit Issuance</a:t>
            </a:r>
          </a:p>
          <a:p>
            <a:r>
              <a:rPr lang="en-US" b="1" dirty="0" smtClean="0">
                <a:solidFill>
                  <a:srgbClr val="0070C0"/>
                </a:solidFill>
                <a:effectLst/>
              </a:rPr>
              <a:t>Information</a:t>
            </a:r>
          </a:p>
          <a:p>
            <a:r>
              <a:rPr lang="en-US" b="1" dirty="0" smtClean="0">
                <a:solidFill>
                  <a:srgbClr val="0070C0"/>
                </a:solidFill>
                <a:effectLst/>
              </a:rPr>
              <a:t>Waiting on DDB Decision</a:t>
            </a:r>
          </a:p>
          <a:p>
            <a:r>
              <a:rPr lang="en-US" b="1" dirty="0" smtClean="0">
                <a:solidFill>
                  <a:srgbClr val="0070C0"/>
                </a:solidFill>
                <a:effectLst/>
              </a:rPr>
              <a:t>Outstanding Verifications Past Due</a:t>
            </a:r>
          </a:p>
          <a:p>
            <a:r>
              <a:rPr lang="en-US" b="1" dirty="0" smtClean="0">
                <a:solidFill>
                  <a:srgbClr val="0070C0"/>
                </a:solidFill>
                <a:effectLst/>
              </a:rPr>
              <a:t>Outstanding Verifications Approaching</a:t>
            </a:r>
          </a:p>
          <a:p>
            <a:r>
              <a:rPr lang="en-US" b="1" dirty="0" smtClean="0">
                <a:solidFill>
                  <a:srgbClr val="0070C0"/>
                </a:solidFill>
                <a:effectLst/>
              </a:rPr>
              <a:t>Documents Received</a:t>
            </a:r>
          </a:p>
          <a:p>
            <a:r>
              <a:rPr lang="en-US" b="1" dirty="0" smtClean="0">
                <a:solidFill>
                  <a:srgbClr val="0070C0"/>
                </a:solidFill>
                <a:effectLst/>
              </a:rPr>
              <a:t>Documents Waiting</a:t>
            </a:r>
          </a:p>
          <a:p>
            <a:r>
              <a:rPr lang="en-US" b="1" dirty="0" smtClean="0">
                <a:solidFill>
                  <a:srgbClr val="0070C0"/>
                </a:solidFill>
                <a:effectLst/>
              </a:rPr>
              <a:t>Initiate Eligibility and Confirm</a:t>
            </a:r>
          </a:p>
          <a:p>
            <a:r>
              <a:rPr lang="en-US" b="1" dirty="0" smtClean="0">
                <a:solidFill>
                  <a:srgbClr val="0070C0"/>
                </a:solidFill>
              </a:rPr>
              <a:t>Work Programs</a:t>
            </a:r>
          </a:p>
          <a:p>
            <a:r>
              <a:rPr lang="en-US" b="1" dirty="0" smtClean="0">
                <a:solidFill>
                  <a:srgbClr val="0070C0"/>
                </a:solidFill>
                <a:effectLst/>
              </a:rPr>
              <a:t>Child Care</a:t>
            </a:r>
          </a:p>
          <a:p>
            <a:r>
              <a:rPr lang="en-US" b="1" dirty="0" smtClean="0">
                <a:solidFill>
                  <a:srgbClr val="0070C0"/>
                </a:solidFill>
              </a:rPr>
              <a:t>ACP Follow-up</a:t>
            </a:r>
            <a:endParaRPr lang="en-US" b="1" dirty="0" smtClean="0">
              <a:solidFill>
                <a:srgbClr val="0070C0"/>
              </a:solidFill>
              <a:effectLst/>
            </a:endParaRPr>
          </a:p>
          <a:p>
            <a:endParaRPr lang="en-US" dirty="0">
              <a:solidFill>
                <a:srgbClr val="0070C0"/>
              </a:solidFill>
            </a:endParaRPr>
          </a:p>
        </p:txBody>
      </p:sp>
    </p:spTree>
    <p:extLst>
      <p:ext uri="{BB962C8B-B14F-4D97-AF65-F5344CB8AC3E}">
        <p14:creationId xmlns:p14="http://schemas.microsoft.com/office/powerpoint/2010/main" val="782072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2"/>
                </a:solidFill>
              </a:rPr>
              <a:t>Alerts</a:t>
            </a:r>
            <a:endParaRPr lang="en-US" u="sng" dirty="0">
              <a:solidFill>
                <a:schemeClr val="tx2"/>
              </a:solidFill>
            </a:endParaRPr>
          </a:p>
        </p:txBody>
      </p:sp>
      <p:sp>
        <p:nvSpPr>
          <p:cNvPr id="3" name="Content Placeholder 2"/>
          <p:cNvSpPr>
            <a:spLocks noGrp="1"/>
          </p:cNvSpPr>
          <p:nvPr>
            <p:ph idx="1"/>
          </p:nvPr>
        </p:nvSpPr>
        <p:spPr/>
        <p:txBody>
          <a:bodyPr/>
          <a:lstStyle/>
          <a:p>
            <a:pPr marL="0" indent="0">
              <a:buNone/>
            </a:pPr>
            <a:r>
              <a:rPr lang="en-US" dirty="0">
                <a:solidFill>
                  <a:schemeClr val="tx2"/>
                </a:solidFill>
              </a:rPr>
              <a:t>Alerts are generated to the assigned worker for the case</a:t>
            </a:r>
            <a:r>
              <a:rPr lang="en-US" dirty="0" smtClean="0">
                <a:solidFill>
                  <a:schemeClr val="tx2"/>
                </a:solidFill>
              </a:rPr>
              <a:t>. </a:t>
            </a:r>
            <a:r>
              <a:rPr lang="en-US" dirty="0">
                <a:solidFill>
                  <a:schemeClr val="tx2"/>
                </a:solidFill>
              </a:rPr>
              <a:t>Alerts should be accessed daily and used as a tool to manage your case load. Alerts are generated to inform you that you may need to take action on a case. Some alerts are informational only while others indicate that action is required.</a:t>
            </a:r>
          </a:p>
        </p:txBody>
      </p:sp>
    </p:spTree>
    <p:extLst>
      <p:ext uri="{BB962C8B-B14F-4D97-AF65-F5344CB8AC3E}">
        <p14:creationId xmlns:p14="http://schemas.microsoft.com/office/powerpoint/2010/main" val="1874034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Alerts requiring no action</a:t>
            </a:r>
            <a:endParaRPr lang="en-US" dirty="0">
              <a:solidFill>
                <a:schemeClr val="tx2"/>
              </a:solidFill>
            </a:endParaRPr>
          </a:p>
        </p:txBody>
      </p:sp>
      <p:sp>
        <p:nvSpPr>
          <p:cNvPr id="3" name="Content Placeholder 2"/>
          <p:cNvSpPr>
            <a:spLocks noGrp="1"/>
          </p:cNvSpPr>
          <p:nvPr>
            <p:ph idx="1"/>
          </p:nvPr>
        </p:nvSpPr>
        <p:spPr/>
        <p:txBody>
          <a:bodyPr>
            <a:normAutofit fontScale="47500" lnSpcReduction="20000"/>
          </a:bodyPr>
          <a:lstStyle/>
          <a:p>
            <a:r>
              <a:rPr lang="en-US" sz="3400" b="1" dirty="0" smtClean="0"/>
              <a:t>003 NEW CASE ASSIGNED</a:t>
            </a:r>
          </a:p>
          <a:p>
            <a:r>
              <a:rPr lang="en-US" sz="3400" b="1" dirty="0" smtClean="0"/>
              <a:t>004 CASE MOVED TO ANOTHER CASELOAD</a:t>
            </a:r>
          </a:p>
          <a:p>
            <a:r>
              <a:rPr lang="en-US" sz="3400" b="1" dirty="0"/>
              <a:t>032 INTERVIEW NOT YET SCHEDULED</a:t>
            </a:r>
          </a:p>
          <a:p>
            <a:r>
              <a:rPr lang="en-US" sz="3400" b="1" dirty="0" smtClean="0"/>
              <a:t>075 INTER-COUNTY TRANSFER (IN)</a:t>
            </a:r>
          </a:p>
          <a:p>
            <a:r>
              <a:rPr lang="en-US" sz="3400" b="1" dirty="0" smtClean="0"/>
              <a:t>135 INTER-COUNTY TRANSFER (OUT)</a:t>
            </a:r>
          </a:p>
          <a:p>
            <a:r>
              <a:rPr lang="en-US" sz="3400" b="1" dirty="0"/>
              <a:t>116 CHILD WILL TURN AGE </a:t>
            </a:r>
            <a:r>
              <a:rPr lang="en-US" sz="3400" b="1" dirty="0" smtClean="0"/>
              <a:t>16</a:t>
            </a:r>
          </a:p>
          <a:p>
            <a:r>
              <a:rPr lang="en-US" sz="3400" b="1" dirty="0" smtClean="0"/>
              <a:t>121 AG LEVEL OVERRIDES APPROVED</a:t>
            </a:r>
          </a:p>
          <a:p>
            <a:r>
              <a:rPr lang="en-US" sz="3400" b="1" dirty="0" smtClean="0"/>
              <a:t>122 AG LEVEL OVERRIDES DENIED</a:t>
            </a:r>
          </a:p>
          <a:p>
            <a:r>
              <a:rPr lang="en-US" sz="3400" b="1" dirty="0" smtClean="0"/>
              <a:t>143 INDIV OVERRIDES APPROVED</a:t>
            </a:r>
          </a:p>
          <a:p>
            <a:r>
              <a:rPr lang="en-US" sz="3400" b="1" dirty="0" smtClean="0"/>
              <a:t>144 INDIV OVERRIDES DENIED</a:t>
            </a:r>
            <a:endParaRPr lang="en-US" sz="3400" b="1" dirty="0"/>
          </a:p>
          <a:p>
            <a:r>
              <a:rPr lang="en-US" sz="3400" b="1" dirty="0" smtClean="0"/>
              <a:t>234 W2 EMP POSITION CLOCK/EXPIRE</a:t>
            </a:r>
          </a:p>
          <a:p>
            <a:r>
              <a:rPr lang="en-US" sz="3400" b="1" dirty="0" smtClean="0"/>
              <a:t>254 INVESTIGATION IS PENDING</a:t>
            </a:r>
          </a:p>
          <a:p>
            <a:r>
              <a:rPr lang="en-US" sz="3400" b="1" dirty="0"/>
              <a:t>291 REVIEW DUE, LAST REVIEW FTF</a:t>
            </a:r>
          </a:p>
          <a:p>
            <a:r>
              <a:rPr lang="en-US" sz="3400" b="1" dirty="0" smtClean="0"/>
              <a:t>374 INDV DEMO HAS BEEN UPDATED</a:t>
            </a:r>
          </a:p>
          <a:p>
            <a:r>
              <a:rPr lang="en-US" sz="3400" b="1" dirty="0" smtClean="0"/>
              <a:t>376 INDIV SSN HAS BEEN UPDATED</a:t>
            </a:r>
          </a:p>
          <a:p>
            <a:r>
              <a:rPr lang="en-US" sz="3400" b="1" dirty="0" smtClean="0"/>
              <a:t>385 PROCESS NEW CWW W-2 REQUEST</a:t>
            </a:r>
          </a:p>
          <a:p>
            <a:r>
              <a:rPr lang="en-US" sz="3400" b="1" dirty="0" smtClean="0"/>
              <a:t>453 REVIEW/SMRF PROCESSED</a:t>
            </a:r>
          </a:p>
          <a:p>
            <a:endParaRPr lang="en-US" dirty="0" smtClean="0"/>
          </a:p>
          <a:p>
            <a:endParaRPr lang="en-US" dirty="0"/>
          </a:p>
        </p:txBody>
      </p:sp>
    </p:spTree>
    <p:extLst>
      <p:ext uri="{BB962C8B-B14F-4D97-AF65-F5344CB8AC3E}">
        <p14:creationId xmlns:p14="http://schemas.microsoft.com/office/powerpoint/2010/main" val="3890781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High Priority Mainframe Alerts</a:t>
            </a:r>
            <a:endParaRPr lang="en-US" dirty="0">
              <a:solidFill>
                <a:schemeClr val="tx2"/>
              </a:solidFill>
            </a:endParaRPr>
          </a:p>
        </p:txBody>
      </p:sp>
      <p:sp>
        <p:nvSpPr>
          <p:cNvPr id="3" name="Content Placeholder 2"/>
          <p:cNvSpPr>
            <a:spLocks noGrp="1"/>
          </p:cNvSpPr>
          <p:nvPr>
            <p:ph idx="1"/>
          </p:nvPr>
        </p:nvSpPr>
        <p:spPr/>
        <p:txBody>
          <a:bodyPr>
            <a:normAutofit fontScale="70000" lnSpcReduction="20000"/>
          </a:bodyPr>
          <a:lstStyle/>
          <a:p>
            <a:r>
              <a:rPr lang="en-US" dirty="0" smtClean="0"/>
              <a:t>056 RUN SFU AND ED/BC</a:t>
            </a:r>
          </a:p>
          <a:p>
            <a:r>
              <a:rPr lang="en-US" dirty="0" smtClean="0"/>
              <a:t>074 CONFIRM AGEC IF CORRECT</a:t>
            </a:r>
          </a:p>
          <a:p>
            <a:r>
              <a:rPr lang="en-US" dirty="0" smtClean="0">
                <a:solidFill>
                  <a:srgbClr val="FF0000"/>
                </a:solidFill>
              </a:rPr>
              <a:t>076 VERIFICATION DUE DATE APPROACH</a:t>
            </a:r>
          </a:p>
          <a:p>
            <a:r>
              <a:rPr lang="fr-FR" dirty="0" smtClean="0"/>
              <a:t>092 CS NONCOOP SEE ABSNT PRT PAGE</a:t>
            </a:r>
            <a:endParaRPr lang="en-US" dirty="0" smtClean="0"/>
          </a:p>
          <a:p>
            <a:r>
              <a:rPr lang="en-US" dirty="0" smtClean="0">
                <a:solidFill>
                  <a:srgbClr val="FF0000"/>
                </a:solidFill>
              </a:rPr>
              <a:t>235 VERF DUE DATE APPRCH FOR W2/CC</a:t>
            </a:r>
          </a:p>
          <a:p>
            <a:r>
              <a:rPr lang="en-US" dirty="0" smtClean="0">
                <a:solidFill>
                  <a:srgbClr val="FF0000"/>
                </a:solidFill>
              </a:rPr>
              <a:t>280 BC LATE PREM RCVD RUN SFED/EX</a:t>
            </a:r>
          </a:p>
          <a:p>
            <a:r>
              <a:rPr lang="en-US" dirty="0" smtClean="0"/>
              <a:t>289 MAJOR MED INS COVRGE REPORTED</a:t>
            </a:r>
          </a:p>
          <a:p>
            <a:r>
              <a:rPr lang="en-US" dirty="0" smtClean="0"/>
              <a:t>305 NEW PATERNITY IND - SEE APGI</a:t>
            </a:r>
          </a:p>
          <a:p>
            <a:r>
              <a:rPr lang="en-US" dirty="0" smtClean="0">
                <a:solidFill>
                  <a:srgbClr val="FF0000"/>
                </a:solidFill>
              </a:rPr>
              <a:t>329 MAPP LATE PRM RCVD RUN SFED/EX</a:t>
            </a:r>
          </a:p>
          <a:p>
            <a:r>
              <a:rPr lang="en-US" dirty="0" smtClean="0"/>
              <a:t>412 W-2 PAYMENT CHANGED - RUN SFEX</a:t>
            </a:r>
          </a:p>
          <a:p>
            <a:r>
              <a:rPr lang="en-US" dirty="0" smtClean="0"/>
              <a:t>418 CASE IN REVIEW MODE &gt; 30 DAYS</a:t>
            </a:r>
          </a:p>
          <a:p>
            <a:r>
              <a:rPr lang="en-US" dirty="0" smtClean="0"/>
              <a:t>432 CHECK HC ELIG AND RECERTIFY</a:t>
            </a:r>
          </a:p>
        </p:txBody>
      </p:sp>
    </p:spTree>
    <p:extLst>
      <p:ext uri="{BB962C8B-B14F-4D97-AF65-F5344CB8AC3E}">
        <p14:creationId xmlns:p14="http://schemas.microsoft.com/office/powerpoint/2010/main" val="1853493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3537"/>
            <a:ext cx="8229600" cy="1143000"/>
          </a:xfrm>
        </p:spPr>
        <p:txBody>
          <a:bodyPr>
            <a:normAutofit fontScale="90000"/>
          </a:bodyPr>
          <a:lstStyle/>
          <a:p>
            <a:r>
              <a:rPr lang="en-US" dirty="0">
                <a:solidFill>
                  <a:schemeClr val="tx2"/>
                </a:solidFill>
              </a:rPr>
              <a:t>076 Verification Due Date Approach</a:t>
            </a:r>
          </a:p>
        </p:txBody>
      </p:sp>
      <p:sp>
        <p:nvSpPr>
          <p:cNvPr id="3" name="Content Placeholder 2"/>
          <p:cNvSpPr>
            <a:spLocks noGrp="1"/>
          </p:cNvSpPr>
          <p:nvPr>
            <p:ph idx="1"/>
          </p:nvPr>
        </p:nvSpPr>
        <p:spPr>
          <a:xfrm>
            <a:off x="457200" y="2362200"/>
            <a:ext cx="8229600" cy="3763963"/>
          </a:xfrm>
        </p:spPr>
        <p:txBody>
          <a:bodyPr/>
          <a:lstStyle/>
          <a:p>
            <a:pPr marL="0" indent="0">
              <a:buNone/>
            </a:pPr>
            <a:r>
              <a:rPr lang="en-US" sz="2400" dirty="0" smtClean="0">
                <a:solidFill>
                  <a:schemeClr val="tx2"/>
                </a:solidFill>
              </a:rPr>
              <a:t>To </a:t>
            </a:r>
            <a:r>
              <a:rPr lang="en-US" sz="2400" dirty="0">
                <a:solidFill>
                  <a:schemeClr val="tx2"/>
                </a:solidFill>
              </a:rPr>
              <a:t>work this alert, </a:t>
            </a:r>
            <a:r>
              <a:rPr lang="en-US" sz="2400" dirty="0" smtClean="0">
                <a:solidFill>
                  <a:schemeClr val="tx2"/>
                </a:solidFill>
              </a:rPr>
              <a:t>copy and paste </a:t>
            </a:r>
            <a:r>
              <a:rPr lang="en-US" sz="2400" dirty="0">
                <a:solidFill>
                  <a:schemeClr val="tx2"/>
                </a:solidFill>
              </a:rPr>
              <a:t>the case number </a:t>
            </a:r>
            <a:r>
              <a:rPr lang="en-US" sz="2400" dirty="0" smtClean="0">
                <a:solidFill>
                  <a:schemeClr val="tx2"/>
                </a:solidFill>
              </a:rPr>
              <a:t>into the CWW Quick Select field. </a:t>
            </a:r>
            <a:r>
              <a:rPr lang="en-US" sz="2400" dirty="0">
                <a:solidFill>
                  <a:schemeClr val="tx2"/>
                </a:solidFill>
              </a:rPr>
              <a:t>Check c</a:t>
            </a:r>
            <a:r>
              <a:rPr lang="en-US" sz="2400" dirty="0" smtClean="0">
                <a:solidFill>
                  <a:schemeClr val="tx2"/>
                </a:solidFill>
              </a:rPr>
              <a:t>ase comments, Verification Checklist and Verification Due Dates to find out what verification is due. Check </a:t>
            </a:r>
            <a:r>
              <a:rPr lang="en-US" sz="2400" dirty="0">
                <a:solidFill>
                  <a:schemeClr val="tx2"/>
                </a:solidFill>
              </a:rPr>
              <a:t>the </a:t>
            </a:r>
            <a:r>
              <a:rPr lang="en-US" sz="2400" dirty="0" smtClean="0">
                <a:solidFill>
                  <a:schemeClr val="tx2"/>
                </a:solidFill>
              </a:rPr>
              <a:t>document  viewer and ECF </a:t>
            </a:r>
            <a:r>
              <a:rPr lang="en-US" sz="2400" dirty="0">
                <a:solidFill>
                  <a:schemeClr val="tx2"/>
                </a:solidFill>
              </a:rPr>
              <a:t>to see if the verification has been received. </a:t>
            </a:r>
            <a:r>
              <a:rPr lang="en-US" sz="2400" dirty="0" smtClean="0">
                <a:solidFill>
                  <a:schemeClr val="tx2"/>
                </a:solidFill>
              </a:rPr>
              <a:t>If </a:t>
            </a:r>
            <a:r>
              <a:rPr lang="en-US" sz="2400" dirty="0">
                <a:solidFill>
                  <a:schemeClr val="tx2"/>
                </a:solidFill>
              </a:rPr>
              <a:t>the verification has not been received you would </a:t>
            </a:r>
            <a:r>
              <a:rPr lang="en-US" sz="2400" dirty="0" smtClean="0">
                <a:solidFill>
                  <a:schemeClr val="tx2"/>
                </a:solidFill>
              </a:rPr>
              <a:t>QV </a:t>
            </a:r>
            <a:r>
              <a:rPr lang="en-US" sz="2400" dirty="0">
                <a:solidFill>
                  <a:schemeClr val="tx2"/>
                </a:solidFill>
              </a:rPr>
              <a:t>or NV </a:t>
            </a:r>
            <a:r>
              <a:rPr lang="en-US" sz="2400" dirty="0" smtClean="0">
                <a:solidFill>
                  <a:schemeClr val="tx2"/>
                </a:solidFill>
              </a:rPr>
              <a:t>(or FN for Child Care Program) , </a:t>
            </a:r>
            <a:r>
              <a:rPr lang="en-US" sz="2400" dirty="0">
                <a:solidFill>
                  <a:schemeClr val="tx2"/>
                </a:solidFill>
              </a:rPr>
              <a:t>run eligibility &amp; confirm </a:t>
            </a:r>
            <a:r>
              <a:rPr lang="en-US" sz="2400" dirty="0" smtClean="0">
                <a:solidFill>
                  <a:schemeClr val="tx2"/>
                </a:solidFill>
              </a:rPr>
              <a:t>the program denied or case closed as appropriate. </a:t>
            </a:r>
            <a:endParaRPr lang="en-US" sz="2400" dirty="0">
              <a:solidFill>
                <a:schemeClr val="tx2"/>
              </a:solidFill>
            </a:endParaRPr>
          </a:p>
          <a:p>
            <a:pPr marL="0" indent="0">
              <a:buNone/>
            </a:pPr>
            <a:r>
              <a:rPr lang="en-US" sz="1800" b="1" dirty="0" smtClean="0">
                <a:solidFill>
                  <a:srgbClr val="FF0000"/>
                </a:solidFill>
              </a:rPr>
              <a:t>These verification due alerts often are not picked up by CWW lists and may not show on your dashboard.</a:t>
            </a:r>
            <a:endParaRPr lang="en-US" sz="1800" b="1" dirty="0">
              <a:solidFill>
                <a:srgbClr val="FF0000"/>
              </a:solidFill>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739" y="1143000"/>
            <a:ext cx="4706007" cy="285790"/>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9555" y="1676400"/>
            <a:ext cx="3934374" cy="238158"/>
          </a:xfrm>
          <a:prstGeom prst="rect">
            <a:avLst/>
          </a:prstGeom>
        </p:spPr>
      </p:pic>
    </p:spTree>
    <p:extLst>
      <p:ext uri="{BB962C8B-B14F-4D97-AF65-F5344CB8AC3E}">
        <p14:creationId xmlns:p14="http://schemas.microsoft.com/office/powerpoint/2010/main" val="39392095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3600" dirty="0">
                <a:solidFill>
                  <a:schemeClr val="tx2"/>
                </a:solidFill>
              </a:rPr>
              <a:t>280 </a:t>
            </a:r>
            <a:r>
              <a:rPr lang="en-US" sz="3600" dirty="0" smtClean="0">
                <a:solidFill>
                  <a:schemeClr val="tx2"/>
                </a:solidFill>
              </a:rPr>
              <a:t>BC </a:t>
            </a:r>
            <a:r>
              <a:rPr lang="en-US" sz="3600" dirty="0">
                <a:solidFill>
                  <a:schemeClr val="tx2"/>
                </a:solidFill>
              </a:rPr>
              <a:t>LATE PREM RCVD RUN SFED/EX</a:t>
            </a:r>
            <a:r>
              <a:rPr lang="en-US" dirty="0"/>
              <a:t> </a:t>
            </a:r>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14244" y="1295400"/>
            <a:ext cx="4563112" cy="209579"/>
          </a:xfrm>
        </p:spPr>
      </p:pic>
      <p:sp>
        <p:nvSpPr>
          <p:cNvPr id="5" name="Rectangle 4"/>
          <p:cNvSpPr/>
          <p:nvPr/>
        </p:nvSpPr>
        <p:spPr>
          <a:xfrm>
            <a:off x="1447800" y="2286001"/>
            <a:ext cx="6096000" cy="4339650"/>
          </a:xfrm>
          <a:prstGeom prst="rect">
            <a:avLst/>
          </a:prstGeom>
        </p:spPr>
        <p:txBody>
          <a:bodyPr wrap="square">
            <a:spAutoFit/>
          </a:bodyPr>
          <a:lstStyle/>
          <a:p>
            <a:r>
              <a:rPr lang="en-US" sz="2000" dirty="0">
                <a:solidFill>
                  <a:schemeClr val="tx2"/>
                </a:solidFill>
              </a:rPr>
              <a:t>Premium for BCP was received past the due date</a:t>
            </a:r>
            <a:r>
              <a:rPr lang="en-US" sz="2000" dirty="0" smtClean="0">
                <a:solidFill>
                  <a:schemeClr val="tx2"/>
                </a:solidFill>
              </a:rPr>
              <a:t>. Proceed to the Premium Payment Tracking page and check to see when the late premium was paid. Check BC+ Premium Summary page to see which members have a premium. Check the BC+ Restrictive Re-Enrollment Information page and remove the RRP if applicable. Run eligibility, then run with back dates if necessary back to the month(s) the premium was applied to. Confirm only HC for back dates. Check Query (Case Member Eligibility History) for any gaps in eligibility.</a:t>
            </a:r>
          </a:p>
          <a:p>
            <a:endParaRPr lang="en-US" sz="2000" dirty="0">
              <a:solidFill>
                <a:schemeClr val="tx2"/>
              </a:solidFill>
            </a:endParaRPr>
          </a:p>
          <a:p>
            <a:r>
              <a:rPr lang="en-US" b="1" dirty="0" smtClean="0">
                <a:solidFill>
                  <a:srgbClr val="FF0000"/>
                </a:solidFill>
              </a:rPr>
              <a:t>Timely processing avoids issues with not being able to re-open cases or not being able to confirm back date months.</a:t>
            </a:r>
          </a:p>
        </p:txBody>
      </p:sp>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61849" y="1752600"/>
            <a:ext cx="4667902" cy="219106"/>
          </a:xfrm>
          <a:prstGeom prst="rect">
            <a:avLst/>
          </a:prstGeom>
        </p:spPr>
      </p:pic>
    </p:spTree>
    <p:extLst>
      <p:ext uri="{BB962C8B-B14F-4D97-AF65-F5344CB8AC3E}">
        <p14:creationId xmlns:p14="http://schemas.microsoft.com/office/powerpoint/2010/main" val="42110051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a:spcBef>
                <a:spcPct val="20000"/>
              </a:spcBef>
            </a:pPr>
            <a:r>
              <a:rPr lang="en-US" sz="3600" dirty="0">
                <a:solidFill>
                  <a:schemeClr val="tx2"/>
                </a:solidFill>
                <a:ea typeface="+mn-ea"/>
                <a:cs typeface="+mn-cs"/>
              </a:rPr>
              <a:t>432 CHECK HC ELIG AND RECERTIFY</a:t>
            </a:r>
            <a:br>
              <a:rPr lang="en-US" sz="3600" dirty="0">
                <a:solidFill>
                  <a:schemeClr val="tx2"/>
                </a:solidFill>
                <a:ea typeface="+mn-ea"/>
                <a:cs typeface="+mn-cs"/>
              </a:rPr>
            </a:br>
            <a:endParaRPr lang="en-US" sz="3600" dirty="0">
              <a:solidFill>
                <a:schemeClr val="tx2"/>
              </a:solidFill>
            </a:endParaRPr>
          </a:p>
        </p:txBody>
      </p:sp>
      <p:sp>
        <p:nvSpPr>
          <p:cNvPr id="3" name="Content Placeholder 2"/>
          <p:cNvSpPr>
            <a:spLocks noGrp="1"/>
          </p:cNvSpPr>
          <p:nvPr>
            <p:ph idx="1"/>
          </p:nvPr>
        </p:nvSpPr>
        <p:spPr/>
        <p:txBody>
          <a:bodyPr/>
          <a:lstStyle/>
          <a:p>
            <a:r>
              <a:rPr lang="en-US" dirty="0" smtClean="0">
                <a:solidFill>
                  <a:schemeClr val="tx2"/>
                </a:solidFill>
              </a:rPr>
              <a:t>CARES eligibility end date is beyond the eligibility end date in iC. There may be an eligibility period missing in iC.</a:t>
            </a:r>
          </a:p>
          <a:p>
            <a:r>
              <a:rPr lang="en-US" dirty="0" smtClean="0">
                <a:solidFill>
                  <a:schemeClr val="tx2"/>
                </a:solidFill>
              </a:rPr>
              <a:t>Run eligibility in CARES or use “Resend Eligibility Information to MMIS” button on Individual Summary page.</a:t>
            </a:r>
            <a:endParaRPr lang="en-US" dirty="0">
              <a:solidFill>
                <a:schemeClr val="tx2"/>
              </a:solidFill>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990600"/>
            <a:ext cx="4315428" cy="219106"/>
          </a:xfrm>
          <a:prstGeom prst="rect">
            <a:avLst/>
          </a:prstGeom>
        </p:spPr>
      </p:pic>
    </p:spTree>
    <p:extLst>
      <p:ext uri="{BB962C8B-B14F-4D97-AF65-F5344CB8AC3E}">
        <p14:creationId xmlns:p14="http://schemas.microsoft.com/office/powerpoint/2010/main" val="1564351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625" y="547285"/>
            <a:ext cx="7868749" cy="5763430"/>
          </a:xfrm>
          <a:prstGeom prst="rect">
            <a:avLst/>
          </a:prstGeom>
        </p:spPr>
      </p:pic>
      <p:sp>
        <p:nvSpPr>
          <p:cNvPr id="7" name="Right Arrow 6"/>
          <p:cNvSpPr/>
          <p:nvPr/>
        </p:nvSpPr>
        <p:spPr>
          <a:xfrm>
            <a:off x="-307801" y="372129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828800" y="16002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943600" y="1219200"/>
            <a:ext cx="9144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943600" y="1790700"/>
            <a:ext cx="914400" cy="419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28800" y="1219200"/>
            <a:ext cx="13716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7710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Auto Updates</a:t>
            </a:r>
            <a:endParaRPr lang="en-US" dirty="0">
              <a:solidFill>
                <a:schemeClr val="tx2"/>
              </a:solidFill>
            </a:endParaRPr>
          </a:p>
        </p:txBody>
      </p:sp>
      <p:sp>
        <p:nvSpPr>
          <p:cNvPr id="3" name="Content Placeholder 2"/>
          <p:cNvSpPr>
            <a:spLocks noGrp="1"/>
          </p:cNvSpPr>
          <p:nvPr>
            <p:ph idx="1"/>
          </p:nvPr>
        </p:nvSpPr>
        <p:spPr/>
        <p:txBody>
          <a:bodyPr>
            <a:normAutofit fontScale="92500" lnSpcReduction="20000"/>
          </a:bodyPr>
          <a:lstStyle/>
          <a:p>
            <a:r>
              <a:rPr lang="en-US" sz="2800" b="1" dirty="0" smtClean="0">
                <a:solidFill>
                  <a:schemeClr val="tx2"/>
                </a:solidFill>
              </a:rPr>
              <a:t>Twice each month, the Saturday before and the Saturday after Adverse Action</a:t>
            </a:r>
          </a:p>
          <a:p>
            <a:r>
              <a:rPr lang="en-US" sz="2800" b="1" dirty="0" smtClean="0">
                <a:solidFill>
                  <a:schemeClr val="tx2"/>
                </a:solidFill>
              </a:rPr>
              <a:t>Payment information is updated on Benefits Received, Unearned Income, and Medicare</a:t>
            </a:r>
          </a:p>
          <a:p>
            <a:r>
              <a:rPr lang="en-US" sz="2800" b="1" dirty="0" smtClean="0">
                <a:solidFill>
                  <a:schemeClr val="tx2"/>
                </a:solidFill>
              </a:rPr>
              <a:t>Eligibility is run and confirmed</a:t>
            </a:r>
          </a:p>
          <a:p>
            <a:r>
              <a:rPr lang="en-US" sz="2800" b="1" dirty="0" smtClean="0">
                <a:solidFill>
                  <a:schemeClr val="tx2"/>
                </a:solidFill>
              </a:rPr>
              <a:t>Alerts like these are generated….</a:t>
            </a:r>
          </a:p>
          <a:p>
            <a:pPr marL="0" indent="0">
              <a:buNone/>
            </a:pPr>
            <a:endParaRPr lang="en-US" sz="2800" b="1" dirty="0" smtClean="0">
              <a:solidFill>
                <a:schemeClr val="tx2"/>
              </a:solidFill>
            </a:endParaRPr>
          </a:p>
          <a:p>
            <a:r>
              <a:rPr lang="en-US" sz="2200" b="1" dirty="0">
                <a:solidFill>
                  <a:schemeClr val="tx2"/>
                </a:solidFill>
              </a:rPr>
              <a:t>369 SS INFO UPD AND DISCREP EXISTS</a:t>
            </a:r>
          </a:p>
          <a:p>
            <a:r>
              <a:rPr lang="en-US" sz="2200" b="1" dirty="0">
                <a:solidFill>
                  <a:schemeClr val="tx2"/>
                </a:solidFill>
              </a:rPr>
              <a:t>373 RECV BENEFTS IN OTHER STATE</a:t>
            </a:r>
          </a:p>
          <a:p>
            <a:r>
              <a:rPr lang="en-US" sz="2200" b="1" dirty="0">
                <a:solidFill>
                  <a:schemeClr val="tx2"/>
                </a:solidFill>
              </a:rPr>
              <a:t>349 ELIG NOT DET AT MC/AA RUN SFEX</a:t>
            </a:r>
          </a:p>
          <a:p>
            <a:r>
              <a:rPr lang="en-US" sz="2200" b="1" dirty="0">
                <a:solidFill>
                  <a:schemeClr val="tx2"/>
                </a:solidFill>
              </a:rPr>
              <a:t>370 FYI SS/MEDICARE UPDATED</a:t>
            </a:r>
          </a:p>
          <a:p>
            <a:r>
              <a:rPr lang="en-US" sz="2200" b="1" dirty="0">
                <a:solidFill>
                  <a:schemeClr val="tx2"/>
                </a:solidFill>
              </a:rPr>
              <a:t>371 SS INCOME ADDED</a:t>
            </a:r>
          </a:p>
          <a:p>
            <a:endParaRPr lang="en-US" sz="2800" b="1" dirty="0">
              <a:solidFill>
                <a:schemeClr val="tx2"/>
              </a:solidFill>
            </a:endParaRPr>
          </a:p>
        </p:txBody>
      </p:sp>
    </p:spTree>
    <p:extLst>
      <p:ext uri="{BB962C8B-B14F-4D97-AF65-F5344CB8AC3E}">
        <p14:creationId xmlns:p14="http://schemas.microsoft.com/office/powerpoint/2010/main" val="32050282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046" y="328179"/>
            <a:ext cx="7925907" cy="6201641"/>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762000"/>
            <a:ext cx="4982271" cy="857370"/>
          </a:xfrm>
          <a:prstGeom prst="rect">
            <a:avLst/>
          </a:prstGeom>
          <a:ln w="28575">
            <a:solidFill>
              <a:srgbClr val="FF0000"/>
            </a:solidFill>
          </a:ln>
        </p:spPr>
      </p:pic>
    </p:spTree>
    <p:extLst>
      <p:ext uri="{BB962C8B-B14F-4D97-AF65-F5344CB8AC3E}">
        <p14:creationId xmlns:p14="http://schemas.microsoft.com/office/powerpoint/2010/main" val="1398663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Social Security Alerts</a:t>
            </a:r>
            <a:endParaRPr lang="en-US" dirty="0">
              <a:solidFill>
                <a:schemeClr val="tx2"/>
              </a:solidFill>
            </a:endParaRPr>
          </a:p>
        </p:txBody>
      </p:sp>
      <p:sp>
        <p:nvSpPr>
          <p:cNvPr id="3" name="Content Placeholder 2"/>
          <p:cNvSpPr>
            <a:spLocks noGrp="1"/>
          </p:cNvSpPr>
          <p:nvPr>
            <p:ph idx="1"/>
          </p:nvPr>
        </p:nvSpPr>
        <p:spPr/>
        <p:txBody>
          <a:bodyPr>
            <a:normAutofit fontScale="77500" lnSpcReduction="20000"/>
          </a:bodyPr>
          <a:lstStyle/>
          <a:p>
            <a:r>
              <a:rPr lang="en-US" dirty="0"/>
              <a:t>058 NEW SSI ELIG CHECK </a:t>
            </a:r>
            <a:r>
              <a:rPr lang="en-US" dirty="0" smtClean="0"/>
              <a:t>ANDI- </a:t>
            </a:r>
            <a:r>
              <a:rPr lang="en-US" sz="2300" b="1" dirty="0" smtClean="0">
                <a:solidFill>
                  <a:schemeClr val="tx2"/>
                </a:solidFill>
              </a:rPr>
              <a:t>Check </a:t>
            </a:r>
            <a:r>
              <a:rPr lang="en-US" sz="2300" b="1" dirty="0">
                <a:solidFill>
                  <a:schemeClr val="tx2"/>
                </a:solidFill>
              </a:rPr>
              <a:t>SOLQ, </a:t>
            </a:r>
            <a:r>
              <a:rPr lang="en-US" sz="2300" b="1" dirty="0">
                <a:solidFill>
                  <a:srgbClr val="FF0000"/>
                </a:solidFill>
              </a:rPr>
              <a:t>update Disability Page</a:t>
            </a:r>
            <a:r>
              <a:rPr lang="en-US" sz="2300" b="1" dirty="0">
                <a:solidFill>
                  <a:schemeClr val="tx2"/>
                </a:solidFill>
              </a:rPr>
              <a:t>, Benefits Received, Prior SSI, UI pages. Run eligibility.</a:t>
            </a:r>
          </a:p>
          <a:p>
            <a:r>
              <a:rPr lang="en-US" dirty="0" smtClean="0"/>
              <a:t>255 </a:t>
            </a:r>
            <a:r>
              <a:rPr lang="en-US" dirty="0"/>
              <a:t>SSI ENDING CHECK </a:t>
            </a:r>
            <a:r>
              <a:rPr lang="en-US" dirty="0" smtClean="0"/>
              <a:t>ANDI- </a:t>
            </a:r>
            <a:r>
              <a:rPr lang="en-US" sz="2300" b="1" dirty="0" smtClean="0">
                <a:solidFill>
                  <a:schemeClr val="tx2"/>
                </a:solidFill>
              </a:rPr>
              <a:t>Check SOLQ, </a:t>
            </a:r>
            <a:r>
              <a:rPr lang="en-US" sz="2300" b="1" dirty="0" smtClean="0">
                <a:solidFill>
                  <a:srgbClr val="FF0000"/>
                </a:solidFill>
              </a:rPr>
              <a:t>update Disability Page</a:t>
            </a:r>
            <a:r>
              <a:rPr lang="en-US" sz="2300" b="1" dirty="0" smtClean="0">
                <a:solidFill>
                  <a:schemeClr val="tx2"/>
                </a:solidFill>
              </a:rPr>
              <a:t>, Benefits Received, Prior SSI, UI pages. Run eligibility.</a:t>
            </a:r>
            <a:endParaRPr lang="en-US" sz="2300" b="1" dirty="0">
              <a:solidFill>
                <a:schemeClr val="tx2"/>
              </a:solidFill>
            </a:endParaRPr>
          </a:p>
          <a:p>
            <a:r>
              <a:rPr lang="en-US" dirty="0"/>
              <a:t>242 SSI VERIFIED/SEE </a:t>
            </a:r>
            <a:r>
              <a:rPr lang="en-US" dirty="0" smtClean="0"/>
              <a:t>DXSX- </a:t>
            </a:r>
            <a:r>
              <a:rPr lang="en-US" sz="2300" b="1" dirty="0" smtClean="0">
                <a:solidFill>
                  <a:schemeClr val="tx2"/>
                </a:solidFill>
              </a:rPr>
              <a:t>Check Disability Page, Benefits Received, and UI pages. If information is accurate no action required.</a:t>
            </a:r>
            <a:endParaRPr lang="en-US" sz="2300" b="1" dirty="0">
              <a:solidFill>
                <a:schemeClr val="tx2"/>
              </a:solidFill>
            </a:endParaRPr>
          </a:p>
          <a:p>
            <a:r>
              <a:rPr lang="en-US" dirty="0" smtClean="0"/>
              <a:t>243 </a:t>
            </a:r>
            <a:r>
              <a:rPr lang="en-US" dirty="0"/>
              <a:t>WTPY TITLE II DATA/SEE </a:t>
            </a:r>
            <a:r>
              <a:rPr lang="en-US" dirty="0" smtClean="0"/>
              <a:t>DXSA- </a:t>
            </a:r>
            <a:r>
              <a:rPr lang="en-US" sz="2300" b="1" dirty="0" smtClean="0">
                <a:solidFill>
                  <a:schemeClr val="tx2"/>
                </a:solidFill>
              </a:rPr>
              <a:t>Check SOLQ and UI pages.</a:t>
            </a:r>
          </a:p>
          <a:p>
            <a:r>
              <a:rPr lang="en-US" dirty="0" smtClean="0"/>
              <a:t>369 SS INFO UPD &amp; DISCREP EXISTS- </a:t>
            </a:r>
            <a:r>
              <a:rPr lang="en-US" sz="2300" b="1" dirty="0" smtClean="0">
                <a:solidFill>
                  <a:schemeClr val="tx2"/>
                </a:solidFill>
              </a:rPr>
              <a:t>Check </a:t>
            </a:r>
            <a:r>
              <a:rPr lang="en-US" sz="2300" b="1" dirty="0">
                <a:solidFill>
                  <a:schemeClr val="tx2"/>
                </a:solidFill>
              </a:rPr>
              <a:t>SOLQ to determine difference between net &amp; gross amounts. Enter it as “OT” income on the </a:t>
            </a:r>
            <a:r>
              <a:rPr lang="en-US" sz="2300" b="1" dirty="0" smtClean="0">
                <a:solidFill>
                  <a:schemeClr val="tx2"/>
                </a:solidFill>
              </a:rPr>
              <a:t>UI </a:t>
            </a:r>
            <a:r>
              <a:rPr lang="en-US" sz="2300" b="1" dirty="0">
                <a:solidFill>
                  <a:schemeClr val="tx2"/>
                </a:solidFill>
              </a:rPr>
              <a:t>page. </a:t>
            </a:r>
            <a:endParaRPr lang="en-US" sz="2300" b="1" dirty="0" smtClean="0">
              <a:solidFill>
                <a:schemeClr val="tx2"/>
              </a:solidFill>
            </a:endParaRPr>
          </a:p>
          <a:p>
            <a:r>
              <a:rPr lang="en-US" dirty="0" smtClean="0"/>
              <a:t>371 </a:t>
            </a:r>
            <a:r>
              <a:rPr lang="en-US" dirty="0"/>
              <a:t>NEW SS INCOME ADDED- </a:t>
            </a:r>
            <a:r>
              <a:rPr lang="en-US" sz="2300" b="1" dirty="0">
                <a:solidFill>
                  <a:srgbClr val="FF0000"/>
                </a:solidFill>
              </a:rPr>
              <a:t>Update Disability </a:t>
            </a:r>
            <a:r>
              <a:rPr lang="en-US" sz="2300" b="1" dirty="0" smtClean="0">
                <a:solidFill>
                  <a:srgbClr val="FF0000"/>
                </a:solidFill>
              </a:rPr>
              <a:t>Page</a:t>
            </a:r>
            <a:r>
              <a:rPr lang="en-US" sz="2300" b="1" dirty="0" smtClean="0">
                <a:solidFill>
                  <a:schemeClr val="tx2"/>
                </a:solidFill>
              </a:rPr>
              <a:t>. Run eligibility.</a:t>
            </a:r>
            <a:endParaRPr lang="en-US" sz="2300" b="1" dirty="0">
              <a:solidFill>
                <a:schemeClr val="tx2"/>
              </a:solidFill>
            </a:endParaRPr>
          </a:p>
          <a:p>
            <a:r>
              <a:rPr lang="en-US" dirty="0" smtClean="0"/>
              <a:t>382 SS INCOME END DATED- </a:t>
            </a:r>
            <a:r>
              <a:rPr lang="en-US" sz="2300" b="1" dirty="0" smtClean="0">
                <a:solidFill>
                  <a:schemeClr val="tx2"/>
                </a:solidFill>
              </a:rPr>
              <a:t>Check SOLQ, Benefits Received, and UI pages. </a:t>
            </a:r>
            <a:r>
              <a:rPr lang="en-US" sz="2300" b="1" dirty="0" smtClean="0">
                <a:solidFill>
                  <a:srgbClr val="FF0000"/>
                </a:solidFill>
              </a:rPr>
              <a:t>Update Disability Page</a:t>
            </a:r>
            <a:r>
              <a:rPr lang="en-US" sz="2300" b="1" dirty="0" smtClean="0">
                <a:solidFill>
                  <a:schemeClr val="tx2"/>
                </a:solidFill>
              </a:rPr>
              <a:t>. Run Eligibility.</a:t>
            </a:r>
          </a:p>
          <a:p>
            <a:r>
              <a:rPr lang="en-US" dirty="0" smtClean="0"/>
              <a:t>424 DDB APPROVAL RECEIVED- </a:t>
            </a:r>
            <a:r>
              <a:rPr lang="en-US" sz="2300" b="1" dirty="0" smtClean="0">
                <a:solidFill>
                  <a:schemeClr val="tx2"/>
                </a:solidFill>
              </a:rPr>
              <a:t>Check SOLQ, Benefits Received, UI pages. </a:t>
            </a:r>
            <a:r>
              <a:rPr lang="en-US" sz="2300" b="1" dirty="0" smtClean="0">
                <a:solidFill>
                  <a:srgbClr val="FF0000"/>
                </a:solidFill>
              </a:rPr>
              <a:t>Update </a:t>
            </a:r>
            <a:r>
              <a:rPr lang="en-US" sz="2300" b="1" dirty="0">
                <a:solidFill>
                  <a:srgbClr val="FF0000"/>
                </a:solidFill>
              </a:rPr>
              <a:t>Disability Page</a:t>
            </a:r>
            <a:r>
              <a:rPr lang="en-US" sz="2300" b="1" dirty="0">
                <a:solidFill>
                  <a:schemeClr val="tx2"/>
                </a:solidFill>
              </a:rPr>
              <a:t>. Run Eligibility.</a:t>
            </a:r>
            <a:endParaRPr lang="en-US" sz="2300" b="1" dirty="0" smtClean="0">
              <a:solidFill>
                <a:schemeClr val="tx2"/>
              </a:solidFill>
            </a:endParaRPr>
          </a:p>
          <a:p>
            <a:endParaRPr lang="en-US" dirty="0"/>
          </a:p>
        </p:txBody>
      </p:sp>
    </p:spTree>
    <p:extLst>
      <p:ext uri="{BB962C8B-B14F-4D97-AF65-F5344CB8AC3E}">
        <p14:creationId xmlns:p14="http://schemas.microsoft.com/office/powerpoint/2010/main" val="1306902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solidFill>
                  <a:schemeClr val="tx2"/>
                </a:solidFill>
              </a:rPr>
              <a:t>FYI Alerts</a:t>
            </a:r>
            <a:r>
              <a:rPr lang="en-US" dirty="0">
                <a:solidFill>
                  <a:schemeClr val="tx2"/>
                </a:solidFill>
              </a:rPr>
              <a:t/>
            </a:r>
            <a:br>
              <a:rPr lang="en-US" dirty="0">
                <a:solidFill>
                  <a:schemeClr val="tx2"/>
                </a:solidFill>
              </a:rPr>
            </a:br>
            <a:endParaRPr lang="en-US" sz="2000" b="1" dirty="0">
              <a:solidFill>
                <a:schemeClr val="tx2"/>
              </a:solidFill>
            </a:endParaRPr>
          </a:p>
        </p:txBody>
      </p:sp>
      <p:sp>
        <p:nvSpPr>
          <p:cNvPr id="3" name="Content Placeholder 2"/>
          <p:cNvSpPr>
            <a:spLocks noGrp="1"/>
          </p:cNvSpPr>
          <p:nvPr>
            <p:ph idx="1"/>
          </p:nvPr>
        </p:nvSpPr>
        <p:spPr>
          <a:xfrm>
            <a:off x="381000" y="1219200"/>
            <a:ext cx="8229600" cy="4906963"/>
          </a:xfrm>
        </p:spPr>
        <p:txBody>
          <a:bodyPr>
            <a:normAutofit fontScale="85000" lnSpcReduction="20000"/>
          </a:bodyPr>
          <a:lstStyle/>
          <a:p>
            <a:endParaRPr lang="it-IT" sz="2400" dirty="0" smtClean="0"/>
          </a:p>
          <a:p>
            <a:pPr marL="0" indent="0" algn="ctr">
              <a:buNone/>
            </a:pPr>
            <a:r>
              <a:rPr lang="en-US" sz="1900" b="1" dirty="0" smtClean="0">
                <a:solidFill>
                  <a:schemeClr val="tx2"/>
                </a:solidFill>
              </a:rPr>
              <a:t>Some </a:t>
            </a:r>
            <a:r>
              <a:rPr lang="en-US" sz="1900" b="1" dirty="0">
                <a:solidFill>
                  <a:schemeClr val="tx2"/>
                </a:solidFill>
              </a:rPr>
              <a:t>Informational alerts can be deleted. System generates an alert after SSA data exchange updates information and eligibility is automatically run. </a:t>
            </a:r>
          </a:p>
          <a:p>
            <a:r>
              <a:rPr lang="it-IT" sz="2400" dirty="0" smtClean="0"/>
              <a:t>319 </a:t>
            </a:r>
            <a:r>
              <a:rPr lang="it-IT" sz="2400" dirty="0"/>
              <a:t>FYI-SSI AMT/RECOUP UPDATED</a:t>
            </a:r>
          </a:p>
          <a:p>
            <a:r>
              <a:rPr lang="en-US" sz="2400" dirty="0"/>
              <a:t>370 FYI SS INCOME UPDATED</a:t>
            </a:r>
          </a:p>
          <a:p>
            <a:r>
              <a:rPr lang="it-IT" sz="2400" dirty="0" smtClean="0"/>
              <a:t>383 FYI MEDICARE INFO UPDATED</a:t>
            </a:r>
          </a:p>
          <a:p>
            <a:pPr marL="0" indent="0">
              <a:buNone/>
            </a:pPr>
            <a:endParaRPr lang="it-IT" sz="2400" dirty="0" smtClean="0"/>
          </a:p>
          <a:p>
            <a:r>
              <a:rPr lang="en-US" sz="2400" dirty="0" smtClean="0"/>
              <a:t>318 </a:t>
            </a:r>
            <a:r>
              <a:rPr lang="en-US" sz="2400" dirty="0"/>
              <a:t>FYI - NEW DATA ON </a:t>
            </a:r>
            <a:r>
              <a:rPr lang="en-US" sz="2400" dirty="0" smtClean="0"/>
              <a:t>DXDN/AFEI-</a:t>
            </a:r>
            <a:r>
              <a:rPr lang="en-US" sz="2400" b="1" dirty="0" smtClean="0"/>
              <a:t> </a:t>
            </a:r>
            <a:r>
              <a:rPr lang="en-US" sz="1900" b="1" dirty="0" smtClean="0">
                <a:solidFill>
                  <a:schemeClr val="tx2"/>
                </a:solidFill>
              </a:rPr>
              <a:t>This alert informs you when there is a change in employment  discovered in the new hire match process. A new employment page may been auto populated. Entering the FEIN prevents the alert from continuously generating. Request EI </a:t>
            </a:r>
            <a:r>
              <a:rPr lang="en-US" sz="1900" b="1" dirty="0">
                <a:solidFill>
                  <a:schemeClr val="tx2"/>
                </a:solidFill>
              </a:rPr>
              <a:t>verification </a:t>
            </a:r>
            <a:r>
              <a:rPr lang="en-US" sz="1900" b="1" dirty="0" smtClean="0">
                <a:solidFill>
                  <a:schemeClr val="tx2"/>
                </a:solidFill>
              </a:rPr>
              <a:t>by entering </a:t>
            </a:r>
            <a:r>
              <a:rPr lang="en-US" sz="1900" b="1" dirty="0">
                <a:solidFill>
                  <a:schemeClr val="tx2"/>
                </a:solidFill>
              </a:rPr>
              <a:t>Q? as </a:t>
            </a:r>
            <a:r>
              <a:rPr lang="en-US" sz="1900" b="1" dirty="0" smtClean="0">
                <a:solidFill>
                  <a:schemeClr val="tx2"/>
                </a:solidFill>
              </a:rPr>
              <a:t>needed.</a:t>
            </a:r>
          </a:p>
          <a:p>
            <a:r>
              <a:rPr lang="en-US" sz="2400" dirty="0" smtClean="0"/>
              <a:t>349 ELIG NOT DET AT MC/AA RUN SFEX- </a:t>
            </a:r>
            <a:r>
              <a:rPr lang="en-US" sz="1900" b="1" dirty="0" smtClean="0">
                <a:solidFill>
                  <a:schemeClr val="tx2"/>
                </a:solidFill>
              </a:rPr>
              <a:t>Case did not go through mass change. Run eligibility and confirm if correct. Must also run recurring month. Issue FS auxiliary if appropriate.</a:t>
            </a:r>
            <a:endParaRPr lang="en-US" sz="1900" dirty="0" smtClean="0"/>
          </a:p>
          <a:p>
            <a:r>
              <a:rPr lang="en-US" sz="2400" dirty="0" smtClean="0"/>
              <a:t>514 IM NATIONAL NEW HIRE- </a:t>
            </a:r>
            <a:r>
              <a:rPr lang="en-US" sz="1900" b="1" dirty="0" smtClean="0">
                <a:solidFill>
                  <a:schemeClr val="tx2"/>
                </a:solidFill>
              </a:rPr>
              <a:t>Date exchange discovered employment not listed on the case. Search by PIN and add employment to CWW if applicable and pend for verification. Check employment query for new hires to be sure National New Hire is most recent.</a:t>
            </a:r>
            <a:endParaRPr lang="en-US" sz="1900" b="1" dirty="0">
              <a:solidFill>
                <a:schemeClr val="tx2"/>
              </a:solidFill>
            </a:endParaRPr>
          </a:p>
          <a:p>
            <a:endParaRPr lang="en-US" sz="2400" dirty="0"/>
          </a:p>
          <a:p>
            <a:endParaRPr lang="en-US" dirty="0" smtClean="0"/>
          </a:p>
          <a:p>
            <a:endParaRPr lang="it-IT" dirty="0" smtClean="0"/>
          </a:p>
          <a:p>
            <a:endParaRPr lang="en-US" dirty="0"/>
          </a:p>
        </p:txBody>
      </p:sp>
    </p:spTree>
    <p:extLst>
      <p:ext uri="{BB962C8B-B14F-4D97-AF65-F5344CB8AC3E}">
        <p14:creationId xmlns:p14="http://schemas.microsoft.com/office/powerpoint/2010/main" val="2851716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Mainframe Process Tips</a:t>
            </a:r>
            <a:endParaRPr lang="en-US" dirty="0">
              <a:solidFill>
                <a:schemeClr val="tx2"/>
              </a:solidFill>
            </a:endParaRPr>
          </a:p>
        </p:txBody>
      </p:sp>
      <p:sp>
        <p:nvSpPr>
          <p:cNvPr id="3" name="Content Placeholder 2"/>
          <p:cNvSpPr>
            <a:spLocks noGrp="1"/>
          </p:cNvSpPr>
          <p:nvPr>
            <p:ph idx="1"/>
          </p:nvPr>
        </p:nvSpPr>
        <p:spPr/>
        <p:txBody>
          <a:bodyPr>
            <a:normAutofit fontScale="85000" lnSpcReduction="10000"/>
          </a:bodyPr>
          <a:lstStyle/>
          <a:p>
            <a:pPr>
              <a:buFont typeface="+mj-lt"/>
              <a:buAutoNum type="arabicPeriod"/>
            </a:pPr>
            <a:r>
              <a:rPr lang="en-US" dirty="0">
                <a:solidFill>
                  <a:schemeClr val="tx2"/>
                </a:solidFill>
              </a:rPr>
              <a:t>Access your alerts using TRAN-CMWA with no PARMS.</a:t>
            </a:r>
          </a:p>
          <a:p>
            <a:pPr>
              <a:buFont typeface="+mj-lt"/>
              <a:buAutoNum type="arabicPeriod"/>
            </a:pPr>
            <a:r>
              <a:rPr lang="en-US" dirty="0">
                <a:solidFill>
                  <a:schemeClr val="tx2"/>
                </a:solidFill>
              </a:rPr>
              <a:t>Work your alerts in priority </a:t>
            </a:r>
            <a:r>
              <a:rPr lang="en-US" dirty="0" smtClean="0">
                <a:solidFill>
                  <a:schemeClr val="tx2"/>
                </a:solidFill>
              </a:rPr>
              <a:t>or </a:t>
            </a:r>
            <a:r>
              <a:rPr lang="en-US" dirty="0">
                <a:solidFill>
                  <a:schemeClr val="tx2"/>
                </a:solidFill>
              </a:rPr>
              <a:t>due date order.</a:t>
            </a:r>
          </a:p>
          <a:p>
            <a:pPr>
              <a:buFont typeface="+mj-lt"/>
              <a:buAutoNum type="arabicPeriod"/>
            </a:pPr>
            <a:r>
              <a:rPr lang="en-US" dirty="0">
                <a:solidFill>
                  <a:schemeClr val="tx2"/>
                </a:solidFill>
              </a:rPr>
              <a:t>For help text associated to an alert, enter the # sign into the selection field and press enter. Some alerts do not have help text available.</a:t>
            </a:r>
            <a:endParaRPr lang="en-US" dirty="0"/>
          </a:p>
          <a:p>
            <a:pPr>
              <a:buFont typeface="+mj-lt"/>
              <a:buAutoNum type="arabicPeriod"/>
            </a:pPr>
            <a:r>
              <a:rPr lang="en-US" dirty="0" smtClean="0">
                <a:solidFill>
                  <a:schemeClr val="tx2"/>
                </a:solidFill>
              </a:rPr>
              <a:t>Copy </a:t>
            </a:r>
            <a:r>
              <a:rPr lang="en-US" dirty="0">
                <a:solidFill>
                  <a:schemeClr val="tx2"/>
                </a:solidFill>
              </a:rPr>
              <a:t>the case number from CMWA within the CARES Mainframe and paste into CWW quick select and click go. Navigate to appropriate page to address the alert.</a:t>
            </a:r>
          </a:p>
          <a:p>
            <a:pPr>
              <a:buFont typeface="+mj-lt"/>
              <a:buAutoNum type="arabicPeriod"/>
            </a:pPr>
            <a:r>
              <a:rPr lang="en-US" dirty="0">
                <a:solidFill>
                  <a:schemeClr val="tx2"/>
                </a:solidFill>
              </a:rPr>
              <a:t>Many of your alerts will also display as "Action Items" that appear within a case on </a:t>
            </a:r>
            <a:r>
              <a:rPr lang="en-US" dirty="0" smtClean="0">
                <a:solidFill>
                  <a:schemeClr val="tx2"/>
                </a:solidFill>
              </a:rPr>
              <a:t>CWW. Some alerts can only be accessed on Mainframe. </a:t>
            </a:r>
            <a:endParaRPr lang="en-US" dirty="0"/>
          </a:p>
        </p:txBody>
      </p:sp>
    </p:spTree>
    <p:extLst>
      <p:ext uri="{BB962C8B-B14F-4D97-AF65-F5344CB8AC3E}">
        <p14:creationId xmlns:p14="http://schemas.microsoft.com/office/powerpoint/2010/main" val="38658141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Child Support Alerts</a:t>
            </a:r>
            <a:endParaRPr lang="en-US"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sz="2500" dirty="0" smtClean="0"/>
              <a:t>092 CS NONCOOP SEE ABSENT PRNT PAGE- </a:t>
            </a:r>
            <a:r>
              <a:rPr lang="en-US" sz="1800" b="1" dirty="0" smtClean="0">
                <a:solidFill>
                  <a:schemeClr val="tx2"/>
                </a:solidFill>
              </a:rPr>
              <a:t>Check KIDS 02,02,10 or 02,01,24 to see if member is sanctioned. Enter medical sanction if appropriate. Run eligibility.</a:t>
            </a:r>
          </a:p>
          <a:p>
            <a:r>
              <a:rPr lang="en-US" sz="2500" dirty="0" smtClean="0"/>
              <a:t>115 GD CAUSE CLAIMED FOR NON COOP- </a:t>
            </a:r>
            <a:r>
              <a:rPr lang="en-US" sz="1800" b="1" dirty="0" smtClean="0">
                <a:solidFill>
                  <a:schemeClr val="tx2"/>
                </a:solidFill>
              </a:rPr>
              <a:t>Check status of GC Claim.</a:t>
            </a:r>
          </a:p>
          <a:p>
            <a:r>
              <a:rPr lang="en-US" sz="2500" dirty="0" smtClean="0"/>
              <a:t>303 APGI/AA UPDATED BY IVD- </a:t>
            </a:r>
            <a:r>
              <a:rPr lang="en-US" sz="1800" b="1" dirty="0" smtClean="0">
                <a:solidFill>
                  <a:schemeClr val="tx2"/>
                </a:solidFill>
              </a:rPr>
              <a:t>AP page updated. Check to see if paternity updated.</a:t>
            </a:r>
          </a:p>
          <a:p>
            <a:r>
              <a:rPr lang="en-US" sz="2500" dirty="0"/>
              <a:t>304 NEW AP FROM IVD ON </a:t>
            </a:r>
            <a:r>
              <a:rPr lang="en-US" sz="2500" dirty="0" smtClean="0"/>
              <a:t>IVDI/DE- </a:t>
            </a:r>
            <a:r>
              <a:rPr lang="en-US" sz="1800" b="1" dirty="0" smtClean="0">
                <a:solidFill>
                  <a:schemeClr val="tx2"/>
                </a:solidFill>
              </a:rPr>
              <a:t>Check mainframe for name of new potential AP. Add new AP page.</a:t>
            </a:r>
            <a:endParaRPr lang="en-US" sz="1800" b="1" dirty="0">
              <a:solidFill>
                <a:schemeClr val="tx2"/>
              </a:solidFill>
            </a:endParaRPr>
          </a:p>
          <a:p>
            <a:r>
              <a:rPr lang="en-US" sz="2500" dirty="0" smtClean="0"/>
              <a:t>305 NEW PATERNITY IND - SEE APGI- </a:t>
            </a:r>
            <a:r>
              <a:rPr lang="en-US" sz="1800" b="1" dirty="0" smtClean="0">
                <a:solidFill>
                  <a:schemeClr val="tx2"/>
                </a:solidFill>
              </a:rPr>
              <a:t>Paternity </a:t>
            </a:r>
            <a:r>
              <a:rPr lang="en-US" sz="1800" b="1" dirty="0">
                <a:solidFill>
                  <a:schemeClr val="tx2"/>
                </a:solidFill>
              </a:rPr>
              <a:t>updated. Update HH </a:t>
            </a:r>
            <a:r>
              <a:rPr lang="en-US" sz="1800" b="1" dirty="0" smtClean="0">
                <a:solidFill>
                  <a:schemeClr val="tx2"/>
                </a:solidFill>
              </a:rPr>
              <a:t>relationships if AP is in the home.</a:t>
            </a:r>
            <a:endParaRPr lang="en-US" sz="1800" b="1" dirty="0">
              <a:solidFill>
                <a:schemeClr val="tx2"/>
              </a:solidFill>
            </a:endParaRPr>
          </a:p>
          <a:p>
            <a:r>
              <a:rPr lang="en-US" sz="2500" dirty="0" smtClean="0"/>
              <a:t>400 CS INCREASE; INCOME &gt; 130% FPL- </a:t>
            </a:r>
            <a:r>
              <a:rPr lang="en-US" sz="1800" b="1" dirty="0" smtClean="0">
                <a:solidFill>
                  <a:schemeClr val="tx2"/>
                </a:solidFill>
              </a:rPr>
              <a:t>Check CWW or KIDS and enter new CS average.</a:t>
            </a:r>
          </a:p>
        </p:txBody>
      </p:sp>
    </p:spTree>
    <p:extLst>
      <p:ext uri="{BB962C8B-B14F-4D97-AF65-F5344CB8AC3E}">
        <p14:creationId xmlns:p14="http://schemas.microsoft.com/office/powerpoint/2010/main" val="26911275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Past Due Alerts</a:t>
            </a:r>
            <a:endParaRPr lang="en-US"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sz="2500" dirty="0" smtClean="0"/>
              <a:t>084 ELIGIBILITY REVIEW PAST DUE- </a:t>
            </a:r>
            <a:r>
              <a:rPr lang="en-US" sz="1800" b="1" dirty="0" smtClean="0">
                <a:solidFill>
                  <a:schemeClr val="tx2"/>
                </a:solidFill>
              </a:rPr>
              <a:t>Case may not have closed correctly after AA. Run eligibility to close programs past due for review.</a:t>
            </a:r>
            <a:endParaRPr lang="en-US" sz="2500" dirty="0" smtClean="0"/>
          </a:p>
          <a:p>
            <a:r>
              <a:rPr lang="en-US" sz="2500" dirty="0" smtClean="0"/>
              <a:t>106 DISABILITY/INCAP REV PAST DUE- </a:t>
            </a:r>
            <a:r>
              <a:rPr lang="en-US" sz="1800" b="1" dirty="0" smtClean="0">
                <a:solidFill>
                  <a:schemeClr val="tx2"/>
                </a:solidFill>
              </a:rPr>
              <a:t>Review disability or incapacitation status. If receiving SSDI/SSI, you can delete the Diary Date on the Disability Page. (MEH 5.7.1)</a:t>
            </a:r>
          </a:p>
          <a:p>
            <a:r>
              <a:rPr lang="en-US" sz="2500" dirty="0" smtClean="0"/>
              <a:t>079 EXP HOUSEHOLD CHANGE PAST DUE- </a:t>
            </a:r>
            <a:r>
              <a:rPr lang="en-US" sz="1800" b="1" dirty="0" smtClean="0">
                <a:solidFill>
                  <a:schemeClr val="tx2"/>
                </a:solidFill>
              </a:rPr>
              <a:t>Check Expected Change Alert and process accordingly.</a:t>
            </a:r>
            <a:endParaRPr lang="en-US" sz="2500" b="1" dirty="0" smtClean="0">
              <a:solidFill>
                <a:schemeClr val="tx2"/>
              </a:solidFill>
            </a:endParaRPr>
          </a:p>
          <a:p>
            <a:r>
              <a:rPr lang="en-US" sz="2500" dirty="0" smtClean="0"/>
              <a:t>416 FS SMRF HAS NOT BEEN PROCESSED-</a:t>
            </a:r>
            <a:r>
              <a:rPr lang="en-US" sz="1800" b="1" dirty="0" smtClean="0">
                <a:solidFill>
                  <a:schemeClr val="tx2"/>
                </a:solidFill>
              </a:rPr>
              <a:t>Late SMRFs may be processed up until the end of month 7. Incomplete SMRFs may be removed from your dashboard by lead or supervisor.</a:t>
            </a:r>
          </a:p>
          <a:p>
            <a:r>
              <a:rPr lang="en-US" sz="2500" dirty="0" smtClean="0"/>
              <a:t>418 CASE IN REVIEW MODE &gt; 30 DAYS- </a:t>
            </a:r>
            <a:r>
              <a:rPr lang="en-US" sz="1800" b="1" dirty="0" smtClean="0">
                <a:solidFill>
                  <a:schemeClr val="tx2"/>
                </a:solidFill>
              </a:rPr>
              <a:t>Review case to determine why it is remaining in review mode. If open for W-2, confirm IM programs and email W-2 worker to confirm W-2 program. Once all programs are confirmed case will go out of review mode.</a:t>
            </a:r>
            <a:endParaRPr lang="en-US" sz="2500" b="1" dirty="0" smtClean="0">
              <a:solidFill>
                <a:schemeClr val="tx2"/>
              </a:solidFill>
            </a:endParaRPr>
          </a:p>
          <a:p>
            <a:pPr marL="0" indent="0">
              <a:buNone/>
            </a:pPr>
            <a:endParaRPr lang="en-US" dirty="0"/>
          </a:p>
        </p:txBody>
      </p:sp>
    </p:spTree>
    <p:extLst>
      <p:ext uri="{BB962C8B-B14F-4D97-AF65-F5344CB8AC3E}">
        <p14:creationId xmlns:p14="http://schemas.microsoft.com/office/powerpoint/2010/main" val="32995753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Worker Action Needed</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accent1">
                    <a:lumMod val="75000"/>
                  </a:schemeClr>
                </a:solidFill>
              </a:rPr>
              <a:t>Further action is needed before running eligibility.</a:t>
            </a:r>
          </a:p>
          <a:p>
            <a:r>
              <a:rPr lang="en-US" sz="2800" dirty="0" smtClean="0"/>
              <a:t>095 </a:t>
            </a:r>
            <a:r>
              <a:rPr lang="en-US" sz="2800" dirty="0"/>
              <a:t>18 YR OLD GRADUATING. RUN </a:t>
            </a:r>
            <a:r>
              <a:rPr lang="en-US" sz="2800" dirty="0" smtClean="0"/>
              <a:t>ELIG-</a:t>
            </a:r>
            <a:r>
              <a:rPr lang="en-US" sz="2800" b="1" dirty="0" smtClean="0"/>
              <a:t> </a:t>
            </a:r>
            <a:r>
              <a:rPr lang="en-US" sz="2000" b="1" dirty="0" smtClean="0">
                <a:solidFill>
                  <a:schemeClr val="tx2"/>
                </a:solidFill>
              </a:rPr>
              <a:t>Update School Enrollment page. Run eligibility. Might effect ABAWD status.</a:t>
            </a:r>
            <a:endParaRPr lang="en-US" sz="2000" dirty="0" smtClean="0"/>
          </a:p>
          <a:p>
            <a:r>
              <a:rPr lang="en-US" sz="2800" dirty="0" smtClean="0"/>
              <a:t>113 EDUCATIONAL AID EXPIRES- </a:t>
            </a:r>
            <a:r>
              <a:rPr lang="en-US" sz="2000" b="1" dirty="0" smtClean="0">
                <a:solidFill>
                  <a:schemeClr val="tx2"/>
                </a:solidFill>
              </a:rPr>
              <a:t>Check student financial aid status, if receiving financial aid for the following semester, pend for verification. If not receiving, run eligibility. Set expected change reminder if skipping the summer session. </a:t>
            </a:r>
            <a:endParaRPr lang="en-US" sz="2000" dirty="0" smtClean="0"/>
          </a:p>
          <a:p>
            <a:r>
              <a:rPr lang="en-US" sz="2800" dirty="0" smtClean="0"/>
              <a:t>452 CHANGE PROCESSED-</a:t>
            </a:r>
            <a:r>
              <a:rPr lang="en-US" dirty="0" smtClean="0"/>
              <a:t> </a:t>
            </a:r>
            <a:r>
              <a:rPr lang="en-US" sz="2000" b="1" dirty="0" smtClean="0">
                <a:solidFill>
                  <a:schemeClr val="tx2"/>
                </a:solidFill>
              </a:rPr>
              <a:t>Complete baby add. Run through driver flow, update program request dates, add newborn screen, end pregnancy, update AP page and HH relationships. Run eligibility and run with back dates- confirm HC only back to birth month.</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543887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Run Eligibility</a:t>
            </a:r>
            <a:endParaRPr lang="en-US" dirty="0">
              <a:solidFill>
                <a:schemeClr val="tx2"/>
              </a:solidFill>
            </a:endParaRPr>
          </a:p>
        </p:txBody>
      </p:sp>
      <p:sp>
        <p:nvSpPr>
          <p:cNvPr id="3" name="Content Placeholder 2"/>
          <p:cNvSpPr>
            <a:spLocks noGrp="1"/>
          </p:cNvSpPr>
          <p:nvPr>
            <p:ph idx="1"/>
          </p:nvPr>
        </p:nvSpPr>
        <p:spPr/>
        <p:txBody>
          <a:bodyPr>
            <a:normAutofit fontScale="92500" lnSpcReduction="20000"/>
          </a:bodyPr>
          <a:lstStyle/>
          <a:p>
            <a:r>
              <a:rPr lang="en-US" dirty="0" smtClean="0"/>
              <a:t>056 RUN SFU AND ED/BC</a:t>
            </a:r>
          </a:p>
          <a:p>
            <a:r>
              <a:rPr lang="en-US" dirty="0" smtClean="0"/>
              <a:t>084 ELIGIBILITY REVIEW PAST DUE</a:t>
            </a:r>
          </a:p>
          <a:p>
            <a:r>
              <a:rPr lang="en-US" dirty="0" smtClean="0"/>
              <a:t>100 CEN - CHILD TURNING 1</a:t>
            </a:r>
          </a:p>
          <a:p>
            <a:r>
              <a:rPr lang="en-US" dirty="0" smtClean="0"/>
              <a:t>118 CLIENT WILL TURN AGE 50</a:t>
            </a:r>
          </a:p>
          <a:p>
            <a:r>
              <a:rPr lang="en-US" dirty="0" smtClean="0"/>
              <a:t>289 MAJOR MED INS COVRGE REPORTED</a:t>
            </a:r>
          </a:p>
          <a:p>
            <a:r>
              <a:rPr lang="en-US" dirty="0" smtClean="0"/>
              <a:t>336 </a:t>
            </a:r>
            <a:r>
              <a:rPr lang="en-US" dirty="0"/>
              <a:t>RUN SFEX-FAM MA INDIV TURNS </a:t>
            </a:r>
            <a:r>
              <a:rPr lang="en-US" dirty="0" smtClean="0"/>
              <a:t>19</a:t>
            </a:r>
            <a:endParaRPr lang="en-US" dirty="0"/>
          </a:p>
          <a:p>
            <a:r>
              <a:rPr lang="en-US" dirty="0" smtClean="0"/>
              <a:t>464 NO CIT/ID VER REC'D: RUN ELIG</a:t>
            </a:r>
          </a:p>
          <a:p>
            <a:r>
              <a:rPr lang="en-US" dirty="0" smtClean="0"/>
              <a:t>502 NON-CEN TURNING 1 INC&gt;200%</a:t>
            </a:r>
          </a:p>
          <a:p>
            <a:r>
              <a:rPr lang="en-US" dirty="0" smtClean="0"/>
              <a:t>430 HI ACC UPDATED - RUN ELIG</a:t>
            </a:r>
          </a:p>
          <a:p>
            <a:endParaRPr lang="en-US" dirty="0"/>
          </a:p>
        </p:txBody>
      </p:sp>
    </p:spTree>
    <p:extLst>
      <p:ext uri="{BB962C8B-B14F-4D97-AF65-F5344CB8AC3E}">
        <p14:creationId xmlns:p14="http://schemas.microsoft.com/office/powerpoint/2010/main" val="40312290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dirty="0" smtClean="0">
                <a:solidFill>
                  <a:schemeClr val="tx2"/>
                </a:solidFill>
              </a:rPr>
              <a:t>Child Care Alerts</a:t>
            </a:r>
            <a:br>
              <a:rPr lang="en-US" dirty="0" smtClean="0">
                <a:solidFill>
                  <a:schemeClr val="tx2"/>
                </a:solidFill>
              </a:rPr>
            </a:br>
            <a:r>
              <a:rPr lang="en-US" sz="1800" b="1" dirty="0" smtClean="0">
                <a:solidFill>
                  <a:schemeClr val="tx2"/>
                </a:solidFill>
              </a:rPr>
              <a:t>Case Comment the alert was received and delete the alert.</a:t>
            </a:r>
            <a:endParaRPr lang="en-US" sz="1800" b="1" dirty="0">
              <a:solidFill>
                <a:srgbClr val="FF0000"/>
              </a:solidFill>
            </a:endParaRPr>
          </a:p>
        </p:txBody>
      </p:sp>
      <p:sp>
        <p:nvSpPr>
          <p:cNvPr id="3" name="Content Placeholder 2"/>
          <p:cNvSpPr>
            <a:spLocks noGrp="1"/>
          </p:cNvSpPr>
          <p:nvPr>
            <p:ph idx="1"/>
          </p:nvPr>
        </p:nvSpPr>
        <p:spPr/>
        <p:txBody>
          <a:bodyPr>
            <a:normAutofit/>
          </a:bodyPr>
          <a:lstStyle/>
          <a:p>
            <a:r>
              <a:rPr lang="en-US" sz="2500" dirty="0" smtClean="0"/>
              <a:t>211 CC AUTH ENDS IN ONE WEEK</a:t>
            </a:r>
          </a:p>
          <a:p>
            <a:r>
              <a:rPr lang="en-US" sz="2500" dirty="0" smtClean="0"/>
              <a:t>228 CC ELIG LOST-AUTH ENDED</a:t>
            </a:r>
            <a:endParaRPr lang="en-US" sz="2500" dirty="0"/>
          </a:p>
          <a:p>
            <a:r>
              <a:rPr lang="en-US" sz="2500" dirty="0" smtClean="0"/>
              <a:t>248 PROVIDER RATE CHANGED</a:t>
            </a:r>
          </a:p>
          <a:p>
            <a:r>
              <a:rPr lang="en-US" sz="2500" dirty="0" smtClean="0"/>
              <a:t>249 PROVIDER AGES SERVED CHANGED</a:t>
            </a:r>
          </a:p>
          <a:p>
            <a:r>
              <a:rPr lang="en-US" sz="2500" dirty="0" smtClean="0"/>
              <a:t>250 PROVIDER CATEGORY CHANGED</a:t>
            </a:r>
          </a:p>
          <a:p>
            <a:r>
              <a:rPr lang="en-US" sz="2500" dirty="0" smtClean="0"/>
              <a:t>275 </a:t>
            </a:r>
            <a:r>
              <a:rPr lang="en-US" sz="2500" dirty="0"/>
              <a:t>CC AUTHORIZATION IS </a:t>
            </a:r>
            <a:r>
              <a:rPr lang="en-US" sz="2500" dirty="0" smtClean="0"/>
              <a:t>TERMINATED</a:t>
            </a:r>
          </a:p>
          <a:p>
            <a:r>
              <a:rPr lang="en-US" sz="2500" dirty="0" smtClean="0"/>
              <a:t>402 AUTH UNDER UTILIZED FOR 4 WEEKS</a:t>
            </a:r>
          </a:p>
          <a:p>
            <a:r>
              <a:rPr lang="en-US" sz="2500" dirty="0" smtClean="0"/>
              <a:t>456 AUTH ENDED-UNDER UTILIZATION</a:t>
            </a:r>
          </a:p>
          <a:p>
            <a:r>
              <a:rPr lang="en-US" sz="2500" dirty="0" smtClean="0"/>
              <a:t>459 AUTH CHANGED-UNDER UTILIZATION</a:t>
            </a:r>
          </a:p>
          <a:p>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4228167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Child Care Action Required</a:t>
            </a:r>
            <a:endParaRPr lang="en-US" dirty="0">
              <a:solidFill>
                <a:schemeClr val="tx2"/>
              </a:solidFill>
            </a:endParaRPr>
          </a:p>
        </p:txBody>
      </p:sp>
      <p:sp>
        <p:nvSpPr>
          <p:cNvPr id="3" name="Content Placeholder 2"/>
          <p:cNvSpPr>
            <a:spLocks noGrp="1"/>
          </p:cNvSpPr>
          <p:nvPr>
            <p:ph idx="1"/>
          </p:nvPr>
        </p:nvSpPr>
        <p:spPr/>
        <p:txBody>
          <a:bodyPr/>
          <a:lstStyle/>
          <a:p>
            <a:pPr marL="0" indent="0" algn="ctr">
              <a:buNone/>
            </a:pPr>
            <a:r>
              <a:rPr lang="en-US" sz="2400" b="1" dirty="0">
                <a:solidFill>
                  <a:schemeClr val="tx2"/>
                </a:solidFill>
              </a:rPr>
              <a:t>Worker action needed on </a:t>
            </a:r>
            <a:r>
              <a:rPr lang="en-US" sz="2400" b="1" dirty="0" smtClean="0">
                <a:solidFill>
                  <a:schemeClr val="tx2"/>
                </a:solidFill>
              </a:rPr>
              <a:t>certain </a:t>
            </a:r>
            <a:r>
              <a:rPr lang="en-US" sz="2400" b="1" dirty="0">
                <a:solidFill>
                  <a:schemeClr val="tx2"/>
                </a:solidFill>
              </a:rPr>
              <a:t>Child Care alerts.</a:t>
            </a:r>
          </a:p>
          <a:p>
            <a:pPr marL="0" indent="0" algn="ctr">
              <a:buNone/>
            </a:pPr>
            <a:endParaRPr lang="en-US" sz="2400" b="1" dirty="0">
              <a:solidFill>
                <a:schemeClr val="tx2"/>
              </a:solidFill>
            </a:endParaRPr>
          </a:p>
          <a:p>
            <a:r>
              <a:rPr lang="en-US" sz="2400" dirty="0"/>
              <a:t>216 CC CASE HAS INDV W/NO SSN- </a:t>
            </a:r>
            <a:r>
              <a:rPr lang="en-US" sz="1800" b="1" dirty="0">
                <a:solidFill>
                  <a:schemeClr val="tx2"/>
                </a:solidFill>
              </a:rPr>
              <a:t>Pend for verification. SSN required within 30 days for CC Program.</a:t>
            </a:r>
          </a:p>
          <a:p>
            <a:r>
              <a:rPr lang="en-US" sz="2400" dirty="0"/>
              <a:t>277 AUTH EXISTS IN ANOTHER </a:t>
            </a:r>
            <a:r>
              <a:rPr lang="en-US" sz="2400" dirty="0" smtClean="0"/>
              <a:t>CASE- </a:t>
            </a:r>
            <a:r>
              <a:rPr lang="en-US" sz="1800" b="1" dirty="0" smtClean="0">
                <a:solidFill>
                  <a:schemeClr val="tx2"/>
                </a:solidFill>
              </a:rPr>
              <a:t>Check companion case(s) including the same children and make sure Child Care authorizations match the children’s placement schedule.</a:t>
            </a:r>
          </a:p>
          <a:p>
            <a:endParaRPr lang="en-US" sz="1800" b="1" dirty="0">
              <a:solidFill>
                <a:schemeClr val="tx2"/>
              </a:solidFill>
            </a:endParaRPr>
          </a:p>
          <a:p>
            <a:r>
              <a:rPr lang="en-US" sz="1800" b="1" dirty="0" smtClean="0">
                <a:solidFill>
                  <a:srgbClr val="FF0000"/>
                </a:solidFill>
              </a:rPr>
              <a:t>Notify the Child Care Lead Worker in your county if error messages are encountered when trying to enter authorizations. For example, ages not served, rate does not exist, valid certificate/license does not exist for provider location, or provider not participating in YoungStar</a:t>
            </a:r>
            <a:r>
              <a:rPr lang="en-US" sz="1800" b="1" dirty="0">
                <a:solidFill>
                  <a:srgbClr val="FF0000"/>
                </a:solidFill>
              </a:rPr>
              <a:t>.</a:t>
            </a:r>
          </a:p>
        </p:txBody>
      </p:sp>
    </p:spTree>
    <p:extLst>
      <p:ext uri="{BB962C8B-B14F-4D97-AF65-F5344CB8AC3E}">
        <p14:creationId xmlns:p14="http://schemas.microsoft.com/office/powerpoint/2010/main" val="27184837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W-2 Related Alerts</a:t>
            </a:r>
            <a:endParaRPr lang="en-US" dirty="0">
              <a:solidFill>
                <a:schemeClr val="tx2"/>
              </a:solidFill>
            </a:endParaRPr>
          </a:p>
        </p:txBody>
      </p:sp>
      <p:sp>
        <p:nvSpPr>
          <p:cNvPr id="3" name="Content Placeholder 2"/>
          <p:cNvSpPr>
            <a:spLocks noGrp="1"/>
          </p:cNvSpPr>
          <p:nvPr>
            <p:ph idx="1"/>
          </p:nvPr>
        </p:nvSpPr>
        <p:spPr/>
        <p:txBody>
          <a:bodyPr>
            <a:normAutofit fontScale="92500"/>
          </a:bodyPr>
          <a:lstStyle/>
          <a:p>
            <a:r>
              <a:rPr lang="en-US" sz="2500" dirty="0" smtClean="0"/>
              <a:t>014 WP BEGINS WORK-SEE WPCH/WPEL- </a:t>
            </a:r>
            <a:r>
              <a:rPr lang="en-US" sz="1800" b="1" dirty="0" smtClean="0">
                <a:solidFill>
                  <a:schemeClr val="tx2"/>
                </a:solidFill>
              </a:rPr>
              <a:t>Check employment details. Enter employment if applicable and pend for verification. Check employability plan </a:t>
            </a:r>
            <a:r>
              <a:rPr lang="en-US" sz="1800" b="1" dirty="0">
                <a:solidFill>
                  <a:schemeClr val="tx2"/>
                </a:solidFill>
              </a:rPr>
              <a:t>and W-2 PIN level case </a:t>
            </a:r>
            <a:r>
              <a:rPr lang="en-US" sz="1800" b="1" dirty="0" smtClean="0">
                <a:solidFill>
                  <a:schemeClr val="tx2"/>
                </a:solidFill>
              </a:rPr>
              <a:t>comments for CC cases. May need to pend CC activity for work schedule/travel time information.</a:t>
            </a:r>
          </a:p>
          <a:p>
            <a:endParaRPr lang="en-US" sz="2500" b="1" dirty="0" smtClean="0"/>
          </a:p>
          <a:p>
            <a:r>
              <a:rPr lang="en-US" sz="2500" dirty="0"/>
              <a:t>199 WP ENDS WORK - SEE </a:t>
            </a:r>
            <a:r>
              <a:rPr lang="en-US" sz="2500" dirty="0" smtClean="0"/>
              <a:t>WPCH/WPEL- </a:t>
            </a:r>
            <a:r>
              <a:rPr lang="en-US" sz="1800" b="1" dirty="0" smtClean="0">
                <a:solidFill>
                  <a:schemeClr val="tx2"/>
                </a:solidFill>
              </a:rPr>
              <a:t>Check employment details. Employment may have ended. Check employability plan and W-2 PIN level case comments for CC cases. May need to pend for verification of employment ending and end CC authorization(s).</a:t>
            </a:r>
            <a:endParaRPr lang="en-US" sz="1800" b="1" dirty="0">
              <a:solidFill>
                <a:schemeClr val="tx2"/>
              </a:solidFill>
            </a:endParaRPr>
          </a:p>
          <a:p>
            <a:endParaRPr lang="en-US" sz="2500" dirty="0" smtClean="0"/>
          </a:p>
          <a:p>
            <a:r>
              <a:rPr lang="en-US" sz="2500" dirty="0" smtClean="0"/>
              <a:t>412 W-2 PYMT CHANGED-RUN SFEX - </a:t>
            </a:r>
            <a:r>
              <a:rPr lang="en-US" sz="1800" b="1" dirty="0" smtClean="0">
                <a:solidFill>
                  <a:schemeClr val="tx2"/>
                </a:solidFill>
              </a:rPr>
              <a:t>Review FS budget </a:t>
            </a:r>
            <a:r>
              <a:rPr lang="en-US" sz="1800" b="1" dirty="0">
                <a:solidFill>
                  <a:schemeClr val="tx2"/>
                </a:solidFill>
              </a:rPr>
              <a:t>&amp; run eligibility, W-2 income </a:t>
            </a:r>
            <a:r>
              <a:rPr lang="en-US" sz="1800" b="1" dirty="0" smtClean="0">
                <a:solidFill>
                  <a:schemeClr val="tx2"/>
                </a:solidFill>
              </a:rPr>
              <a:t>changes effect </a:t>
            </a:r>
            <a:r>
              <a:rPr lang="en-US" sz="1800" b="1" dirty="0">
                <a:solidFill>
                  <a:schemeClr val="tx2"/>
                </a:solidFill>
              </a:rPr>
              <a:t>FS benefits. </a:t>
            </a:r>
            <a:r>
              <a:rPr lang="en-US" sz="1800" b="1" dirty="0" smtClean="0">
                <a:solidFill>
                  <a:schemeClr val="tx2"/>
                </a:solidFill>
              </a:rPr>
              <a:t>Child care cases may be impacted if W-2 member is not participating in activities but continuing to use childcare or if W-2 placement has ended and the Child Care authorization should be ended.</a:t>
            </a:r>
          </a:p>
          <a:p>
            <a:endParaRPr lang="en-US" dirty="0"/>
          </a:p>
        </p:txBody>
      </p:sp>
    </p:spTree>
    <p:extLst>
      <p:ext uri="{BB962C8B-B14F-4D97-AF65-F5344CB8AC3E}">
        <p14:creationId xmlns:p14="http://schemas.microsoft.com/office/powerpoint/2010/main" val="39377062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2"/>
                </a:solidFill>
              </a:rPr>
              <a:t>Setting Expected Change Alerts</a:t>
            </a:r>
          </a:p>
        </p:txBody>
      </p:sp>
      <p:sp>
        <p:nvSpPr>
          <p:cNvPr id="3" name="Content Placeholder 2"/>
          <p:cNvSpPr>
            <a:spLocks noGrp="1"/>
          </p:cNvSpPr>
          <p:nvPr>
            <p:ph idx="1"/>
          </p:nvPr>
        </p:nvSpPr>
        <p:spPr>
          <a:xfrm>
            <a:off x="457199" y="1447800"/>
            <a:ext cx="8229600" cy="4525963"/>
          </a:xfrm>
        </p:spPr>
        <p:txBody>
          <a:bodyPr>
            <a:normAutofit/>
          </a:bodyPr>
          <a:lstStyle/>
          <a:p>
            <a:pPr marL="0" indent="0">
              <a:buNone/>
            </a:pPr>
            <a:r>
              <a:rPr lang="en-US" sz="1700" dirty="0">
                <a:solidFill>
                  <a:schemeClr val="tx2"/>
                </a:solidFill>
              </a:rPr>
              <a:t>To set an ECA, select “Expected Changes” from the left side of the navigation panel in CWW. This opens the “Expected Changes” page where you can enter the date of the expected change as well as a brief summary of what will need to be added/changed or what is due. Once finished, click the “Add” button and the information will auto-populate in the “Expected Changes Field” – this creates the 078 Expected Household Change Due alert in CARES Mainframe:</a:t>
            </a:r>
          </a:p>
          <a:p>
            <a:endParaRPr lang="en-US"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99" y="3429000"/>
            <a:ext cx="7706801" cy="2743200"/>
          </a:xfrm>
          <a:prstGeom prst="rect">
            <a:avLst/>
          </a:prstGeom>
        </p:spPr>
      </p:pic>
    </p:spTree>
    <p:extLst>
      <p:ext uri="{BB962C8B-B14F-4D97-AF65-F5344CB8AC3E}">
        <p14:creationId xmlns:p14="http://schemas.microsoft.com/office/powerpoint/2010/main" val="15246280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2"/>
                </a:solidFill>
              </a:rPr>
              <a:t>Checking Expected Change Alerts</a:t>
            </a:r>
          </a:p>
        </p:txBody>
      </p:sp>
      <p:sp>
        <p:nvSpPr>
          <p:cNvPr id="3" name="Content Placeholder 2"/>
          <p:cNvSpPr>
            <a:spLocks noGrp="1"/>
          </p:cNvSpPr>
          <p:nvPr>
            <p:ph idx="1"/>
          </p:nvPr>
        </p:nvSpPr>
        <p:spPr/>
        <p:txBody>
          <a:bodyPr/>
          <a:lstStyle/>
          <a:p>
            <a:pPr marL="0" indent="0">
              <a:buNone/>
            </a:pPr>
            <a:r>
              <a:rPr lang="en-US" sz="1800" dirty="0">
                <a:solidFill>
                  <a:schemeClr val="tx2"/>
                </a:solidFill>
              </a:rPr>
              <a:t>To check an ECA, you will see alert 078 “Expected Household Change Due” either in CARES Mainframe (enter CMWA in the Mainframe &amp; enter) or under Action Items in CARES Worker Web</a:t>
            </a:r>
            <a:r>
              <a:rPr lang="en-US" sz="1800" dirty="0" smtClean="0">
                <a:solidFill>
                  <a:schemeClr val="tx2"/>
                </a:solidFill>
              </a:rPr>
              <a:t>:</a:t>
            </a:r>
            <a:endParaRPr lang="en-US" sz="1800" dirty="0">
              <a:solidFill>
                <a:schemeClr val="tx2"/>
              </a:solidFill>
            </a:endParaRPr>
          </a:p>
          <a:p>
            <a:pPr marL="0" indent="0">
              <a:buNone/>
            </a:pPr>
            <a:endParaRPr lang="en-US" dirty="0" smtClean="0"/>
          </a:p>
          <a:p>
            <a:pPr marL="0" indent="0" algn="ctr">
              <a:buNone/>
            </a:pPr>
            <a:endParaRPr lang="en-US" sz="2000" dirty="0">
              <a:solidFill>
                <a:schemeClr val="tx2"/>
              </a:solidFill>
            </a:endParaRPr>
          </a:p>
          <a:p>
            <a:pPr marL="0" indent="0" algn="ctr">
              <a:buNone/>
            </a:pPr>
            <a:endParaRPr lang="en-US" sz="2000" dirty="0" smtClean="0">
              <a:solidFill>
                <a:schemeClr val="tx2"/>
              </a:solidFill>
            </a:endParaRPr>
          </a:p>
          <a:p>
            <a:pPr marL="0" indent="0" algn="ctr">
              <a:buNone/>
            </a:pPr>
            <a:endParaRPr lang="en-US" sz="2000" dirty="0">
              <a:solidFill>
                <a:schemeClr val="tx2"/>
              </a:solidFill>
            </a:endParaRPr>
          </a:p>
          <a:p>
            <a:pPr marL="0" indent="0" algn="ctr">
              <a:buNone/>
            </a:pPr>
            <a:endParaRPr lang="en-US" sz="2000" dirty="0" smtClean="0">
              <a:solidFill>
                <a:schemeClr val="tx2"/>
              </a:solidFill>
            </a:endParaRPr>
          </a:p>
          <a:p>
            <a:pPr marL="0" indent="0">
              <a:buNone/>
            </a:pPr>
            <a:r>
              <a:rPr lang="en-US" sz="1800" dirty="0">
                <a:solidFill>
                  <a:schemeClr val="tx2"/>
                </a:solidFill>
              </a:rPr>
              <a:t>You then go to “Expected Changes” on the left side of the navigation panel to determine what needs to be updated on the case. Run eligibility &amp; case comment. For this particular alert, you have to delete the action item in CWW and it will also delete in the Mainframe. </a:t>
            </a:r>
          </a:p>
          <a:p>
            <a:pPr marL="0" indent="0">
              <a:buNone/>
            </a:pPr>
            <a:endParaRPr lang="en-US" sz="2000" dirty="0" smtClean="0">
              <a:solidFill>
                <a:schemeClr val="tx2"/>
              </a:solidFill>
            </a:endParaRPr>
          </a:p>
        </p:txBody>
      </p:sp>
      <p:pic>
        <p:nvPicPr>
          <p:cNvPr id="5" name="Picture 4"/>
          <p:cNvPicPr/>
          <p:nvPr/>
        </p:nvPicPr>
        <p:blipFill>
          <a:blip r:embed="rId2"/>
          <a:stretch>
            <a:fillRect/>
          </a:stretch>
        </p:blipFill>
        <p:spPr>
          <a:xfrm>
            <a:off x="1394619" y="2743199"/>
            <a:ext cx="5943600" cy="193675"/>
          </a:xfrm>
          <a:prstGeom prst="rect">
            <a:avLst/>
          </a:prstGeom>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505200"/>
            <a:ext cx="3398838"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9217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Searching Mainframe Alerts</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pPr marL="400050" lvl="1" indent="0">
              <a:buNone/>
            </a:pPr>
            <a:r>
              <a:rPr lang="en-US" sz="2600" dirty="0" smtClean="0">
                <a:solidFill>
                  <a:schemeClr val="tx2"/>
                </a:solidFill>
              </a:rPr>
              <a:t>To </a:t>
            </a:r>
            <a:r>
              <a:rPr lang="en-US" sz="2600" dirty="0">
                <a:solidFill>
                  <a:schemeClr val="tx2"/>
                </a:solidFill>
              </a:rPr>
              <a:t>view </a:t>
            </a:r>
            <a:r>
              <a:rPr lang="en-US" sz="2600" dirty="0" smtClean="0">
                <a:solidFill>
                  <a:schemeClr val="tx2"/>
                </a:solidFill>
              </a:rPr>
              <a:t>another worker’s alerts on MNSA enter the desired function with the other worker’s User ID.</a:t>
            </a:r>
          </a:p>
          <a:p>
            <a:pPr marL="0" indent="0">
              <a:buNone/>
            </a:pPr>
            <a:endParaRPr lang="en-US" sz="2400" dirty="0">
              <a:solidFill>
                <a:schemeClr val="tx2"/>
              </a:solidFill>
            </a:endParaRPr>
          </a:p>
          <a:p>
            <a:pPr marL="0" indent="0">
              <a:buNone/>
            </a:pPr>
            <a:r>
              <a:rPr lang="en-US" sz="2400" dirty="0" smtClean="0">
                <a:solidFill>
                  <a:schemeClr val="tx2"/>
                </a:solidFill>
              </a:rPr>
              <a:t>Search by any of these functions:</a:t>
            </a:r>
          </a:p>
          <a:p>
            <a:pPr marL="457200" indent="-457200">
              <a:buFont typeface="+mj-lt"/>
              <a:buAutoNum type="arabicPeriod"/>
            </a:pPr>
            <a:r>
              <a:rPr lang="en-US" sz="2400" dirty="0">
                <a:solidFill>
                  <a:schemeClr val="tx2"/>
                </a:solidFill>
              </a:rPr>
              <a:t>ALL SYSTEM ALERTS                 </a:t>
            </a:r>
          </a:p>
          <a:p>
            <a:pPr marL="457200" indent="-457200">
              <a:buFont typeface="+mj-lt"/>
              <a:buAutoNum type="arabicPeriod"/>
            </a:pPr>
            <a:r>
              <a:rPr lang="en-US" sz="2400" dirty="0">
                <a:solidFill>
                  <a:schemeClr val="tx2"/>
                </a:solidFill>
              </a:rPr>
              <a:t>OVERDUE ELIG. DETERMINATION ALERTS</a:t>
            </a:r>
          </a:p>
          <a:p>
            <a:pPr marL="457200" indent="-457200">
              <a:buFont typeface="+mj-lt"/>
              <a:buAutoNum type="arabicPeriod"/>
            </a:pPr>
            <a:r>
              <a:rPr lang="en-US" sz="2400" dirty="0">
                <a:solidFill>
                  <a:schemeClr val="tx2"/>
                </a:solidFill>
              </a:rPr>
              <a:t>ELIGIBILITY ALERTS                </a:t>
            </a:r>
          </a:p>
          <a:p>
            <a:pPr marL="457200" indent="-457200">
              <a:buFont typeface="+mj-lt"/>
              <a:buAutoNum type="arabicPeriod"/>
            </a:pPr>
            <a:r>
              <a:rPr lang="en-US" sz="2400" dirty="0">
                <a:solidFill>
                  <a:schemeClr val="tx2"/>
                </a:solidFill>
              </a:rPr>
              <a:t>BENEFIT ISSUANCE ALERTS           </a:t>
            </a:r>
          </a:p>
          <a:p>
            <a:pPr marL="457200" indent="-457200">
              <a:buFont typeface="+mj-lt"/>
              <a:buAutoNum type="arabicPeriod"/>
            </a:pPr>
            <a:r>
              <a:rPr lang="en-US" sz="2400" dirty="0">
                <a:solidFill>
                  <a:schemeClr val="tx2"/>
                </a:solidFill>
              </a:rPr>
              <a:t>INFORMATION ALERTS                </a:t>
            </a:r>
          </a:p>
          <a:p>
            <a:pPr marL="457200" indent="-457200">
              <a:buFont typeface="+mj-lt"/>
              <a:buAutoNum type="arabicPeriod"/>
            </a:pPr>
            <a:r>
              <a:rPr lang="en-US" sz="2400" dirty="0">
                <a:solidFill>
                  <a:schemeClr val="tx2"/>
                </a:solidFill>
              </a:rPr>
              <a:t>WORK PROGRAM ALERTS               </a:t>
            </a:r>
          </a:p>
          <a:p>
            <a:pPr marL="457200" indent="-457200">
              <a:buFont typeface="+mj-lt"/>
              <a:buAutoNum type="arabicPeriod"/>
            </a:pPr>
            <a:r>
              <a:rPr lang="en-US" sz="2400" dirty="0">
                <a:solidFill>
                  <a:schemeClr val="tx2"/>
                </a:solidFill>
              </a:rPr>
              <a:t>SSF/PFP ALERTS                    </a:t>
            </a:r>
          </a:p>
          <a:p>
            <a:pPr marL="457200" indent="-457200">
              <a:buFont typeface="+mj-lt"/>
              <a:buAutoNum type="arabicPeriod"/>
            </a:pPr>
            <a:r>
              <a:rPr lang="en-US" sz="2400" dirty="0">
                <a:solidFill>
                  <a:schemeClr val="tx2"/>
                </a:solidFill>
              </a:rPr>
              <a:t>CHILD CARE ALERTS </a:t>
            </a:r>
            <a:endParaRPr lang="en-US" sz="2400" dirty="0" smtClean="0">
              <a:solidFill>
                <a:schemeClr val="tx2"/>
              </a:solidFill>
            </a:endParaRPr>
          </a:p>
          <a:p>
            <a:endParaRPr lang="en-US" sz="2400" dirty="0">
              <a:solidFill>
                <a:schemeClr val="tx2"/>
              </a:solidFill>
            </a:endParaRPr>
          </a:p>
          <a:p>
            <a:endParaRPr lang="en-US" sz="2400" dirty="0" smtClean="0">
              <a:solidFill>
                <a:schemeClr val="tx2"/>
              </a:solidFill>
            </a:endParaRPr>
          </a:p>
          <a:p>
            <a:endParaRPr lang="en-US" sz="2400" dirty="0" smtClean="0">
              <a:solidFill>
                <a:schemeClr val="tx2"/>
              </a:solidFill>
            </a:endParaRPr>
          </a:p>
          <a:p>
            <a:pPr marL="0" indent="0">
              <a:buNone/>
            </a:pPr>
            <a:endParaRPr lang="en-US" sz="2400" dirty="0" smtClean="0">
              <a:solidFill>
                <a:schemeClr val="tx2"/>
              </a:solidFill>
            </a:endParaRPr>
          </a:p>
          <a:p>
            <a:pPr marL="0" indent="0">
              <a:buNone/>
            </a:pPr>
            <a:endParaRPr lang="en-US" dirty="0" smtClean="0">
              <a:solidFill>
                <a:srgbClr val="FF0000"/>
              </a:solidFill>
            </a:endParaRPr>
          </a:p>
        </p:txBody>
      </p:sp>
    </p:spTree>
    <p:extLst>
      <p:ext uri="{BB962C8B-B14F-4D97-AF65-F5344CB8AC3E}">
        <p14:creationId xmlns:p14="http://schemas.microsoft.com/office/powerpoint/2010/main" val="3575872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ogona - A - VTCC1EVZ"/>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3" y="0"/>
            <a:ext cx="9120433" cy="6858000"/>
          </a:xfrm>
          <a:prstGeom prst="rect">
            <a:avLst/>
          </a:prstGeom>
        </p:spPr>
      </p:pic>
    </p:spTree>
    <p:extLst>
      <p:ext uri="{BB962C8B-B14F-4D97-AF65-F5344CB8AC3E}">
        <p14:creationId xmlns:p14="http://schemas.microsoft.com/office/powerpoint/2010/main" val="893594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ogona - A - VTCC1WZU"/>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3" y="0"/>
            <a:ext cx="9120433" cy="6858000"/>
          </a:xfrm>
          <a:prstGeom prst="rect">
            <a:avLst/>
          </a:prstGeom>
        </p:spPr>
      </p:pic>
      <p:sp>
        <p:nvSpPr>
          <p:cNvPr id="3" name="Rectangle 2"/>
          <p:cNvSpPr/>
          <p:nvPr/>
        </p:nvSpPr>
        <p:spPr>
          <a:xfrm>
            <a:off x="2057400" y="2667000"/>
            <a:ext cx="1143000" cy="2667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9998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Customized Alert Search</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t>From MNSA select desired function #</a:t>
            </a:r>
            <a:r>
              <a:rPr lang="en-US" dirty="0"/>
              <a:t>11 </a:t>
            </a:r>
            <a:r>
              <a:rPr lang="en-US" dirty="0" smtClean="0"/>
              <a:t>Customized Alert Request and click enter       or go directly to CMCR.</a:t>
            </a:r>
          </a:p>
          <a:p>
            <a:r>
              <a:rPr lang="en-US" dirty="0" smtClean="0"/>
              <a:t>Enter your own User ID or another worker’s User ID.</a:t>
            </a:r>
          </a:p>
          <a:p>
            <a:r>
              <a:rPr lang="en-US" dirty="0" smtClean="0"/>
              <a:t>Enter Alert Code(s), Due Date Range or Priority.</a:t>
            </a:r>
            <a:endParaRPr lang="en-US" dirty="0"/>
          </a:p>
        </p:txBody>
      </p:sp>
    </p:spTree>
    <p:extLst>
      <p:ext uri="{BB962C8B-B14F-4D97-AF65-F5344CB8AC3E}">
        <p14:creationId xmlns:p14="http://schemas.microsoft.com/office/powerpoint/2010/main" val="3816693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ogona - A - VTCC1ODM"/>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3" y="0"/>
            <a:ext cx="9120433" cy="6858000"/>
          </a:xfrm>
          <a:prstGeom prst="rect">
            <a:avLst/>
          </a:prstGeom>
        </p:spPr>
      </p:pic>
    </p:spTree>
    <p:extLst>
      <p:ext uri="{BB962C8B-B14F-4D97-AF65-F5344CB8AC3E}">
        <p14:creationId xmlns:p14="http://schemas.microsoft.com/office/powerpoint/2010/main" val="3128578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ilogona - A - VTCC1ODM"/>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3" y="0"/>
            <a:ext cx="9120433" cy="6858000"/>
          </a:xfrm>
          <a:prstGeom prst="rect">
            <a:avLst/>
          </a:prstGeom>
        </p:spPr>
      </p:pic>
      <p:sp>
        <p:nvSpPr>
          <p:cNvPr id="3" name="Rectangle 2"/>
          <p:cNvSpPr/>
          <p:nvPr/>
        </p:nvSpPr>
        <p:spPr>
          <a:xfrm>
            <a:off x="1828800" y="2667000"/>
            <a:ext cx="114300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828800" y="2895600"/>
            <a:ext cx="1371600" cy="152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6182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1675</TotalTime>
  <Words>2453</Words>
  <Application>Microsoft Office PowerPoint</Application>
  <PresentationFormat>On-screen Show (4:3)</PresentationFormat>
  <Paragraphs>201</Paragraphs>
  <Slides>38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Processing Alerts</vt:lpstr>
      <vt:lpstr>Alerts</vt:lpstr>
      <vt:lpstr>Mainframe Process Tips</vt:lpstr>
      <vt:lpstr>Searching Mainframe Alerts</vt:lpstr>
      <vt:lpstr>PowerPoint Presentation</vt:lpstr>
      <vt:lpstr>PowerPoint Presentation</vt:lpstr>
      <vt:lpstr>Customized Alert Search</vt:lpstr>
      <vt:lpstr>PowerPoint Presentation</vt:lpstr>
      <vt:lpstr>PowerPoint Presentation</vt:lpstr>
      <vt:lpstr>PowerPoint Presentation</vt:lpstr>
      <vt:lpstr>PowerPoint Presentation</vt:lpstr>
      <vt:lpstr>  Mainframe Alert Help  </vt:lpstr>
      <vt:lpstr>PowerPoint Presentation</vt:lpstr>
      <vt:lpstr>PowerPoint Presentation</vt:lpstr>
      <vt:lpstr>CWW Action Items</vt:lpstr>
      <vt:lpstr>PowerPoint Presentation</vt:lpstr>
      <vt:lpstr>PowerPoint Presentation</vt:lpstr>
      <vt:lpstr>Case Management Search Criteria</vt:lpstr>
      <vt:lpstr>CWW Search Criteria</vt:lpstr>
      <vt:lpstr>Alerts requiring no action</vt:lpstr>
      <vt:lpstr>High Priority Mainframe Alerts</vt:lpstr>
      <vt:lpstr>076 Verification Due Date Approach</vt:lpstr>
      <vt:lpstr>280 BC LATE PREM RCVD RUN SFED/EX </vt:lpstr>
      <vt:lpstr>432 CHECK HC ELIG AND RECERTIFY </vt:lpstr>
      <vt:lpstr>PowerPoint Presentation</vt:lpstr>
      <vt:lpstr>Auto Updates</vt:lpstr>
      <vt:lpstr>PowerPoint Presentation</vt:lpstr>
      <vt:lpstr>Social Security Alerts</vt:lpstr>
      <vt:lpstr>FYI Alerts </vt:lpstr>
      <vt:lpstr>Child Support Alerts</vt:lpstr>
      <vt:lpstr>Past Due Alerts</vt:lpstr>
      <vt:lpstr>Worker Action Needed</vt:lpstr>
      <vt:lpstr>Run Eligibility</vt:lpstr>
      <vt:lpstr>Child Care Alerts Case Comment the alert was received and delete the alert.</vt:lpstr>
      <vt:lpstr>Child Care Action Required</vt:lpstr>
      <vt:lpstr>W-2 Related Alerts</vt:lpstr>
      <vt:lpstr>Setting Expected Change Alerts</vt:lpstr>
      <vt:lpstr>Checking Expected Change Alerts</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Alerts</dc:title>
  <dc:creator>Stibb, Bonnie</dc:creator>
  <cp:lastModifiedBy>Johnson, Robyn</cp:lastModifiedBy>
  <cp:revision>163</cp:revision>
  <cp:lastPrinted>2016-08-25T11:49:13Z</cp:lastPrinted>
  <dcterms:created xsi:type="dcterms:W3CDTF">2016-06-08T14:50:58Z</dcterms:created>
  <dcterms:modified xsi:type="dcterms:W3CDTF">2023-03-30T21:01:51Z</dcterms:modified>
</cp:coreProperties>
</file>