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71" r:id="rId2"/>
    <p:sldId id="272" r:id="rId3"/>
    <p:sldId id="273" r:id="rId4"/>
    <p:sldId id="274" r:id="rId5"/>
    <p:sldId id="275" r:id="rId6"/>
    <p:sldId id="276" r:id="rId7"/>
    <p:sldId id="278" r:id="rId8"/>
    <p:sldId id="258" r:id="rId9"/>
    <p:sldId id="259" r:id="rId10"/>
    <p:sldId id="260" r:id="rId11"/>
    <p:sldId id="262" r:id="rId12"/>
    <p:sldId id="261" r:id="rId13"/>
    <p:sldId id="263" r:id="rId14"/>
    <p:sldId id="279" r:id="rId15"/>
    <p:sldId id="264" r:id="rId16"/>
    <p:sldId id="266" r:id="rId17"/>
    <p:sldId id="265" r:id="rId18"/>
    <p:sldId id="267" r:id="rId19"/>
    <p:sldId id="270" r:id="rId20"/>
    <p:sldId id="268" r:id="rId21"/>
    <p:sldId id="26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D4A548-FD22-45A6-B4EF-3707058B7111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42C7B7-81F1-4A6F-9CC4-EC7ED4FA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Evaluate for legitimacy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0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19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3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34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8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5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21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3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situations can</a:t>
            </a:r>
            <a:r>
              <a:rPr lang="en-US" baseline="0" dirty="0" smtClean="0"/>
              <a:t> trigger a HH comp referral, but this specific one started with CS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comments – both read and 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9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58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ok to go to a hearing</a:t>
            </a:r>
          </a:p>
          <a:p>
            <a:pPr marL="349415" lvl="2" indent="-349415">
              <a:buFont typeface="Wingdings" pitchFamily="2" charset="2"/>
              <a:buChar char="§"/>
            </a:pPr>
            <a:r>
              <a:rPr lang="en-US" sz="3100" dirty="0"/>
              <a:t>Handling the client interactions – dealing with an upset client, differentiate following policy vs. idea of “truth and lie” </a:t>
            </a:r>
          </a:p>
          <a:p>
            <a:pPr marL="815302" lvl="3" indent="-349415">
              <a:buFont typeface="Wingdings" pitchFamily="2" charset="2"/>
              <a:buChar char="§"/>
            </a:pPr>
            <a:r>
              <a:rPr lang="en-US" sz="3100" dirty="0"/>
              <a:t>We don’t have to be apologetic about requesting verification.  This is not something we are doing </a:t>
            </a:r>
            <a:r>
              <a:rPr lang="en-US" sz="3100" i="1" dirty="0"/>
              <a:t>to</a:t>
            </a:r>
            <a:r>
              <a:rPr lang="en-US" sz="3100" dirty="0"/>
              <a:t> the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8CCE-F43D-4511-995A-A75EBC9128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8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 smtClean="0"/>
              <a:t>Evaluate verification received</a:t>
            </a:r>
            <a:r>
              <a:rPr lang="en-US" b="1" baseline="0" dirty="0" smtClean="0"/>
              <a:t> for legitimacy – give examples</a:t>
            </a:r>
            <a:endParaRPr lang="en-US" b="1" dirty="0" smtClean="0"/>
          </a:p>
          <a:p>
            <a:pPr defTabSz="931774">
              <a:defRPr/>
            </a:pPr>
            <a:r>
              <a:rPr lang="en-US" dirty="0" smtClean="0"/>
              <a:t>Be cognizant of Child Care verification requirements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8CCE-F43D-4511-995A-A75EBC9128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7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declaration that they are one household to CSA:</a:t>
            </a:r>
          </a:p>
          <a:p>
            <a:r>
              <a:rPr lang="en-US" dirty="0" smtClean="0"/>
              <a:t>In court</a:t>
            </a:r>
          </a:p>
          <a:p>
            <a:r>
              <a:rPr lang="en-US" dirty="0" smtClean="0"/>
              <a:t>Reported by phone</a:t>
            </a:r>
          </a:p>
          <a:p>
            <a:r>
              <a:rPr lang="en-US" dirty="0" smtClean="0"/>
              <a:t>Interview with CSA</a:t>
            </a:r>
          </a:p>
          <a:p>
            <a:r>
              <a:rPr lang="en-US" dirty="0" smtClean="0"/>
              <a:t>Paternity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2C7B7-81F1-4A6F-9CC4-EC7ED4FA60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7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7C9E7A-594A-492C-97B7-381A9C9836FD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AF01D2-4A22-42F8-BB43-A126FD0B66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6477000" cy="1828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NQ becomes Questionable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8531817" cy="1676400"/>
          </a:xfrm>
        </p:spPr>
        <p:txBody>
          <a:bodyPr>
            <a:normAutofit fontScale="85000" lnSpcReduction="10000"/>
          </a:bodyPr>
          <a:lstStyle/>
          <a:p>
            <a:r>
              <a:rPr lang="en-US" sz="4200" dirty="0" smtClean="0">
                <a:solidFill>
                  <a:schemeClr val="accent1">
                    <a:lumMod val="75000"/>
                  </a:schemeClr>
                </a:solidFill>
              </a:rPr>
              <a:t>Household Composition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Paul Unger, Nikki Sanders, Alex Premo, Kay Willard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Process it</a:t>
            </a:r>
          </a:p>
          <a:p>
            <a:r>
              <a:rPr lang="en-US" dirty="0" smtClean="0"/>
              <a:t>Update both cases, in the situation of two cases</a:t>
            </a:r>
          </a:p>
          <a:p>
            <a:r>
              <a:rPr lang="en-US" dirty="0"/>
              <a:t>Case comment – include companion case </a:t>
            </a:r>
            <a:r>
              <a:rPr lang="en-US" dirty="0" smtClean="0"/>
              <a:t>number, if two cases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Close case</a:t>
            </a:r>
          </a:p>
          <a:p>
            <a:r>
              <a:rPr lang="en-US" dirty="0" smtClean="0"/>
              <a:t>Close both cases, in the situation of two cases</a:t>
            </a:r>
          </a:p>
          <a:p>
            <a:r>
              <a:rPr lang="en-US" dirty="0" smtClean="0"/>
              <a:t>Case comment – include companion case number, if two cases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Verification Comes 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Verification 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Person Agrees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 calls in to say, “Yes NCP is in the home, but has no income”</a:t>
            </a:r>
          </a:p>
          <a:p>
            <a:r>
              <a:rPr lang="en-US" dirty="0" smtClean="0"/>
              <a:t>Complete person add process, enter case comments and confirm case – check data exchanges one more time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r="-1"/>
          <a:stretch/>
        </p:blipFill>
        <p:spPr bwMode="auto">
          <a:xfrm>
            <a:off x="4895272" y="2420897"/>
            <a:ext cx="3835977" cy="29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8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Person Disputes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3886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PP calls in to ask why we added NCP, and reports he/she doesn’t live with them</a:t>
            </a:r>
          </a:p>
          <a:p>
            <a:pPr lvl="1"/>
            <a:r>
              <a:rPr lang="en-US" b="1" dirty="0" smtClean="0"/>
              <a:t>We need verification</a:t>
            </a:r>
            <a:endParaRPr lang="en-US" dirty="0" smtClean="0"/>
          </a:p>
          <a:p>
            <a:r>
              <a:rPr lang="en-US" dirty="0"/>
              <a:t>This is because they told CSA that the parties reside together</a:t>
            </a:r>
          </a:p>
          <a:p>
            <a:r>
              <a:rPr lang="en-US" dirty="0"/>
              <a:t>Now what they are telling us contradicts other information we have </a:t>
            </a:r>
            <a:r>
              <a:rPr lang="en-US" dirty="0" smtClean="0"/>
              <a:t>received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924300" y="1600200"/>
            <a:ext cx="48387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 PP know verification due date, extend due date if necessary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/>
          <a:stretch/>
        </p:blipFill>
        <p:spPr bwMode="auto">
          <a:xfrm>
            <a:off x="3886199" y="3124200"/>
            <a:ext cx="498554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7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Verify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077200" cy="4735034"/>
          </a:xfrm>
        </p:spPr>
        <p:txBody>
          <a:bodyPr>
            <a:normAutofit/>
          </a:bodyPr>
          <a:lstStyle/>
          <a:p>
            <a:r>
              <a:rPr lang="en-US" dirty="0" smtClean="0"/>
              <a:t>We cannot require a specific source, but…</a:t>
            </a:r>
          </a:p>
          <a:p>
            <a:pPr lvl="1"/>
            <a:r>
              <a:rPr lang="en-US" dirty="0"/>
              <a:t>Leasing records</a:t>
            </a:r>
          </a:p>
          <a:p>
            <a:pPr lvl="1"/>
            <a:r>
              <a:rPr lang="en-US" dirty="0"/>
              <a:t>Written statement from person they live with</a:t>
            </a:r>
          </a:p>
          <a:p>
            <a:pPr lvl="2"/>
            <a:r>
              <a:rPr lang="en-US" dirty="0"/>
              <a:t>Address, signature and contact information must be included</a:t>
            </a:r>
          </a:p>
          <a:p>
            <a:pPr lvl="1"/>
            <a:r>
              <a:rPr lang="en-US" dirty="0" smtClean="0"/>
              <a:t>Statement from homeless shelter</a:t>
            </a:r>
          </a:p>
          <a:p>
            <a:pPr lvl="1"/>
            <a:r>
              <a:rPr lang="en-US" dirty="0" smtClean="0"/>
              <a:t>Collateral </a:t>
            </a:r>
            <a:r>
              <a:rPr lang="en-US" dirty="0"/>
              <a:t>contact verification – new landlord, social worker, probation agent, school, etc.</a:t>
            </a:r>
          </a:p>
          <a:p>
            <a:pPr lvl="2"/>
            <a:r>
              <a:rPr lang="en-US" dirty="0"/>
              <a:t>Include in comments who you spoke with and what they said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Last ditch effort – Household Composition Form</a:t>
            </a:r>
          </a:p>
        </p:txBody>
      </p:sp>
    </p:spTree>
    <p:extLst>
      <p:ext uri="{BB962C8B-B14F-4D97-AF65-F5344CB8AC3E}">
        <p14:creationId xmlns:p14="http://schemas.microsoft.com/office/powerpoint/2010/main" val="3478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Acceptable – CSA Address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4800" y="1524000"/>
            <a:ext cx="4724400" cy="5029200"/>
          </a:xfrm>
        </p:spPr>
        <p:txBody>
          <a:bodyPr>
            <a:noAutofit/>
          </a:bodyPr>
          <a:lstStyle/>
          <a:p>
            <a:r>
              <a:rPr lang="en-US" sz="2400" dirty="0"/>
              <a:t>In the past, workers have instructed clients to call CSA in this situation, to simply report that NCP is not living with them.  THIS IS NOT VERIFICATION FOR OUR PURPOSES.  </a:t>
            </a:r>
          </a:p>
          <a:p>
            <a:r>
              <a:rPr lang="en-US" sz="2400" dirty="0"/>
              <a:t>We may encourage clients to call CSA to update their situation as a professional courtesy, but we still need verification of living arrangement / household composition.</a:t>
            </a:r>
          </a:p>
          <a:p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338968" cy="203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Form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44" y="132893"/>
            <a:ext cx="5442644" cy="672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0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is Received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receive verification of NCP’s new address, evaluate it for legitimacy, and process it.</a:t>
            </a:r>
          </a:p>
          <a:p>
            <a:r>
              <a:rPr lang="en-US" dirty="0" smtClean="0"/>
              <a:t>If you need help evaluating it, see your lead, or contact a Fraud Investigator.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417763"/>
            <a:ext cx="3810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Verification Received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600200"/>
            <a:ext cx="3886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PP failed to verify that NCP is out of the home, we consider that HH comp not verified.</a:t>
            </a:r>
          </a:p>
          <a:p>
            <a:r>
              <a:rPr lang="en-US" dirty="0" smtClean="0"/>
              <a:t>QV the necessary verification fields and close case.</a:t>
            </a:r>
          </a:p>
          <a:p>
            <a:r>
              <a:rPr lang="en-US" dirty="0" smtClean="0"/>
              <a:t>If client later re-applies, evaluate whether HH comp should still be questioned.</a:t>
            </a:r>
          </a:p>
          <a:p>
            <a:endParaRPr lang="en-US" dirty="0"/>
          </a:p>
        </p:txBody>
      </p:sp>
      <p:pic>
        <p:nvPicPr>
          <p:cNvPr id="1026" name="Picture 2" descr="Image result for 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286000"/>
            <a:ext cx="3263007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BRITS 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3886200" cy="4572000"/>
          </a:xfrm>
        </p:spPr>
        <p:txBody>
          <a:bodyPr/>
          <a:lstStyle/>
          <a:p>
            <a:r>
              <a:rPr lang="en-US" dirty="0" smtClean="0"/>
              <a:t>Things to Consider:</a:t>
            </a:r>
          </a:p>
          <a:p>
            <a:pPr lvl="1"/>
            <a:r>
              <a:rPr lang="en-US" dirty="0" smtClean="0"/>
              <a:t>What programs were open?</a:t>
            </a:r>
          </a:p>
          <a:p>
            <a:pPr lvl="1"/>
            <a:r>
              <a:rPr lang="en-US" dirty="0" smtClean="0"/>
              <a:t>How long has the NCP been suspected in the home?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589567"/>
            <a:ext cx="4159101" cy="4572000"/>
          </a:xfrm>
        </p:spPr>
        <p:txBody>
          <a:bodyPr>
            <a:normAutofit/>
          </a:bodyPr>
          <a:lstStyle/>
          <a:p>
            <a:r>
              <a:rPr lang="en-US" dirty="0"/>
              <a:t>Did client have to use the HH Comp Agency </a:t>
            </a:r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Always refer</a:t>
            </a:r>
          </a:p>
          <a:p>
            <a:pPr lvl="1"/>
            <a:r>
              <a:rPr lang="en-US" dirty="0" smtClean="0"/>
              <a:t>Refer upon sending the form out</a:t>
            </a:r>
          </a:p>
          <a:p>
            <a:pPr lvl="1"/>
            <a:r>
              <a:rPr lang="en-US" dirty="0" smtClean="0"/>
              <a:t>When form is returned, check BRITS for referral – if one wasn’t made, create referral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Code BRITS Referrals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8984"/>
            <a:ext cx="8084542" cy="340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9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Q? or NQ – Finding Common 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is to unify, empower staff, and create consistent handling of questionable items</a:t>
            </a:r>
          </a:p>
          <a:p>
            <a:pPr lvl="1"/>
            <a:r>
              <a:rPr lang="en-US" dirty="0" smtClean="0"/>
              <a:t>Understand policy</a:t>
            </a:r>
          </a:p>
          <a:p>
            <a:pPr lvl="1"/>
            <a:r>
              <a:rPr lang="en-US" dirty="0" smtClean="0"/>
              <a:t>Use logic</a:t>
            </a:r>
          </a:p>
          <a:p>
            <a:pPr lvl="1"/>
            <a:r>
              <a:rPr lang="en-US" dirty="0" smtClean="0"/>
              <a:t>Make the call, and fellow staff respect that call</a:t>
            </a:r>
          </a:p>
          <a:p>
            <a:pPr lvl="1"/>
            <a:r>
              <a:rPr lang="en-US" dirty="0" smtClean="0"/>
              <a:t>Concise case comments</a:t>
            </a:r>
          </a:p>
          <a:p>
            <a:pPr lvl="1"/>
            <a:r>
              <a:rPr lang="en-US" dirty="0" smtClean="0"/>
              <a:t>Encourage critical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343400" cy="4572000"/>
          </a:xfrm>
        </p:spPr>
        <p:txBody>
          <a:bodyPr/>
          <a:lstStyle/>
          <a:p>
            <a:r>
              <a:rPr lang="en-US" dirty="0" smtClean="0"/>
              <a:t>Every step of the way</a:t>
            </a:r>
          </a:p>
          <a:p>
            <a:r>
              <a:rPr lang="en-US" dirty="0" smtClean="0"/>
              <a:t>Make comments stand out</a:t>
            </a:r>
          </a:p>
          <a:p>
            <a:pPr lvl="1"/>
            <a:r>
              <a:rPr lang="en-US" dirty="0" smtClean="0"/>
              <a:t>Red flag, all caps, asterisks</a:t>
            </a:r>
          </a:p>
          <a:p>
            <a:r>
              <a:rPr lang="en-US" dirty="0" smtClean="0"/>
              <a:t>Read other workers’ case comments</a:t>
            </a:r>
          </a:p>
          <a:p>
            <a:r>
              <a:rPr lang="en-US" dirty="0" smtClean="0"/>
              <a:t>Enter comments in CWW, and BRITS, as appropriate</a:t>
            </a:r>
          </a:p>
          <a:p>
            <a:pPr marL="5715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1036"/>
            <a:ext cx="2865437" cy="28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struggling to find the right questions to ask for clarification of living arrangement, try one of these: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4800" y="1600200"/>
            <a:ext cx="4800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Have you ever lived with ______ (NCP)?</a:t>
            </a:r>
          </a:p>
          <a:p>
            <a:r>
              <a:rPr lang="en-US" dirty="0" smtClean="0"/>
              <a:t>When did he / she move out?</a:t>
            </a:r>
          </a:p>
          <a:p>
            <a:r>
              <a:rPr lang="en-US" dirty="0" smtClean="0"/>
              <a:t>Why did you tell CSA that you live together?</a:t>
            </a:r>
          </a:p>
          <a:p>
            <a:r>
              <a:rPr lang="en-US" dirty="0" smtClean="0"/>
              <a:t>Does he/she see the kids?</a:t>
            </a:r>
          </a:p>
          <a:p>
            <a:r>
              <a:rPr lang="en-US" dirty="0" smtClean="0"/>
              <a:t>How do you contact him / her?</a:t>
            </a:r>
            <a:endParaRPr lang="en-US" dirty="0"/>
          </a:p>
          <a:p>
            <a:r>
              <a:rPr lang="en-US" dirty="0" smtClean="0"/>
              <a:t>What is NCP’s address?</a:t>
            </a:r>
          </a:p>
          <a:p>
            <a:r>
              <a:rPr lang="en-US" dirty="0" smtClean="0"/>
              <a:t>Do expect him / her to return?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policy </a:t>
            </a:r>
            <a:r>
              <a:rPr lang="en-US" dirty="0"/>
              <a:t>r</a:t>
            </a:r>
            <a:r>
              <a:rPr lang="en-US" dirty="0" smtClean="0"/>
              <a:t>eview</a:t>
            </a:r>
          </a:p>
          <a:p>
            <a:pPr lvl="1"/>
            <a:r>
              <a:rPr lang="en-US" dirty="0" smtClean="0"/>
              <a:t>IM, BC+, CC, FS manual citations</a:t>
            </a:r>
          </a:p>
          <a:p>
            <a:pPr lvl="2"/>
            <a:r>
              <a:rPr lang="en-US" dirty="0" smtClean="0"/>
              <a:t>It’s the client’s responsibility to verify</a:t>
            </a:r>
          </a:p>
          <a:p>
            <a:pPr lvl="2"/>
            <a:r>
              <a:rPr lang="en-US" dirty="0" smtClean="0"/>
              <a:t>Anything can become questionable</a:t>
            </a:r>
          </a:p>
          <a:p>
            <a:pPr lvl="2"/>
            <a:r>
              <a:rPr lang="en-US" dirty="0" smtClean="0"/>
              <a:t>Verify means documentation</a:t>
            </a:r>
          </a:p>
          <a:p>
            <a:pPr lvl="2"/>
            <a:r>
              <a:rPr lang="en-US" dirty="0" smtClean="0"/>
              <a:t>Define “reasonable” verification</a:t>
            </a:r>
          </a:p>
          <a:p>
            <a:pPr lvl="2"/>
            <a:r>
              <a:rPr lang="en-US" dirty="0" smtClean="0"/>
              <a:t>Case comments</a:t>
            </a:r>
          </a:p>
          <a:p>
            <a:r>
              <a:rPr lang="en-US" dirty="0" smtClean="0"/>
              <a:t>When does something become questionable?</a:t>
            </a:r>
          </a:p>
          <a:p>
            <a:r>
              <a:rPr lang="en-US" dirty="0" smtClean="0"/>
              <a:t>Scenario (NCP in home)</a:t>
            </a:r>
          </a:p>
        </p:txBody>
      </p:sp>
    </p:spTree>
    <p:extLst>
      <p:ext uri="{BB962C8B-B14F-4D97-AF65-F5344CB8AC3E}">
        <p14:creationId xmlns:p14="http://schemas.microsoft.com/office/powerpoint/2010/main" val="307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Program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IM Manual</a:t>
            </a:r>
          </a:p>
          <a:p>
            <a:pPr lvl="1"/>
            <a:r>
              <a:rPr lang="en-US" sz="2400" dirty="0" smtClean="0"/>
              <a:t>9.1.3.3 Client Responsibility</a:t>
            </a:r>
          </a:p>
          <a:p>
            <a:pPr lvl="2"/>
            <a:r>
              <a:rPr lang="en-US" sz="2000" dirty="0" smtClean="0"/>
              <a:t>Client has primary responsibility to verify</a:t>
            </a:r>
          </a:p>
          <a:p>
            <a:pPr lvl="2"/>
            <a:r>
              <a:rPr lang="en-US" sz="2000" dirty="0" smtClean="0"/>
              <a:t>Accept anything reasonable</a:t>
            </a:r>
            <a:endParaRPr lang="en-US" sz="1600" dirty="0" smtClean="0"/>
          </a:p>
          <a:p>
            <a:r>
              <a:rPr lang="en-US" sz="2400" dirty="0" smtClean="0"/>
              <a:t>FS Manual</a:t>
            </a:r>
          </a:p>
          <a:p>
            <a:pPr lvl="1"/>
            <a:r>
              <a:rPr lang="en-US" sz="2400" dirty="0" smtClean="0"/>
              <a:t>1.2.5 Questionable Items</a:t>
            </a:r>
          </a:p>
          <a:p>
            <a:pPr lvl="2"/>
            <a:r>
              <a:rPr lang="en-US" sz="2000" dirty="0" smtClean="0"/>
              <a:t>Conflicting Information, verification </a:t>
            </a:r>
            <a:r>
              <a:rPr lang="en-US" sz="2000" b="1" i="1" dirty="0" smtClean="0"/>
              <a:t>must</a:t>
            </a:r>
            <a:r>
              <a:rPr lang="en-US" sz="2000" dirty="0" smtClean="0"/>
              <a:t> be requested</a:t>
            </a:r>
          </a:p>
          <a:p>
            <a:r>
              <a:rPr lang="en-US" sz="2400" dirty="0" smtClean="0"/>
              <a:t>BC+ Manual</a:t>
            </a:r>
          </a:p>
          <a:p>
            <a:pPr lvl="1"/>
            <a:r>
              <a:rPr lang="en-US" sz="2400" dirty="0" smtClean="0"/>
              <a:t>9.1 Verification</a:t>
            </a:r>
          </a:p>
          <a:p>
            <a:pPr lvl="2"/>
            <a:r>
              <a:rPr lang="en-US" sz="2000" dirty="0" smtClean="0"/>
              <a:t>Questionable items </a:t>
            </a:r>
            <a:r>
              <a:rPr lang="en-US" sz="2000" b="1" i="1" dirty="0" smtClean="0"/>
              <a:t>must</a:t>
            </a:r>
            <a:r>
              <a:rPr lang="en-US" sz="2000" dirty="0" smtClean="0"/>
              <a:t> be verified (9.10)</a:t>
            </a:r>
          </a:p>
          <a:p>
            <a:r>
              <a:rPr lang="en-US" sz="2400" dirty="0" smtClean="0"/>
              <a:t>CC Manual</a:t>
            </a:r>
          </a:p>
          <a:p>
            <a:pPr lvl="1"/>
            <a:r>
              <a:rPr lang="en-US" sz="2400" dirty="0" smtClean="0"/>
              <a:t>1.6.8 Questionable or Contradictory Information</a:t>
            </a:r>
          </a:p>
          <a:p>
            <a:pPr lvl="2"/>
            <a:r>
              <a:rPr lang="en-US" sz="2000" dirty="0" smtClean="0"/>
              <a:t>Questionable </a:t>
            </a:r>
            <a:r>
              <a:rPr lang="en-US" sz="2000" dirty="0"/>
              <a:t>or contradictory </a:t>
            </a:r>
            <a:r>
              <a:rPr lang="en-US" sz="2000" dirty="0" smtClean="0"/>
              <a:t>information </a:t>
            </a:r>
            <a:r>
              <a:rPr lang="en-US" sz="2000" b="1" i="1" dirty="0" smtClean="0"/>
              <a:t>must</a:t>
            </a:r>
            <a:r>
              <a:rPr lang="en-US" sz="2000" dirty="0" smtClean="0"/>
              <a:t> </a:t>
            </a:r>
            <a:r>
              <a:rPr lang="en-US" sz="2000" dirty="0"/>
              <a:t>be resolved or referred for Front-End Verification</a:t>
            </a:r>
          </a:p>
          <a:p>
            <a:pPr lvl="2"/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Not Questionable does not mean not verify</a:t>
            </a:r>
          </a:p>
          <a:p>
            <a:pPr lvl="1"/>
            <a:r>
              <a:rPr lang="en-US" sz="2600" dirty="0" smtClean="0"/>
              <a:t>Unclear, incomplete, </a:t>
            </a:r>
            <a:r>
              <a:rPr lang="en-US" sz="2600" dirty="0"/>
              <a:t>conflicting i</a:t>
            </a:r>
            <a:r>
              <a:rPr lang="en-US" sz="2600" dirty="0" smtClean="0"/>
              <a:t>nfo turns not questionable items to questionable items </a:t>
            </a:r>
          </a:p>
          <a:p>
            <a:r>
              <a:rPr lang="en-US" sz="3000" dirty="0" smtClean="0"/>
              <a:t>Verification means documentation</a:t>
            </a:r>
          </a:p>
          <a:p>
            <a:pPr lvl="1"/>
            <a:r>
              <a:rPr lang="en-US" dirty="0" smtClean="0"/>
              <a:t>When going beyond the client’s word is necessary</a:t>
            </a:r>
          </a:p>
          <a:p>
            <a:r>
              <a:rPr lang="en-US" sz="3000" dirty="0" smtClean="0"/>
              <a:t>It’s the client’s responsibility to verify, until they declare they need help.</a:t>
            </a:r>
          </a:p>
          <a:p>
            <a:r>
              <a:rPr lang="en-US" sz="3000" dirty="0" smtClean="0"/>
              <a:t>Accept anything </a:t>
            </a:r>
            <a:r>
              <a:rPr lang="en-US" sz="3000" i="1" dirty="0" smtClean="0"/>
              <a:t>reasonable</a:t>
            </a:r>
            <a:r>
              <a:rPr lang="en-US" sz="3000" dirty="0" smtClean="0"/>
              <a:t> as verification</a:t>
            </a:r>
          </a:p>
          <a:p>
            <a:pPr lvl="1"/>
            <a:r>
              <a:rPr lang="en-US" dirty="0" smtClean="0"/>
              <a:t>Reasonable: document provided is legible, complete, can be followed up for legitimacy</a:t>
            </a:r>
          </a:p>
          <a:p>
            <a:pPr lvl="1"/>
            <a:r>
              <a:rPr lang="en-US" dirty="0" smtClean="0"/>
              <a:t>Not Reasonable: illegible, incomplete, cannot be followed up for legitimacy </a:t>
            </a:r>
          </a:p>
          <a:p>
            <a:r>
              <a:rPr lang="en-US" dirty="0" smtClean="0"/>
              <a:t>Follow the Error </a:t>
            </a:r>
            <a:r>
              <a:rPr lang="en-US" dirty="0"/>
              <a:t>Prone </a:t>
            </a:r>
            <a:r>
              <a:rPr lang="en-US" dirty="0" smtClean="0"/>
              <a:t>Profile</a:t>
            </a:r>
          </a:p>
          <a:p>
            <a:pPr lvl="1"/>
            <a:r>
              <a:rPr lang="en-US" dirty="0" smtClean="0"/>
              <a:t>Found on capital-im.com under Consortium Procedures / Fraud</a:t>
            </a:r>
          </a:p>
          <a:p>
            <a:pPr marL="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something become questionable?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Contradictory</a:t>
            </a:r>
          </a:p>
          <a:p>
            <a:pPr lvl="1"/>
            <a:r>
              <a:rPr lang="en-US" dirty="0" smtClean="0"/>
              <a:t>Example:  CP calls and reports other parent of kids doesn’t live there, after testifying to CSA that they live together</a:t>
            </a:r>
          </a:p>
          <a:p>
            <a:r>
              <a:rPr lang="en-US" dirty="0" smtClean="0"/>
              <a:t>Confusing</a:t>
            </a:r>
          </a:p>
          <a:p>
            <a:pPr lvl="1"/>
            <a:r>
              <a:rPr lang="en-US" dirty="0" smtClean="0"/>
              <a:t>Example:  CP calls and reports other parent of kids doesn’t live there</a:t>
            </a:r>
            <a:r>
              <a:rPr lang="en-US" smtClean="0"/>
              <a:t>, NCP still </a:t>
            </a:r>
            <a:r>
              <a:rPr lang="en-US" dirty="0" smtClean="0"/>
              <a:t>pays all the bills and rent</a:t>
            </a:r>
          </a:p>
          <a:p>
            <a:r>
              <a:rPr lang="en-US" dirty="0" smtClean="0"/>
              <a:t>Unclear</a:t>
            </a:r>
          </a:p>
          <a:p>
            <a:pPr lvl="1"/>
            <a:r>
              <a:rPr lang="en-US" dirty="0" smtClean="0"/>
              <a:t>Example: Customer has not worked in over a year, but is current with rent / utility obligations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reasonable verification?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Leasing records</a:t>
            </a:r>
          </a:p>
          <a:p>
            <a:r>
              <a:rPr lang="en-US" dirty="0" smtClean="0"/>
              <a:t>Written statement from person they live with</a:t>
            </a:r>
          </a:p>
          <a:p>
            <a:pPr lvl="1"/>
            <a:r>
              <a:rPr lang="en-US" dirty="0" smtClean="0"/>
              <a:t>Address, signature and contact information must be included</a:t>
            </a:r>
          </a:p>
          <a:p>
            <a:r>
              <a:rPr lang="en-US" dirty="0" smtClean="0"/>
              <a:t>Collateral contact verification – new landlord, social worker, probation agent, school, etc.</a:t>
            </a:r>
          </a:p>
          <a:p>
            <a:pPr lvl="1"/>
            <a:r>
              <a:rPr lang="en-US" dirty="0" smtClean="0"/>
              <a:t>Include in comments who you spoke with and what they said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Last ditch effort – Household Composition Form</a:t>
            </a:r>
          </a:p>
        </p:txBody>
      </p:sp>
    </p:spTree>
    <p:extLst>
      <p:ext uri="{BB962C8B-B14F-4D97-AF65-F5344CB8AC3E}">
        <p14:creationId xmlns:p14="http://schemas.microsoft.com/office/powerpoint/2010/main" val="14060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</a:t>
            </a:r>
            <a:r>
              <a:rPr lang="en-US" smtClean="0"/>
              <a:t>Support Agency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91000" cy="4572000"/>
          </a:xfrm>
        </p:spPr>
        <p:txBody>
          <a:bodyPr/>
          <a:lstStyle/>
          <a:p>
            <a:r>
              <a:rPr lang="en-US" dirty="0" smtClean="0"/>
              <a:t>Child Support Agency notifies us that the CP (Custodial Parent) and/or NCP (Non-custodial parent) reported they live together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828800"/>
            <a:ext cx="3886200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the NCP to case</a:t>
            </a:r>
          </a:p>
          <a:p>
            <a:r>
              <a:rPr lang="en-US" dirty="0" smtClean="0"/>
              <a:t>Pend for NCP’s income, if necessary</a:t>
            </a:r>
          </a:p>
          <a:p>
            <a:pPr lvl="1"/>
            <a:r>
              <a:rPr lang="en-US" dirty="0" smtClean="0"/>
              <a:t>Use DE to help determine if income exists</a:t>
            </a:r>
          </a:p>
          <a:p>
            <a:pPr lvl="1"/>
            <a:r>
              <a:rPr lang="en-US" dirty="0" smtClean="0"/>
              <a:t>Use Gatepost question for EI / SEI / UI</a:t>
            </a:r>
          </a:p>
          <a:p>
            <a:pPr lvl="1"/>
            <a:r>
              <a:rPr lang="en-US" dirty="0" smtClean="0"/>
              <a:t>Or create EI page with “unknown employer”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what if NCP is on another case?</a:t>
            </a:r>
          </a:p>
          <a:p>
            <a:pPr lvl="1"/>
            <a:r>
              <a:rPr lang="en-US" dirty="0" smtClean="0"/>
              <a:t>Still add to case, and pend </a:t>
            </a:r>
            <a:r>
              <a:rPr lang="en-US" i="1" dirty="0" smtClean="0"/>
              <a:t>both</a:t>
            </a:r>
            <a:r>
              <a:rPr lang="en-US" dirty="0" smtClean="0"/>
              <a:t>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811</TotalTime>
  <Words>1158</Words>
  <Application>Microsoft Office PowerPoint</Application>
  <PresentationFormat>On-screen Show (4:3)</PresentationFormat>
  <Paragraphs>169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When NQ becomes Questionable</vt:lpstr>
      <vt:lpstr>Q? or NQ – Finding Common Ground</vt:lpstr>
      <vt:lpstr>Today’s Agenda</vt:lpstr>
      <vt:lpstr>Program Policies</vt:lpstr>
      <vt:lpstr>Program Policies</vt:lpstr>
      <vt:lpstr>When does something become questionable?</vt:lpstr>
      <vt:lpstr>What is reasonable verification?</vt:lpstr>
      <vt:lpstr>Child Support Agency</vt:lpstr>
      <vt:lpstr>What do we do?</vt:lpstr>
      <vt:lpstr>Verification</vt:lpstr>
      <vt:lpstr>Primary Person Agrees</vt:lpstr>
      <vt:lpstr>Primary Person Disputes</vt:lpstr>
      <vt:lpstr>How to Verify</vt:lpstr>
      <vt:lpstr>Not Acceptable – CSA Address Change</vt:lpstr>
      <vt:lpstr>The Form</vt:lpstr>
      <vt:lpstr>Verification is Received</vt:lpstr>
      <vt:lpstr>No Verification Received</vt:lpstr>
      <vt:lpstr>BRITS Referrals</vt:lpstr>
      <vt:lpstr>How to Code BRITS Referrals</vt:lpstr>
      <vt:lpstr>Case Comment</vt:lpstr>
      <vt:lpstr>Potential Questions to Ask</vt:lpstr>
    </vt:vector>
  </TitlesOfParts>
  <Company>Dane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Sanders, Nikki</dc:creator>
  <cp:lastModifiedBy>Sanders, Nikki</cp:lastModifiedBy>
  <cp:revision>35</cp:revision>
  <cp:lastPrinted>2018-07-17T13:16:25Z</cp:lastPrinted>
  <dcterms:created xsi:type="dcterms:W3CDTF">2018-03-09T14:15:15Z</dcterms:created>
  <dcterms:modified xsi:type="dcterms:W3CDTF">2018-07-26T12:51:21Z</dcterms:modified>
</cp:coreProperties>
</file>