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7" r:id="rId4"/>
    <p:sldId id="266" r:id="rId5"/>
    <p:sldId id="276" r:id="rId6"/>
    <p:sldId id="273" r:id="rId7"/>
    <p:sldId id="274" r:id="rId8"/>
    <p:sldId id="259" r:id="rId9"/>
    <p:sldId id="270" r:id="rId10"/>
    <p:sldId id="258" r:id="rId11"/>
    <p:sldId id="260" r:id="rId12"/>
    <p:sldId id="269" r:id="rId13"/>
    <p:sldId id="263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Robyn" initials="JR" lastIdx="0" clrIdx="0">
    <p:extLst>
      <p:ext uri="{19B8F6BF-5375-455C-9EA6-DF929625EA0E}">
        <p15:presenceInfo xmlns:p15="http://schemas.microsoft.com/office/powerpoint/2012/main" userId="S-1-5-21-506941999-1209404296-1287535205-15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QC Training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182549"/>
          </a:xfrm>
        </p:spPr>
        <p:txBody>
          <a:bodyPr/>
          <a:lstStyle/>
          <a:p>
            <a:pPr algn="ctr"/>
            <a:r>
              <a:rPr lang="en-US" dirty="0" smtClean="0"/>
              <a:t>The Importance of the non-financial Summary and foodshare budget pages</a:t>
            </a:r>
          </a:p>
          <a:p>
            <a:pPr algn="ctr"/>
            <a:r>
              <a:rPr lang="en-US" sz="1800" dirty="0" smtClean="0"/>
              <a:t>10/2020</a:t>
            </a:r>
            <a:r>
              <a:rPr lang="en-US" dirty="0" smtClean="0"/>
              <a:t>                   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21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Next…household size?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Is the assistance group size what you thought it should be? </a:t>
            </a:r>
          </a:p>
          <a:p>
            <a:pPr lvl="1"/>
            <a:r>
              <a:rPr lang="en-US" sz="2200" dirty="0" smtClean="0"/>
              <a:t>Living arrangement status-Out of home, Incarcerated?</a:t>
            </a:r>
          </a:p>
          <a:p>
            <a:pPr lvl="1"/>
            <a:r>
              <a:rPr lang="en-US" sz="2200" dirty="0" smtClean="0"/>
              <a:t>Student?</a:t>
            </a:r>
          </a:p>
          <a:p>
            <a:pPr lvl="1"/>
            <a:r>
              <a:rPr lang="en-US" sz="2200" dirty="0" smtClean="0"/>
              <a:t>Anyone OTX and should be or shouldn’t be?</a:t>
            </a:r>
          </a:p>
          <a:p>
            <a:pPr lvl="1"/>
            <a:r>
              <a:rPr lang="en-US" sz="2200" dirty="0" smtClean="0"/>
              <a:t>Drug Felon?</a:t>
            </a:r>
          </a:p>
          <a:p>
            <a:pPr lvl="1"/>
            <a:r>
              <a:rPr lang="en-US" sz="2200" dirty="0" smtClean="0"/>
              <a:t>Immigrant?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9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Deductions …. There are so many!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Medical Expenses </a:t>
            </a:r>
            <a:r>
              <a:rPr lang="en-US" sz="1800" dirty="0" smtClean="0"/>
              <a:t>(Mandatory verification item to receive the deduction)</a:t>
            </a:r>
          </a:p>
          <a:p>
            <a:pPr marL="0" indent="0">
              <a:buNone/>
            </a:pPr>
            <a:r>
              <a:rPr lang="en-US" dirty="0" smtClean="0"/>
              <a:t>	Is there anyone disabled or age 60 or older in the household?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Did you ask if there are any medical expenses being paid out of  	pocket?</a:t>
            </a:r>
          </a:p>
          <a:p>
            <a:r>
              <a:rPr lang="en-US" sz="2400" dirty="0" smtClean="0"/>
              <a:t>Dependent Care </a:t>
            </a:r>
            <a:r>
              <a:rPr lang="en-US" sz="1800" dirty="0" smtClean="0"/>
              <a:t>(Verify only if questionable)</a:t>
            </a:r>
          </a:p>
          <a:p>
            <a:pPr marL="0" indent="0">
              <a:buNone/>
            </a:pPr>
            <a:r>
              <a:rPr lang="en-US" dirty="0" smtClean="0"/>
              <a:t>	Has this page been updated? Does household still have this 	expense?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Does the client receive any credits/other subsidy payments?</a:t>
            </a:r>
          </a:p>
          <a:p>
            <a:r>
              <a:rPr lang="en-US" sz="2400" dirty="0" smtClean="0"/>
              <a:t>Support </a:t>
            </a:r>
            <a:r>
              <a:rPr lang="en-US" sz="2100" dirty="0"/>
              <a:t>Payments </a:t>
            </a:r>
            <a:r>
              <a:rPr lang="en-US" sz="1800" dirty="0"/>
              <a:t>(Mandatory verification item to receive the deduction)</a:t>
            </a:r>
          </a:p>
          <a:p>
            <a:pPr marL="0" indent="0">
              <a:buNone/>
            </a:pPr>
            <a:r>
              <a:rPr lang="en-US" dirty="0" smtClean="0"/>
              <a:t>	Is the parent and children in this household?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Has the expense been updated with last 3 months average?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…….. And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Shelter and Utilities --- this is not a dollar for dollar deduction (Verify only if questionable)	</a:t>
            </a:r>
          </a:p>
          <a:p>
            <a:pPr lvl="1"/>
            <a:r>
              <a:rPr lang="en-US" sz="2000" dirty="0" smtClean="0"/>
              <a:t>Do they get a rent subsidy?</a:t>
            </a:r>
          </a:p>
          <a:p>
            <a:pPr lvl="1"/>
            <a:r>
              <a:rPr lang="en-US" sz="2000" dirty="0" smtClean="0"/>
              <a:t>Does mortgage include property taxes and/or homeowners insurance?</a:t>
            </a:r>
          </a:p>
          <a:p>
            <a:pPr lvl="1"/>
            <a:r>
              <a:rPr lang="en-US" sz="2000" dirty="0" smtClean="0"/>
              <a:t>Does rent have a pet, garage or air conditioner charge included?</a:t>
            </a:r>
          </a:p>
          <a:p>
            <a:pPr lvl="1"/>
            <a:r>
              <a:rPr lang="en-US" sz="2000" dirty="0" smtClean="0"/>
              <a:t>Did household get energy assistance in the last year?</a:t>
            </a:r>
          </a:p>
          <a:p>
            <a:pPr lvl="1"/>
            <a:r>
              <a:rPr lang="en-US" sz="2000" dirty="0" smtClean="0"/>
              <a:t>If client states billed for electric, is that for heat or just lights?</a:t>
            </a:r>
          </a:p>
          <a:p>
            <a:pPr lvl="1"/>
            <a:r>
              <a:rPr lang="en-US" sz="2000" dirty="0" smtClean="0"/>
              <a:t>If anyone is disabled in the household, are they coded correctly on the disability page?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52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errors- Your responsibility!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review the Non-Financial Summary and the FoodShare Budget prior to confirmation.</a:t>
            </a:r>
          </a:p>
          <a:p>
            <a:r>
              <a:rPr lang="en-US" dirty="0"/>
              <a:t>Once you confirm the case, any QC errors could be attributed to you!</a:t>
            </a:r>
          </a:p>
          <a:p>
            <a:endParaRPr lang="en-US" dirty="0"/>
          </a:p>
        </p:txBody>
      </p:sp>
      <p:pic>
        <p:nvPicPr>
          <p:cNvPr id="4" name="Picture 3" descr="Lessons learned during 2012 from comments on the FM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9" y="3445329"/>
            <a:ext cx="5011601" cy="32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2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Questions….</a:t>
            </a:r>
            <a:endParaRPr lang="en-US" dirty="0"/>
          </a:p>
        </p:txBody>
      </p:sp>
      <p:pic>
        <p:nvPicPr>
          <p:cNvPr id="6" name="Content Placeholder 5" descr="LGBTQ+ Resources During COVID-19 – Staff Pride Network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12" y="2052638"/>
            <a:ext cx="7553951" cy="4195762"/>
          </a:xfrm>
        </p:spPr>
      </p:pic>
    </p:spTree>
    <p:extLst>
      <p:ext uri="{BB962C8B-B14F-4D97-AF65-F5344CB8AC3E}">
        <p14:creationId xmlns:p14="http://schemas.microsoft.com/office/powerpoint/2010/main" val="165158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604682"/>
          </a:xfrm>
        </p:spPr>
        <p:txBody>
          <a:bodyPr/>
          <a:lstStyle/>
          <a:p>
            <a:r>
              <a:rPr lang="en-US" dirty="0" smtClean="0"/>
              <a:t>Eligibility Summary- </a:t>
            </a:r>
            <a:r>
              <a:rPr lang="en-US" sz="2400" dirty="0" smtClean="0"/>
              <a:t>Make sure both Non-Financial Result and Income Result boxes are checked (CWW automatically checks the Income Result box)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0" y="2321719"/>
            <a:ext cx="7839075" cy="36576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6792685" y="5045528"/>
            <a:ext cx="484632" cy="668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8144555" y="5045528"/>
            <a:ext cx="484632" cy="668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Non-Financial Summary Page- </a:t>
            </a:r>
            <a:r>
              <a:rPr lang="en-US" sz="2400" dirty="0" smtClean="0"/>
              <a:t>Review the eligibility results for each household member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r>
              <a:rPr lang="en-US" sz="2000" dirty="0" smtClean="0"/>
              <a:t>Passing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r>
              <a:rPr lang="en-US" sz="2000" dirty="0" smtClean="0"/>
              <a:t>Failing/Reason code 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3313" y="2533014"/>
            <a:ext cx="4395787" cy="368817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54675" y="2533013"/>
            <a:ext cx="4395788" cy="36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9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Foodshare Budget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20" y="992777"/>
            <a:ext cx="8670472" cy="586522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flipV="1">
            <a:off x="5666013" y="2710543"/>
            <a:ext cx="391886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365690" y="2268298"/>
            <a:ext cx="2408465" cy="1126672"/>
          </a:xfrm>
          <a:prstGeom prst="wedgeEllipseCallout">
            <a:avLst>
              <a:gd name="adj1" fmla="val -49672"/>
              <a:gd name="adj2" fmla="val 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+ sign to view unearned income/deemed income details</a:t>
            </a:r>
            <a:endParaRPr lang="en-US" sz="1400" dirty="0"/>
          </a:p>
        </p:txBody>
      </p:sp>
      <p:sp>
        <p:nvSpPr>
          <p:cNvPr id="7" name="Rectangular Callout 6"/>
          <p:cNvSpPr/>
          <p:nvPr/>
        </p:nvSpPr>
        <p:spPr>
          <a:xfrm>
            <a:off x="5978263" y="4822894"/>
            <a:ext cx="3183321" cy="690197"/>
          </a:xfrm>
          <a:prstGeom prst="wedgeRectCallout">
            <a:avLst>
              <a:gd name="adj1" fmla="val -49827"/>
              <a:gd name="adj2" fmla="val 21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Click + sign to view all shelter/utility expense details</a:t>
            </a:r>
            <a:endParaRPr lang="en-US" sz="1400" dirty="0"/>
          </a:p>
        </p:txBody>
      </p:sp>
      <p:sp>
        <p:nvSpPr>
          <p:cNvPr id="10" name="Right Arrow 9"/>
          <p:cNvSpPr/>
          <p:nvPr/>
        </p:nvSpPr>
        <p:spPr>
          <a:xfrm>
            <a:off x="4803860" y="3283653"/>
            <a:ext cx="277585" cy="176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978263" y="4262069"/>
            <a:ext cx="2329962" cy="405073"/>
          </a:xfrm>
          <a:prstGeom prst="wedgeRectCallout">
            <a:avLst>
              <a:gd name="adj1" fmla="val -49827"/>
              <a:gd name="adj2" fmla="val 21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Deductions correct?</a:t>
            </a:r>
            <a:endParaRPr lang="en-US" sz="1400" dirty="0"/>
          </a:p>
        </p:txBody>
      </p:sp>
      <p:sp>
        <p:nvSpPr>
          <p:cNvPr id="11" name="Left Arrow 10"/>
          <p:cNvSpPr/>
          <p:nvPr/>
        </p:nvSpPr>
        <p:spPr>
          <a:xfrm>
            <a:off x="5225142" y="4389870"/>
            <a:ext cx="440871" cy="1494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flipV="1">
            <a:off x="5225142" y="4890406"/>
            <a:ext cx="391886" cy="2612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6057899" y="5805048"/>
            <a:ext cx="2045154" cy="843946"/>
          </a:xfrm>
          <a:prstGeom prst="wedgeEllipseCallout">
            <a:avLst>
              <a:gd name="adj1" fmla="val -13448"/>
              <a:gd name="adj2" fmla="val 47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Is there a recoupment?</a:t>
            </a:r>
            <a:endParaRPr lang="en-US" sz="1400" dirty="0"/>
          </a:p>
        </p:txBody>
      </p:sp>
      <p:sp>
        <p:nvSpPr>
          <p:cNvPr id="13" name="Left Arrow 12"/>
          <p:cNvSpPr/>
          <p:nvPr/>
        </p:nvSpPr>
        <p:spPr>
          <a:xfrm flipV="1">
            <a:off x="5283923" y="6086105"/>
            <a:ext cx="391886" cy="2818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6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sz="2400" dirty="0" smtClean="0"/>
              <a:t>…”+” sign to expand for Unearned income details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297" y="1711233"/>
            <a:ext cx="7380514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1762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sz="2400" dirty="0" smtClean="0"/>
              <a:t>…“+” sign to expand for shelter deduction details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54480"/>
            <a:ext cx="8946541" cy="5058591"/>
          </a:xfrm>
        </p:spPr>
        <p:txBody>
          <a:bodyPr/>
          <a:lstStyle/>
          <a:p>
            <a:pPr lvl="1"/>
            <a:r>
              <a:rPr lang="en-US" sz="2200" dirty="0" smtClean="0"/>
              <a:t>Is the correct shelter entered?</a:t>
            </a:r>
          </a:p>
          <a:p>
            <a:pPr lvl="1"/>
            <a:r>
              <a:rPr lang="en-US" sz="2200" dirty="0" smtClean="0"/>
              <a:t>Is client receiving the correct utility standard?</a:t>
            </a:r>
          </a:p>
          <a:p>
            <a:pPr lvl="1"/>
            <a:r>
              <a:rPr lang="en-US" sz="2200" dirty="0" smtClean="0"/>
              <a:t>Should excess shelter costs be capped? (Anyone age 60 or older or disabled?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91" y="3633612"/>
            <a:ext cx="3473085" cy="2537711"/>
          </a:xfrm>
          <a:prstGeom prst="rect">
            <a:avLst/>
          </a:prstGeo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754" y="3633612"/>
            <a:ext cx="3333909" cy="2537711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4574763" y="5255166"/>
            <a:ext cx="914400" cy="612648"/>
          </a:xfrm>
          <a:prstGeom prst="wedgeRectCallout">
            <a:avLst>
              <a:gd name="adj1" fmla="val -15119"/>
              <a:gd name="adj2" fmla="val 49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Capped</a:t>
            </a:r>
            <a:endParaRPr lang="en-US" sz="1300" dirty="0"/>
          </a:p>
        </p:txBody>
      </p:sp>
      <p:sp>
        <p:nvSpPr>
          <p:cNvPr id="7" name="Rectangular Callout 6"/>
          <p:cNvSpPr/>
          <p:nvPr/>
        </p:nvSpPr>
        <p:spPr>
          <a:xfrm>
            <a:off x="9091866" y="5255166"/>
            <a:ext cx="914400" cy="612648"/>
          </a:xfrm>
          <a:prstGeom prst="wedgeRectCallout">
            <a:avLst>
              <a:gd name="adj1" fmla="val -15119"/>
              <a:gd name="adj2" fmla="val 49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Not Capped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159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Example…</a:t>
            </a:r>
            <a:r>
              <a:rPr lang="en-US" sz="2400" dirty="0" smtClean="0"/>
              <a:t>Recoupment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4" y="1449976"/>
            <a:ext cx="8046720" cy="479842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827418" y="5656218"/>
            <a:ext cx="483326" cy="326571"/>
          </a:xfrm>
          <a:prstGeom prst="leftArrow">
            <a:avLst>
              <a:gd name="adj1" fmla="val 50000"/>
              <a:gd name="adj2" fmla="val 338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8699"/>
          </a:xfrm>
        </p:spPr>
        <p:txBody>
          <a:bodyPr/>
          <a:lstStyle/>
          <a:p>
            <a:r>
              <a:rPr lang="en-US" dirty="0" smtClean="0"/>
              <a:t>Now to review…. </a:t>
            </a:r>
            <a:r>
              <a:rPr lang="en-US" sz="3300" dirty="0" smtClean="0"/>
              <a:t>First check income? 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685110"/>
            <a:ext cx="8946541" cy="4563290"/>
          </a:xfrm>
        </p:spPr>
        <p:txBody>
          <a:bodyPr/>
          <a:lstStyle/>
          <a:p>
            <a:r>
              <a:rPr lang="en-US" sz="2200" dirty="0" smtClean="0"/>
              <a:t>Is the gross income what you expected?</a:t>
            </a:r>
          </a:p>
          <a:p>
            <a:pPr lvl="1"/>
            <a:r>
              <a:rPr lang="en-US" sz="2200" dirty="0" smtClean="0"/>
              <a:t>Review EVFE (</a:t>
            </a:r>
            <a:r>
              <a:rPr lang="en-US" sz="2200" dirty="0"/>
              <a:t>P</a:t>
            </a:r>
            <a:r>
              <a:rPr lang="en-US" sz="2200" dirty="0" smtClean="0"/>
              <a:t>ay frequency, pay rate, any OT, commissions, bonuses? )</a:t>
            </a:r>
          </a:p>
          <a:p>
            <a:pPr lvl="1"/>
            <a:r>
              <a:rPr lang="en-US" sz="2200" dirty="0" smtClean="0"/>
              <a:t>Review paystubs, quick tip for double checking your math, add up the gross wages from the 2 paystubs, does that match the figure listed in this CWW field on the employment page?  </a:t>
            </a:r>
          </a:p>
          <a:p>
            <a:endParaRPr lang="en-US" sz="2200" dirty="0" smtClean="0"/>
          </a:p>
          <a:p>
            <a:r>
              <a:rPr lang="en-US" sz="2200" dirty="0" smtClean="0"/>
              <a:t>Is there Self Employment income?</a:t>
            </a:r>
          </a:p>
          <a:p>
            <a:r>
              <a:rPr lang="en-US" sz="2200" dirty="0" smtClean="0"/>
              <a:t>Is income being deemed to the food assistance group?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60" y="4454434"/>
            <a:ext cx="3526973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1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984196"/>
          </a:xfrm>
        </p:spPr>
        <p:txBody>
          <a:bodyPr/>
          <a:lstStyle/>
          <a:p>
            <a:r>
              <a:rPr lang="en-US" sz="3600" dirty="0" smtClean="0"/>
              <a:t>Use your summary screens… </a:t>
            </a:r>
            <a:r>
              <a:rPr lang="en-US" sz="2400" dirty="0" smtClean="0"/>
              <a:t>(click on the clock icon to review previous month’s income)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58" y="1436915"/>
            <a:ext cx="5238394" cy="4819424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Employment Summary Page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54493" y="1436916"/>
            <a:ext cx="5313404" cy="4819422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Unearned Income Summary Page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93" y="2171696"/>
            <a:ext cx="5313404" cy="3967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47" y="2171697"/>
            <a:ext cx="5393234" cy="39678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089" y="4114800"/>
            <a:ext cx="730474" cy="20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900738" y="4872038"/>
            <a:ext cx="971550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54493" y="3043238"/>
            <a:ext cx="1332095" cy="614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07577" y="4114800"/>
            <a:ext cx="240895" cy="222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280469" y="4767943"/>
            <a:ext cx="209005" cy="248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0384971" y="5799909"/>
            <a:ext cx="222069" cy="186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107577" y="5577840"/>
            <a:ext cx="240895" cy="222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36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1340</TotalTime>
  <Words>525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QC Training </vt:lpstr>
      <vt:lpstr>Eligibility Summary- Make sure both Non-Financial Result and Income Result boxes are checked (CWW automatically checks the Income Result box)</vt:lpstr>
      <vt:lpstr>Non-Financial Summary Page- Review the eligibility results for each household member</vt:lpstr>
      <vt:lpstr>Foodshare Budget</vt:lpstr>
      <vt:lpstr>Example…”+” sign to expand for Unearned income details</vt:lpstr>
      <vt:lpstr>Example…“+” sign to expand for shelter deduction details</vt:lpstr>
      <vt:lpstr>Example…Recoupment</vt:lpstr>
      <vt:lpstr>Now to review…. First check income? </vt:lpstr>
      <vt:lpstr>Use your summary screens… (click on the clock icon to review previous month’s income) </vt:lpstr>
      <vt:lpstr>Next…household size?</vt:lpstr>
      <vt:lpstr>Deductions …. There are so many!</vt:lpstr>
      <vt:lpstr>…….. And more</vt:lpstr>
      <vt:lpstr>QC errors- Your responsibility!</vt:lpstr>
      <vt:lpstr>Questions….</vt:lpstr>
    </vt:vector>
  </TitlesOfParts>
  <Company>Dane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 Training</dc:title>
  <dc:creator>Ponti, Kara</dc:creator>
  <cp:lastModifiedBy>Johnson, Robyn</cp:lastModifiedBy>
  <cp:revision>51</cp:revision>
  <dcterms:created xsi:type="dcterms:W3CDTF">2020-10-15T15:58:49Z</dcterms:created>
  <dcterms:modified xsi:type="dcterms:W3CDTF">2020-10-28T21:28:30Z</dcterms:modified>
</cp:coreProperties>
</file>