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40"/>
  </p:notesMasterIdLst>
  <p:handoutMasterIdLst>
    <p:handoutMasterId r:id="rId41"/>
  </p:handoutMasterIdLst>
  <p:sldIdLst>
    <p:sldId id="256" r:id="rId5"/>
    <p:sldId id="338" r:id="rId6"/>
    <p:sldId id="277" r:id="rId7"/>
    <p:sldId id="275" r:id="rId8"/>
    <p:sldId id="268" r:id="rId9"/>
    <p:sldId id="307" r:id="rId10"/>
    <p:sldId id="318" r:id="rId11"/>
    <p:sldId id="305" r:id="rId12"/>
    <p:sldId id="332" r:id="rId13"/>
    <p:sldId id="310" r:id="rId14"/>
    <p:sldId id="311" r:id="rId15"/>
    <p:sldId id="352" r:id="rId16"/>
    <p:sldId id="313" r:id="rId17"/>
    <p:sldId id="309" r:id="rId18"/>
    <p:sldId id="269" r:id="rId19"/>
    <p:sldId id="261" r:id="rId20"/>
    <p:sldId id="274" r:id="rId21"/>
    <p:sldId id="292" r:id="rId22"/>
    <p:sldId id="263" r:id="rId23"/>
    <p:sldId id="347" r:id="rId24"/>
    <p:sldId id="340" r:id="rId25"/>
    <p:sldId id="285" r:id="rId26"/>
    <p:sldId id="286" r:id="rId27"/>
    <p:sldId id="329" r:id="rId28"/>
    <p:sldId id="357" r:id="rId29"/>
    <p:sldId id="346" r:id="rId30"/>
    <p:sldId id="344" r:id="rId31"/>
    <p:sldId id="355" r:id="rId32"/>
    <p:sldId id="343" r:id="rId33"/>
    <p:sldId id="333" r:id="rId34"/>
    <p:sldId id="354" r:id="rId35"/>
    <p:sldId id="341" r:id="rId36"/>
    <p:sldId id="345" r:id="rId37"/>
    <p:sldId id="267" r:id="rId38"/>
    <p:sldId id="356" r:id="rId39"/>
  </p:sldIdLst>
  <p:sldSz cx="12188825" cy="6858000"/>
  <p:notesSz cx="9296400" cy="7010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50E"/>
    <a:srgbClr val="7AAB19"/>
    <a:srgbClr val="5E8313"/>
    <a:srgbClr val="75A418"/>
    <a:srgbClr val="F39D03"/>
    <a:srgbClr val="D2660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3488" autoAdjust="0"/>
  </p:normalViewPr>
  <p:slideViewPr>
    <p:cSldViewPr>
      <p:cViewPr varScale="1">
        <p:scale>
          <a:sx n="92" d="100"/>
          <a:sy n="92" d="100"/>
        </p:scale>
        <p:origin x="252" y="114"/>
      </p:cViewPr>
      <p:guideLst>
        <p:guide orient="horz" pos="2160"/>
        <p:guide pos="3839"/>
      </p:guideLst>
    </p:cSldViewPr>
  </p:slideViewPr>
  <p:notesTextViewPr>
    <p:cViewPr>
      <p:scale>
        <a:sx n="3" d="2"/>
        <a:sy n="3" d="2"/>
      </p:scale>
      <p:origin x="0" y="0"/>
    </p:cViewPr>
  </p:notesTextViewPr>
  <p:sorterViewPr>
    <p:cViewPr>
      <p:scale>
        <a:sx n="200" d="100"/>
        <a:sy n="200" d="100"/>
      </p:scale>
      <p:origin x="0" y="-34578"/>
    </p:cViewPr>
  </p:sorterViewPr>
  <p:notesViewPr>
    <p:cSldViewPr showGuides="1">
      <p:cViewPr varScale="1">
        <p:scale>
          <a:sx n="110" d="100"/>
          <a:sy n="110" d="100"/>
        </p:scale>
        <p:origin x="2424" y="90"/>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265809" y="0"/>
            <a:ext cx="4028440" cy="350520"/>
          </a:xfrm>
          <a:prstGeom prst="rect">
            <a:avLst/>
          </a:prstGeom>
        </p:spPr>
        <p:txBody>
          <a:bodyPr vert="horz" lIns="91440" tIns="45720" rIns="91440" bIns="45720" rtlCol="0"/>
          <a:lstStyle>
            <a:lvl1pPr algn="r">
              <a:defRPr sz="1200"/>
            </a:lvl1pPr>
          </a:lstStyle>
          <a:p>
            <a:fld id="{705E03B7-B591-4A2A-B695-014C5A39F13E}" type="datetimeFigureOut">
              <a:rPr lang="en-US"/>
              <a:t>9/8/2023</a:t>
            </a:fld>
            <a:endParaRPr/>
          </a:p>
        </p:txBody>
      </p:sp>
      <p:sp>
        <p:nvSpPr>
          <p:cNvPr id="4" name="Footer Placeholder 3"/>
          <p:cNvSpPr>
            <a:spLocks noGrp="1"/>
          </p:cNvSpPr>
          <p:nvPr>
            <p:ph type="ftr" sz="quarter" idx="2"/>
          </p:nvPr>
        </p:nvSpPr>
        <p:spPr>
          <a:xfrm>
            <a:off x="0" y="6658664"/>
            <a:ext cx="4028440" cy="35052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265809" y="0"/>
            <a:ext cx="4028440" cy="350520"/>
          </a:xfrm>
          <a:prstGeom prst="rect">
            <a:avLst/>
          </a:prstGeom>
        </p:spPr>
        <p:txBody>
          <a:bodyPr vert="horz" lIns="91440" tIns="45720" rIns="91440" bIns="45720" rtlCol="0"/>
          <a:lstStyle>
            <a:lvl1pPr algn="r">
              <a:defRPr sz="1200"/>
            </a:lvl1pPr>
          </a:lstStyle>
          <a:p>
            <a:fld id="{67DFBD7B-E4FB-4AA8-9540-FD148073ACB3}" type="datetimeFigureOut">
              <a:rPr lang="en-US"/>
              <a:t>9/8/2023</a:t>
            </a:fld>
            <a:endParaRPr/>
          </a:p>
        </p:txBody>
      </p:sp>
      <p:sp>
        <p:nvSpPr>
          <p:cNvPr id="4" name="Slide Image Placeholder 3"/>
          <p:cNvSpPr>
            <a:spLocks noGrp="1" noRot="1" noChangeAspect="1"/>
          </p:cNvSpPr>
          <p:nvPr>
            <p:ph type="sldImg" idx="2"/>
          </p:nvPr>
        </p:nvSpPr>
        <p:spPr>
          <a:xfrm>
            <a:off x="2312988" y="527050"/>
            <a:ext cx="4670425" cy="262731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a:t>
            </a:fld>
            <a:endParaRPr lang="en-US"/>
          </a:p>
        </p:txBody>
      </p:sp>
    </p:spTree>
    <p:extLst>
      <p:ext uri="{BB962C8B-B14F-4D97-AF65-F5344CB8AC3E}">
        <p14:creationId xmlns:p14="http://schemas.microsoft.com/office/powerpoint/2010/main" val="424212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clients often ask for a prescreening, i</a:t>
            </a:r>
            <a:r>
              <a:rPr lang="en-US" dirty="0" smtClean="0"/>
              <a:t>t’s a balance.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10</a:t>
            </a:fld>
            <a:endParaRPr lang="en-US"/>
          </a:p>
        </p:txBody>
      </p:sp>
    </p:spTree>
    <p:extLst>
      <p:ext uri="{BB962C8B-B14F-4D97-AF65-F5344CB8AC3E}">
        <p14:creationId xmlns:p14="http://schemas.microsoft.com/office/powerpoint/2010/main" val="115269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a:t>
            </a:r>
            <a:r>
              <a:rPr lang="en-US" dirty="0" smtClean="0"/>
              <a:t> be surprised by how many people have bills in collections.</a:t>
            </a:r>
            <a:r>
              <a:rPr lang="en-US" baseline="0" dirty="0" smtClean="0"/>
              <a:t> Many individuals who are disabled due to sudden onset have significant unpaid bills.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11</a:t>
            </a:fld>
            <a:endParaRPr lang="en-US"/>
          </a:p>
        </p:txBody>
      </p:sp>
    </p:spTree>
    <p:extLst>
      <p:ext uri="{BB962C8B-B14F-4D97-AF65-F5344CB8AC3E}">
        <p14:creationId xmlns:p14="http://schemas.microsoft.com/office/powerpoint/2010/main" val="428177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12</a:t>
            </a:fld>
            <a:endParaRPr lang="en-US"/>
          </a:p>
        </p:txBody>
      </p:sp>
    </p:spTree>
    <p:extLst>
      <p:ext uri="{BB962C8B-B14F-4D97-AF65-F5344CB8AC3E}">
        <p14:creationId xmlns:p14="http://schemas.microsoft.com/office/powerpoint/2010/main" val="3502276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13</a:t>
            </a:fld>
            <a:endParaRPr lang="en-US"/>
          </a:p>
        </p:txBody>
      </p:sp>
    </p:spTree>
    <p:extLst>
      <p:ext uri="{BB962C8B-B14F-4D97-AF65-F5344CB8AC3E}">
        <p14:creationId xmlns:p14="http://schemas.microsoft.com/office/powerpoint/2010/main" val="252144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14</a:t>
            </a:fld>
            <a:endParaRPr lang="en-US"/>
          </a:p>
        </p:txBody>
      </p:sp>
    </p:spTree>
    <p:extLst>
      <p:ext uri="{BB962C8B-B14F-4D97-AF65-F5344CB8AC3E}">
        <p14:creationId xmlns:p14="http://schemas.microsoft.com/office/powerpoint/2010/main" val="51023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at a list of some of the disregarded</a:t>
            </a:r>
            <a:r>
              <a:rPr lang="en-US" baseline="0" dirty="0" smtClean="0"/>
              <a:t> assets for </a:t>
            </a:r>
            <a:r>
              <a:rPr lang="en-US" baseline="0" dirty="0" err="1" smtClean="0"/>
              <a:t>FoodShare</a:t>
            </a:r>
            <a:r>
              <a:rPr lang="en-US" baseline="0" dirty="0" smtClean="0"/>
              <a:t>. It looks very different than the list for Medicaid.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15</a:t>
            </a:fld>
            <a:endParaRPr lang="en-US"/>
          </a:p>
        </p:txBody>
      </p:sp>
    </p:spTree>
    <p:extLst>
      <p:ext uri="{BB962C8B-B14F-4D97-AF65-F5344CB8AC3E}">
        <p14:creationId xmlns:p14="http://schemas.microsoft.com/office/powerpoint/2010/main" val="3873556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just partial list of assets that don’t count for FoodShare. Four types that stood out have been highlighted to bring attention to how they are treated for FS compared to Medicaid. All real property is disregarded, all vehicles, most types of retirement accounts (even if they could be cashed in) and cash surrender values of life insurance policies. Basically, while Medicaid counts a lot of assets, you’ll find that FS disregards quite a few.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16</a:t>
            </a:fld>
            <a:endParaRPr lang="en-US"/>
          </a:p>
        </p:txBody>
      </p:sp>
    </p:spTree>
    <p:extLst>
      <p:ext uri="{BB962C8B-B14F-4D97-AF65-F5344CB8AC3E}">
        <p14:creationId xmlns:p14="http://schemas.microsoft.com/office/powerpoint/2010/main" val="140048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assets we see most often that are countable for FoodShare are bank accounts and investment accounts. Remember, investment accounts that are coded for retirement are not countable. Back pay, like retroactive Social Security payments, are counted as an asset, starting the month they are received.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17</a:t>
            </a:fld>
            <a:endParaRPr lang="en-US"/>
          </a:p>
        </p:txBody>
      </p:sp>
    </p:spTree>
    <p:extLst>
      <p:ext uri="{BB962C8B-B14F-4D97-AF65-F5344CB8AC3E}">
        <p14:creationId xmlns:p14="http://schemas.microsoft.com/office/powerpoint/2010/main" val="3591371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transition now</a:t>
            </a:r>
            <a:r>
              <a:rPr lang="en-US" baseline="0" dirty="0" smtClean="0"/>
              <a:t> to divestment rules for SNAP. These rules exist and applicants do have to be asked whether they divested when you start to go down the SNAP eligibility path.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18</a:t>
            </a:fld>
            <a:endParaRPr lang="en-US"/>
          </a:p>
        </p:txBody>
      </p:sp>
    </p:spTree>
    <p:extLst>
      <p:ext uri="{BB962C8B-B14F-4D97-AF65-F5344CB8AC3E}">
        <p14:creationId xmlns:p14="http://schemas.microsoft.com/office/powerpoint/2010/main" val="992910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19</a:t>
            </a:fld>
            <a:endParaRPr lang="en-US"/>
          </a:p>
        </p:txBody>
      </p:sp>
    </p:spTree>
    <p:extLst>
      <p:ext uri="{BB962C8B-B14F-4D97-AF65-F5344CB8AC3E}">
        <p14:creationId xmlns:p14="http://schemas.microsoft.com/office/powerpoint/2010/main" val="133557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a:t>
            </a:fld>
            <a:endParaRPr lang="en-US"/>
          </a:p>
        </p:txBody>
      </p:sp>
    </p:spTree>
    <p:extLst>
      <p:ext uri="{BB962C8B-B14F-4D97-AF65-F5344CB8AC3E}">
        <p14:creationId xmlns:p14="http://schemas.microsoft.com/office/powerpoint/2010/main" val="267737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20</a:t>
            </a:fld>
            <a:endParaRPr lang="en-US"/>
          </a:p>
        </p:txBody>
      </p:sp>
    </p:spTree>
    <p:extLst>
      <p:ext uri="{BB962C8B-B14F-4D97-AF65-F5344CB8AC3E}">
        <p14:creationId xmlns:p14="http://schemas.microsoft.com/office/powerpoint/2010/main" val="1457495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handled policy, let</a:t>
            </a:r>
            <a:r>
              <a:rPr lang="en-US" baseline="0" dirty="0" smtClean="0"/>
              <a:t>’s talk about the process you’ll follow when you encounter a SNAP case. </a:t>
            </a:r>
            <a:r>
              <a:rPr lang="en-US" dirty="0" smtClean="0"/>
              <a:t>The </a:t>
            </a:r>
            <a:r>
              <a:rPr lang="en-US" baseline="0" dirty="0" smtClean="0"/>
              <a:t>easiest way to spot a SNAP FS case </a:t>
            </a:r>
            <a:r>
              <a:rPr lang="en-US" b="1" baseline="0" dirty="0" smtClean="0"/>
              <a:t>is to look for the 013 failure code</a:t>
            </a:r>
            <a:r>
              <a:rPr lang="en-US" b="1" i="1" baseline="0" dirty="0" smtClean="0"/>
              <a:t>. </a:t>
            </a:r>
            <a:endParaRPr lang="en-US" b="0" i="0" dirty="0"/>
          </a:p>
        </p:txBody>
      </p:sp>
      <p:sp>
        <p:nvSpPr>
          <p:cNvPr id="4" name="Slide Number Placeholder 3"/>
          <p:cNvSpPr>
            <a:spLocks noGrp="1"/>
          </p:cNvSpPr>
          <p:nvPr>
            <p:ph type="sldNum" sz="quarter" idx="10"/>
          </p:nvPr>
        </p:nvSpPr>
        <p:spPr/>
        <p:txBody>
          <a:bodyPr/>
          <a:lstStyle/>
          <a:p>
            <a:fld id="{B045B7DE-1198-4F2F-B574-CA8CAE341642}" type="slidenum">
              <a:rPr lang="en-US" smtClean="0"/>
              <a:t>21</a:t>
            </a:fld>
            <a:endParaRPr lang="en-US"/>
          </a:p>
        </p:txBody>
      </p:sp>
    </p:spTree>
    <p:extLst>
      <p:ext uri="{BB962C8B-B14F-4D97-AF65-F5344CB8AC3E}">
        <p14:creationId xmlns:p14="http://schemas.microsoft.com/office/powerpoint/2010/main" val="69185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22</a:t>
            </a:fld>
            <a:endParaRPr lang="en-US"/>
          </a:p>
        </p:txBody>
      </p:sp>
    </p:spTree>
    <p:extLst>
      <p:ext uri="{BB962C8B-B14F-4D97-AF65-F5344CB8AC3E}">
        <p14:creationId xmlns:p14="http://schemas.microsoft.com/office/powerpoint/2010/main" val="1618834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note, there is an Assets Determination Summary page for FoodShare under Eligibility Results in the Navigation </a:t>
            </a:r>
            <a:r>
              <a:rPr lang="en-US" b="0" baseline="0" dirty="0" smtClean="0"/>
              <a:t>Menu. While it has been updated to show the correct asset limit of $4250, CWW has not yet been updated to process SNAP FS cases. </a:t>
            </a:r>
            <a:endParaRPr lang="en-US" b="0" dirty="0"/>
          </a:p>
        </p:txBody>
      </p:sp>
      <p:sp>
        <p:nvSpPr>
          <p:cNvPr id="4" name="Slide Number Placeholder 3"/>
          <p:cNvSpPr>
            <a:spLocks noGrp="1"/>
          </p:cNvSpPr>
          <p:nvPr>
            <p:ph type="sldNum" sz="quarter" idx="10"/>
          </p:nvPr>
        </p:nvSpPr>
        <p:spPr/>
        <p:txBody>
          <a:bodyPr/>
          <a:lstStyle/>
          <a:p>
            <a:fld id="{B045B7DE-1198-4F2F-B574-CA8CAE341642}" type="slidenum">
              <a:rPr lang="en-US" smtClean="0"/>
              <a:t>23</a:t>
            </a:fld>
            <a:endParaRPr lang="en-US"/>
          </a:p>
        </p:txBody>
      </p:sp>
    </p:spTree>
    <p:extLst>
      <p:ext uri="{BB962C8B-B14F-4D97-AF65-F5344CB8AC3E}">
        <p14:creationId xmlns:p14="http://schemas.microsoft.com/office/powerpoint/2010/main" val="325523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r>
              <a:rPr lang="en-US" baseline="0" dirty="0" smtClean="0"/>
              <a:t> CNFL for assets.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24</a:t>
            </a:fld>
            <a:endParaRPr lang="en-US"/>
          </a:p>
        </p:txBody>
      </p:sp>
    </p:spTree>
    <p:extLst>
      <p:ext uri="{BB962C8B-B14F-4D97-AF65-F5344CB8AC3E}">
        <p14:creationId xmlns:p14="http://schemas.microsoft.com/office/powerpoint/2010/main" val="2580080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25</a:t>
            </a:fld>
            <a:endParaRPr lang="en-US"/>
          </a:p>
        </p:txBody>
      </p:sp>
    </p:spTree>
    <p:extLst>
      <p:ext uri="{BB962C8B-B14F-4D97-AF65-F5344CB8AC3E}">
        <p14:creationId xmlns:p14="http://schemas.microsoft.com/office/powerpoint/2010/main" val="2033739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26</a:t>
            </a:fld>
            <a:endParaRPr lang="en-US"/>
          </a:p>
        </p:txBody>
      </p:sp>
    </p:spTree>
    <p:extLst>
      <p:ext uri="{BB962C8B-B14F-4D97-AF65-F5344CB8AC3E}">
        <p14:creationId xmlns:p14="http://schemas.microsoft.com/office/powerpoint/2010/main" val="314506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045B7DE-1198-4F2F-B574-CA8CAE341642}" type="slidenum">
              <a:rPr lang="en-US" smtClean="0"/>
              <a:t>27</a:t>
            </a:fld>
            <a:endParaRPr lang="en-US"/>
          </a:p>
        </p:txBody>
      </p:sp>
    </p:spTree>
    <p:extLst>
      <p:ext uri="{BB962C8B-B14F-4D97-AF65-F5344CB8AC3E}">
        <p14:creationId xmlns:p14="http://schemas.microsoft.com/office/powerpoint/2010/main" val="1461238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rare circumstance that you believe someone has divested in order to gain or retain eligibility for FoodShare, see FSHB 4.4.1.6 Divestment for how to calculate and apply a divestment penalty. For example: someone applied on April</a:t>
            </a:r>
            <a:r>
              <a:rPr lang="en-US" baseline="0" dirty="0" smtClean="0"/>
              <a:t> 1</a:t>
            </a:r>
            <a:r>
              <a:rPr lang="en-US" baseline="30000" dirty="0" smtClean="0"/>
              <a:t>st</a:t>
            </a:r>
            <a:r>
              <a:rPr lang="en-US" baseline="0" dirty="0" smtClean="0"/>
              <a:t>. They have $10,000 in a checking account (their only asset). On May 1</a:t>
            </a:r>
            <a:r>
              <a:rPr lang="en-US" baseline="30000" dirty="0" smtClean="0"/>
              <a:t>st</a:t>
            </a:r>
            <a:r>
              <a:rPr lang="en-US" baseline="0" dirty="0" smtClean="0"/>
              <a:t>, they apply and only have $4250 in their checking account. You should ask for proof of what happened to the money and determine whether they have divested. </a:t>
            </a:r>
            <a:endParaRPr lang="en-US" dirty="0" smtClean="0"/>
          </a:p>
        </p:txBody>
      </p:sp>
      <p:sp>
        <p:nvSpPr>
          <p:cNvPr id="4" name="Slide Number Placeholder 3"/>
          <p:cNvSpPr>
            <a:spLocks noGrp="1"/>
          </p:cNvSpPr>
          <p:nvPr>
            <p:ph type="sldNum" sz="quarter" idx="10"/>
          </p:nvPr>
        </p:nvSpPr>
        <p:spPr/>
        <p:txBody>
          <a:bodyPr/>
          <a:lstStyle/>
          <a:p>
            <a:fld id="{B045B7DE-1198-4F2F-B574-CA8CAE341642}" type="slidenum">
              <a:rPr lang="en-US" smtClean="0"/>
              <a:t>28</a:t>
            </a:fld>
            <a:endParaRPr lang="en-US"/>
          </a:p>
        </p:txBody>
      </p:sp>
    </p:spTree>
    <p:extLst>
      <p:ext uri="{BB962C8B-B14F-4D97-AF65-F5344CB8AC3E}">
        <p14:creationId xmlns:p14="http://schemas.microsoft.com/office/powerpoint/2010/main" val="2140477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rare circumstance that you believe someone has divested in order to gain or retain eligibility for FoodShare, see FSHB 4.4.1.6 Divestment for how to calculate and apply a divestment penalty. For example: someone applied on April 1st. They have $10,000 in a checking account (their only asset). On May 1st, they apply and only have $4250 in their checking account. You should ask for proof of what happened to the money and determine whether they have divested.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29</a:t>
            </a:fld>
            <a:endParaRPr lang="en-US"/>
          </a:p>
        </p:txBody>
      </p:sp>
    </p:spTree>
    <p:extLst>
      <p:ext uri="{BB962C8B-B14F-4D97-AF65-F5344CB8AC3E}">
        <p14:creationId xmlns:p14="http://schemas.microsoft.com/office/powerpoint/2010/main" val="265953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individual may not need additional training, but, consortium</a:t>
            </a:r>
            <a:r>
              <a:rPr lang="en-US" baseline="0" dirty="0" smtClean="0"/>
              <a:t>-wide, knowledge of policy and processes for SNAP cases for both leads and workers needs development.</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a:t>
            </a:fld>
            <a:endParaRPr lang="en-US"/>
          </a:p>
        </p:txBody>
      </p:sp>
    </p:spTree>
    <p:extLst>
      <p:ext uri="{BB962C8B-B14F-4D97-AF65-F5344CB8AC3E}">
        <p14:creationId xmlns:p14="http://schemas.microsoft.com/office/powerpoint/2010/main" val="52703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30</a:t>
            </a:fld>
            <a:endParaRPr lang="en-US"/>
          </a:p>
        </p:txBody>
      </p:sp>
    </p:spTree>
    <p:extLst>
      <p:ext uri="{BB962C8B-B14F-4D97-AF65-F5344CB8AC3E}">
        <p14:creationId xmlns:p14="http://schemas.microsoft.com/office/powerpoint/2010/main" val="851836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this information can be transferred from the FoodShare budget in CWW. If you do it this way, make sure you transfer the information from the budget BEFORE you adjust the case to force an allotment issuance.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31</a:t>
            </a:fld>
            <a:endParaRPr lang="en-US"/>
          </a:p>
        </p:txBody>
      </p:sp>
    </p:spTree>
    <p:extLst>
      <p:ext uri="{BB962C8B-B14F-4D97-AF65-F5344CB8AC3E}">
        <p14:creationId xmlns:p14="http://schemas.microsoft.com/office/powerpoint/2010/main" val="3048395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33</a:t>
            </a:fld>
            <a:endParaRPr lang="en-US"/>
          </a:p>
        </p:txBody>
      </p:sp>
    </p:spTree>
    <p:extLst>
      <p:ext uri="{BB962C8B-B14F-4D97-AF65-F5344CB8AC3E}">
        <p14:creationId xmlns:p14="http://schemas.microsoft.com/office/powerpoint/2010/main" val="1969786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34</a:t>
            </a:fld>
            <a:endParaRPr lang="en-US"/>
          </a:p>
        </p:txBody>
      </p:sp>
    </p:spTree>
    <p:extLst>
      <p:ext uri="{BB962C8B-B14F-4D97-AF65-F5344CB8AC3E}">
        <p14:creationId xmlns:p14="http://schemas.microsoft.com/office/powerpoint/2010/main" val="295973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a:t>
            </a:fld>
            <a:endParaRPr lang="en-US"/>
          </a:p>
        </p:txBody>
      </p:sp>
    </p:spTree>
    <p:extLst>
      <p:ext uri="{BB962C8B-B14F-4D97-AF65-F5344CB8AC3E}">
        <p14:creationId xmlns:p14="http://schemas.microsoft.com/office/powerpoint/2010/main" val="26396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reminders.</a:t>
            </a:r>
            <a:r>
              <a:rPr lang="en-US" baseline="0" dirty="0" smtClean="0"/>
              <a:t> Everyone knows this, but you might see something confusing in the handbook.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5</a:t>
            </a:fld>
            <a:endParaRPr lang="en-US"/>
          </a:p>
        </p:txBody>
      </p:sp>
    </p:spTree>
    <p:extLst>
      <p:ext uri="{BB962C8B-B14F-4D97-AF65-F5344CB8AC3E}">
        <p14:creationId xmlns:p14="http://schemas.microsoft.com/office/powerpoint/2010/main" val="156245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6</a:t>
            </a:fld>
            <a:endParaRPr lang="en-US"/>
          </a:p>
        </p:txBody>
      </p:sp>
    </p:spTree>
    <p:extLst>
      <p:ext uri="{BB962C8B-B14F-4D97-AF65-F5344CB8AC3E}">
        <p14:creationId xmlns:p14="http://schemas.microsoft.com/office/powerpoint/2010/main" val="83165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say DDB Disabled</a:t>
            </a:r>
            <a:r>
              <a:rPr lang="en-US" baseline="0" dirty="0" smtClean="0"/>
              <a:t> as a choice in this area. If disabled by the DDB is checked yes, even if you choose no for this field, the system will change it to yes when you click off the page. So, this field is primarily important if there is NOT a DDB determination.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t>7</a:t>
            </a:fld>
            <a:endParaRPr lang="en-US"/>
          </a:p>
        </p:txBody>
      </p:sp>
    </p:spTree>
    <p:extLst>
      <p:ext uri="{BB962C8B-B14F-4D97-AF65-F5344CB8AC3E}">
        <p14:creationId xmlns:p14="http://schemas.microsoft.com/office/powerpoint/2010/main" val="188421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8</a:t>
            </a:fld>
            <a:endParaRPr lang="en-US"/>
          </a:p>
        </p:txBody>
      </p:sp>
    </p:spTree>
    <p:extLst>
      <p:ext uri="{BB962C8B-B14F-4D97-AF65-F5344CB8AC3E}">
        <p14:creationId xmlns:p14="http://schemas.microsoft.com/office/powerpoint/2010/main" val="22564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many assets that count for Medicaid do not count for FoodShare FSHB 4.4.1 Assets</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9</a:t>
            </a:fld>
            <a:endParaRPr lang="en-US"/>
          </a:p>
        </p:txBody>
      </p:sp>
    </p:spTree>
    <p:extLst>
      <p:ext uri="{BB962C8B-B14F-4D97-AF65-F5344CB8AC3E}">
        <p14:creationId xmlns:p14="http://schemas.microsoft.com/office/powerpoint/2010/main" val="2542790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D840892D-E78E-4681-8D0A-D023A07824B6}" type="datetime1">
              <a:rPr lang="en-US" smtClean="0"/>
              <a:t>9/8/2023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D30B3BC2-72D7-452D-BD33-0B662A5E4BB6}" type="datetime1">
              <a:rPr lang="en-US" smtClean="0"/>
              <a:t>9/8/2023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8D3AD70-FD15-4683-9C70-922518539696}" type="datetime1">
              <a:rPr lang="en-US" smtClean="0"/>
              <a:t>9/8/2023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4CD06961-6710-48EE-8E85-232D5A6754FC}" type="datetime1">
              <a:rPr lang="en-US" smtClean="0"/>
              <a:t>9/8/2023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78F0649-56A7-4EA0-BECD-A06EB1DE76AB}" type="datetime1">
              <a:rPr lang="en-US" smtClean="0"/>
              <a:t>9/8/2023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smtClean="0"/>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2EF124-4345-4393-A2BD-1D9F16C04778}" type="datetime1">
              <a:rPr lang="en-US" smtClean="0"/>
              <a:t>9/8/2023</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5CDBA4C-13EF-4E86-8B06-A15F37A88532}" type="datetime1">
              <a:rPr lang="en-US" smtClean="0"/>
              <a:t>9/8/2023</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056A1DD-44B3-4651-A683-8BF351DEC400}" type="datetime1">
              <a:rPr lang="en-US" smtClean="0"/>
              <a:t>9/8/2023</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C5551D3B-2C50-40A7-B1C2-CD3A4E78B2CC}" type="datetime1">
              <a:rPr lang="en-US" smtClean="0"/>
              <a:t>9/8/2023</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FE2AC1B-0B6B-45D8-BA94-D51E6C2AA575}" type="datetime1">
              <a:rPr lang="en-US" smtClean="0"/>
              <a:t>9/8/2023</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C927B5B-BEF2-42A5-87A4-A76DEE4E9598}" type="datetime1">
              <a:rPr lang="en-US" smtClean="0"/>
              <a:t>9/8/2023</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167A765-E328-41AD-A22E-AEFE4CA88FC0}" type="datetime1">
              <a:rPr lang="en-US" smtClean="0"/>
              <a:t>9/8/2023</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iming>
    <p:tnLst>
      <p:par>
        <p:cTn id="1" dur="indefinite" restart="never" nodeType="tmRoot"/>
      </p:par>
    </p:tnLst>
  </p:timing>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idoa.csod.com/login/render.aspx?id=defaultcl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apital-im.com/trainings/past-training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fns.usda.gov/snap/waivers/rul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ns.usda.gov/snap/eligibility/elderly-disabled-special-rul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ns.usda.gov/snap/eligibility/elderly-disabled-special-rul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odea.jamie@countyofdane.com"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mailto:premo@countyofdane.co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ns.usda.gov/snap/eligibility/elderly-disabled-special-rul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612" y="1752600"/>
            <a:ext cx="9141619" cy="895796"/>
          </a:xfrm>
        </p:spPr>
        <p:txBody>
          <a:bodyPr/>
          <a:lstStyle/>
          <a:p>
            <a:pPr algn="ctr"/>
            <a:r>
              <a:rPr lang="en-US" sz="5400" dirty="0" smtClean="0">
                <a:latin typeface="Gill Sans MT" panose="020B0502020104020203" pitchFamily="34" charset="0"/>
              </a:rPr>
              <a:t>SNAP FoodShare </a:t>
            </a:r>
            <a:br>
              <a:rPr lang="en-US" sz="5400" dirty="0" smtClean="0">
                <a:latin typeface="Gill Sans MT" panose="020B0502020104020203" pitchFamily="34" charset="0"/>
              </a:rPr>
            </a:br>
            <a:endParaRPr lang="en-US" sz="5400" dirty="0">
              <a:latin typeface="Gill Sans MT" panose="020B0502020104020203" pitchFamily="34" charset="0"/>
            </a:endParaRPr>
          </a:p>
        </p:txBody>
      </p:sp>
      <p:sp>
        <p:nvSpPr>
          <p:cNvPr id="3" name="TextBox 2"/>
          <p:cNvSpPr txBox="1"/>
          <p:nvPr/>
        </p:nvSpPr>
        <p:spPr>
          <a:xfrm>
            <a:off x="8075612" y="5867400"/>
            <a:ext cx="3884613" cy="1077218"/>
          </a:xfrm>
          <a:prstGeom prst="rect">
            <a:avLst/>
          </a:prstGeom>
          <a:noFill/>
        </p:spPr>
        <p:txBody>
          <a:bodyPr wrap="square" rtlCol="0">
            <a:spAutoFit/>
          </a:bodyPr>
          <a:lstStyle/>
          <a:p>
            <a:pPr algn="r"/>
            <a:r>
              <a:rPr lang="en-US" sz="1600" dirty="0" smtClean="0">
                <a:latin typeface="Gill Sans MT" panose="020B0502020104020203" pitchFamily="34" charset="0"/>
              </a:rPr>
              <a:t>Jamie O’Dea, Updated 9.2023</a:t>
            </a:r>
          </a:p>
          <a:p>
            <a:pPr algn="r"/>
            <a:r>
              <a:rPr lang="en-US" sz="1600" i="1" dirty="0" smtClean="0">
                <a:latin typeface="Gill Sans MT" panose="020B0502020104020203" pitchFamily="34" charset="0"/>
              </a:rPr>
              <a:t>Current as of FS Handbook Release 23-02</a:t>
            </a:r>
          </a:p>
          <a:p>
            <a:pPr algn="r"/>
            <a:r>
              <a:rPr lang="en-US" sz="1600" i="1" dirty="0" smtClean="0">
                <a:latin typeface="Gill Sans MT" panose="020B0502020104020203" pitchFamily="34" charset="0"/>
              </a:rPr>
              <a:t>&amp; PH </a:t>
            </a:r>
            <a:r>
              <a:rPr lang="en-US" sz="1600" i="1" smtClean="0">
                <a:latin typeface="Gill Sans MT" panose="020B0502020104020203" pitchFamily="34" charset="0"/>
              </a:rPr>
              <a:t>Release 23-04</a:t>
            </a:r>
            <a:endParaRPr lang="en-US" sz="1600" i="1" dirty="0" smtClean="0">
              <a:latin typeface="Gill Sans MT" panose="020B0502020104020203" pitchFamily="34" charset="0"/>
            </a:endParaRPr>
          </a:p>
          <a:p>
            <a:endParaRPr lang="en-US" sz="1600" dirty="0">
              <a:latin typeface="Gill Sans MT" panose="020B0502020104020203" pitchFamily="34" charset="0"/>
            </a:endParaRPr>
          </a:p>
        </p:txBody>
      </p:sp>
    </p:spTree>
    <p:extLst>
      <p:ext uri="{BB962C8B-B14F-4D97-AF65-F5344CB8AC3E}">
        <p14:creationId xmlns:p14="http://schemas.microsoft.com/office/powerpoint/2010/main" val="2801835050"/>
      </p:ext>
    </p:extLst>
  </p:cSld>
  <p:clrMapOvr>
    <a:masterClrMapping/>
  </p:clrMapOvr>
  <p:transition spd="med">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09600"/>
            <a:ext cx="9751060" cy="1295400"/>
          </a:xfrm>
        </p:spPr>
        <p:txBody>
          <a:bodyPr>
            <a:normAutofit/>
          </a:bodyPr>
          <a:lstStyle/>
          <a:p>
            <a:r>
              <a:rPr lang="en-US" b="1" dirty="0" smtClean="0">
                <a:latin typeface="Gill Sans MT" panose="020B0502020104020203" pitchFamily="34" charset="0"/>
              </a:rPr>
              <a:t>Process Applications That May Be Eligible Under SNAP Rules</a:t>
            </a:r>
            <a:endParaRPr lang="en-US" b="1" dirty="0">
              <a:latin typeface="Gill Sans MT" panose="020B0502020104020203" pitchFamily="34" charset="0"/>
            </a:endParaRPr>
          </a:p>
        </p:txBody>
      </p:sp>
      <p:sp>
        <p:nvSpPr>
          <p:cNvPr id="3" name="Content Placeholder 2"/>
          <p:cNvSpPr>
            <a:spLocks noGrp="1"/>
          </p:cNvSpPr>
          <p:nvPr>
            <p:ph idx="1"/>
          </p:nvPr>
        </p:nvSpPr>
        <p:spPr>
          <a:xfrm>
            <a:off x="227012" y="2819400"/>
            <a:ext cx="11353800" cy="1905000"/>
          </a:xfrm>
        </p:spPr>
        <p:txBody>
          <a:bodyPr>
            <a:normAutofit fontScale="77500" lnSpcReduction="20000"/>
          </a:bodyPr>
          <a:lstStyle/>
          <a:p>
            <a:pPr marL="914400" indent="0">
              <a:lnSpc>
                <a:spcPct val="140000"/>
              </a:lnSpc>
              <a:spcBef>
                <a:spcPts val="0"/>
              </a:spcBef>
              <a:buNone/>
            </a:pPr>
            <a:r>
              <a:rPr lang="en-US" sz="3000" dirty="0" smtClean="0"/>
              <a:t>If requested, continue to provide applicants with light prescreening in the interest of customer service, but lean toward taking potential SNAP eligible applications. In other words, the call should not end just because an EBD caller has income over 200% FPL. This would be an error. </a:t>
            </a:r>
          </a:p>
          <a:p>
            <a:pPr marL="914400" indent="0">
              <a:lnSpc>
                <a:spcPct val="140000"/>
              </a:lnSpc>
              <a:spcBef>
                <a:spcPts val="0"/>
              </a:spcBef>
              <a:buNone/>
            </a:pPr>
            <a:endParaRPr lang="en-US" sz="1300" dirty="0" smtClean="0"/>
          </a:p>
          <a:p>
            <a:pPr marL="451025" lvl="1" indent="0">
              <a:buNone/>
            </a:pPr>
            <a:endParaRPr lang="en-US" sz="4500" dirty="0" smtClean="0">
              <a:solidFill>
                <a:srgbClr val="000000"/>
              </a:solidFill>
            </a:endParaRPr>
          </a:p>
          <a:p>
            <a:pPr marL="451025" lvl="1" indent="0">
              <a:buNone/>
            </a:pPr>
            <a:endParaRPr lang="en-US" sz="2800" dirty="0" smtClean="0">
              <a:solidFill>
                <a:srgbClr val="000000"/>
              </a:solidFill>
            </a:endParaRPr>
          </a:p>
          <a:p>
            <a:pPr marL="303213" indent="-303213"/>
            <a:endParaRPr lang="en-US" sz="3000" dirty="0" smtClean="0"/>
          </a:p>
          <a:p>
            <a:pPr marL="303213" indent="-303213"/>
            <a:endParaRPr lang="en-US" sz="3000" dirty="0" smtClean="0"/>
          </a:p>
          <a:p>
            <a:pPr marL="303213" indent="-303213"/>
            <a:endParaRPr lang="en-US" sz="3000" dirty="0" smtClean="0"/>
          </a:p>
          <a:p>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10133012" y="5950974"/>
            <a:ext cx="1871634" cy="755970"/>
          </a:xfrm>
          <a:prstGeom prst="rect">
            <a:avLst/>
          </a:prstGeom>
        </p:spPr>
      </p:pic>
      <p:sp>
        <p:nvSpPr>
          <p:cNvPr id="6" name="Slide Number Placeholder 5"/>
          <p:cNvSpPr>
            <a:spLocks noGrp="1"/>
          </p:cNvSpPr>
          <p:nvPr>
            <p:ph type="sldNum" sz="quarter" idx="12"/>
          </p:nvPr>
        </p:nvSpPr>
        <p:spPr/>
        <p:txBody>
          <a:bodyPr/>
          <a:lstStyle/>
          <a:p>
            <a:fld id="{34C99D79-8A4B-4031-B1E0-AF26F8EDF2BC}" type="slidenum">
              <a:rPr lang="en-US" smtClean="0"/>
              <a:t>10</a:t>
            </a:fld>
            <a:endParaRPr lang="en-US"/>
          </a:p>
        </p:txBody>
      </p:sp>
    </p:spTree>
    <p:extLst>
      <p:ext uri="{BB962C8B-B14F-4D97-AF65-F5344CB8AC3E}">
        <p14:creationId xmlns:p14="http://schemas.microsoft.com/office/powerpoint/2010/main" val="350255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762000"/>
            <a:ext cx="9751060" cy="609600"/>
          </a:xfrm>
        </p:spPr>
        <p:txBody>
          <a:bodyPr>
            <a:noAutofit/>
          </a:bodyPr>
          <a:lstStyle/>
          <a:p>
            <a:r>
              <a:rPr lang="en-US" b="1" dirty="0">
                <a:solidFill>
                  <a:srgbClr val="000000"/>
                </a:solidFill>
                <a:latin typeface="Gill Sans MT" panose="020B0502020104020203" pitchFamily="34" charset="0"/>
              </a:rPr>
              <a:t>Eligible SNAP </a:t>
            </a:r>
            <a:r>
              <a:rPr lang="en-US" b="1" dirty="0" smtClean="0">
                <a:solidFill>
                  <a:srgbClr val="000000"/>
                </a:solidFill>
                <a:latin typeface="Gill Sans MT" panose="020B0502020104020203" pitchFamily="34" charset="0"/>
              </a:rPr>
              <a:t>Cases Have High Expenses</a:t>
            </a:r>
            <a:endParaRPr lang="en-US" b="1" dirty="0">
              <a:latin typeface="Gill Sans MT" panose="020B0502020104020203" pitchFamily="34" charset="0"/>
            </a:endParaRPr>
          </a:p>
        </p:txBody>
      </p:sp>
      <p:sp>
        <p:nvSpPr>
          <p:cNvPr id="3" name="Content Placeholder 2"/>
          <p:cNvSpPr>
            <a:spLocks noGrp="1"/>
          </p:cNvSpPr>
          <p:nvPr>
            <p:ph idx="1"/>
          </p:nvPr>
        </p:nvSpPr>
        <p:spPr>
          <a:xfrm>
            <a:off x="303212" y="1527661"/>
            <a:ext cx="11353800" cy="4441825"/>
          </a:xfrm>
        </p:spPr>
        <p:txBody>
          <a:bodyPr>
            <a:normAutofit/>
          </a:bodyPr>
          <a:lstStyle/>
          <a:p>
            <a:pPr marL="404813" lvl="1" indent="0">
              <a:lnSpc>
                <a:spcPct val="100000"/>
              </a:lnSpc>
              <a:spcBef>
                <a:spcPts val="0"/>
              </a:spcBef>
              <a:buNone/>
            </a:pPr>
            <a:r>
              <a:rPr lang="en-US" sz="2800" dirty="0" smtClean="0">
                <a:solidFill>
                  <a:srgbClr val="000000"/>
                </a:solidFill>
              </a:rPr>
              <a:t>Ask </a:t>
            </a:r>
            <a:r>
              <a:rPr lang="en-US" sz="2800" i="1" dirty="0" smtClean="0">
                <a:solidFill>
                  <a:srgbClr val="000000"/>
                </a:solidFill>
              </a:rPr>
              <a:t>all</a:t>
            </a:r>
            <a:r>
              <a:rPr lang="en-US" sz="2800" dirty="0" smtClean="0">
                <a:solidFill>
                  <a:srgbClr val="000000"/>
                </a:solidFill>
              </a:rPr>
              <a:t> appropriate expense questions, paying special attention to medical expenses for EBD members </a:t>
            </a:r>
          </a:p>
          <a:p>
            <a:pPr marL="0" lvl="1" indent="0">
              <a:lnSpc>
                <a:spcPct val="100000"/>
              </a:lnSpc>
              <a:spcBef>
                <a:spcPts val="0"/>
              </a:spcBef>
              <a:buNone/>
            </a:pPr>
            <a:endParaRPr lang="en-US" sz="1200" dirty="0" smtClean="0">
              <a:solidFill>
                <a:srgbClr val="000000"/>
              </a:solidFill>
            </a:endParaRPr>
          </a:p>
          <a:p>
            <a:pPr marL="451025" lvl="1" indent="0">
              <a:lnSpc>
                <a:spcPct val="100000"/>
              </a:lnSpc>
              <a:spcBef>
                <a:spcPts val="0"/>
              </a:spcBef>
              <a:buNone/>
            </a:pPr>
            <a:endParaRPr lang="en-US" sz="800" dirty="0" smtClean="0">
              <a:solidFill>
                <a:srgbClr val="000000"/>
              </a:solidFill>
            </a:endParaRPr>
          </a:p>
          <a:p>
            <a:pPr lvl="1">
              <a:lnSpc>
                <a:spcPct val="100000"/>
              </a:lnSpc>
              <a:spcBef>
                <a:spcPts val="0"/>
              </a:spcBef>
              <a:buFont typeface="Wingdings" panose="05000000000000000000" pitchFamily="2" charset="2"/>
              <a:buChar char="ü"/>
            </a:pPr>
            <a:r>
              <a:rPr lang="en-US" dirty="0" smtClean="0">
                <a:solidFill>
                  <a:srgbClr val="000000"/>
                </a:solidFill>
              </a:rPr>
              <a:t>Current and past unpaid medical bills and expenses, </a:t>
            </a:r>
            <a:r>
              <a:rPr lang="en-US" b="1" i="1" dirty="0" smtClean="0">
                <a:solidFill>
                  <a:srgbClr val="000000"/>
                </a:solidFill>
              </a:rPr>
              <a:t>no matter how old, no matter whether the member intends to pay it, including </a:t>
            </a:r>
          </a:p>
          <a:p>
            <a:pPr marL="742950" lvl="1" indent="0">
              <a:lnSpc>
                <a:spcPct val="100000"/>
              </a:lnSpc>
              <a:spcBef>
                <a:spcPts val="0"/>
              </a:spcBef>
              <a:buNone/>
            </a:pPr>
            <a:endParaRPr lang="en-US" sz="1200" b="1" i="1" dirty="0" smtClean="0">
              <a:solidFill>
                <a:srgbClr val="000000"/>
              </a:solidFill>
            </a:endParaRPr>
          </a:p>
          <a:p>
            <a:pPr lvl="2">
              <a:lnSpc>
                <a:spcPct val="150000"/>
              </a:lnSpc>
              <a:spcBef>
                <a:spcPts val="0"/>
              </a:spcBef>
            </a:pPr>
            <a:r>
              <a:rPr lang="en-US" sz="2400" dirty="0" smtClean="0">
                <a:solidFill>
                  <a:srgbClr val="000000"/>
                </a:solidFill>
              </a:rPr>
              <a:t>	Items in collections</a:t>
            </a:r>
          </a:p>
          <a:p>
            <a:pPr marL="902050" lvl="2" indent="0">
              <a:lnSpc>
                <a:spcPct val="150000"/>
              </a:lnSpc>
              <a:spcBef>
                <a:spcPts val="0"/>
              </a:spcBef>
              <a:buNone/>
            </a:pPr>
            <a:r>
              <a:rPr lang="en-US" sz="1200" dirty="0" smtClean="0">
                <a:solidFill>
                  <a:srgbClr val="000000"/>
                </a:solidFill>
              </a:rPr>
              <a:t> </a:t>
            </a:r>
          </a:p>
          <a:p>
            <a:pPr lvl="2">
              <a:lnSpc>
                <a:spcPct val="100000"/>
              </a:lnSpc>
              <a:spcBef>
                <a:spcPts val="0"/>
              </a:spcBef>
            </a:pPr>
            <a:r>
              <a:rPr lang="en-US" sz="2400" dirty="0" smtClean="0">
                <a:solidFill>
                  <a:srgbClr val="000000"/>
                </a:solidFill>
              </a:rPr>
              <a:t>	Items contributing to credit card balances </a:t>
            </a:r>
          </a:p>
          <a:p>
            <a:pPr marL="902050" lvl="2" indent="0">
              <a:lnSpc>
                <a:spcPct val="100000"/>
              </a:lnSpc>
              <a:spcBef>
                <a:spcPts val="0"/>
              </a:spcBef>
              <a:buNone/>
            </a:pPr>
            <a:r>
              <a:rPr lang="en-US" sz="2400" dirty="0" smtClean="0">
                <a:solidFill>
                  <a:srgbClr val="000000"/>
                </a:solidFill>
              </a:rPr>
              <a:t>	(not to include interest)</a:t>
            </a:r>
          </a:p>
          <a:p>
            <a:pPr marL="902050" lvl="2" indent="0">
              <a:lnSpc>
                <a:spcPct val="100000"/>
              </a:lnSpc>
              <a:spcBef>
                <a:spcPts val="0"/>
              </a:spcBef>
              <a:buNone/>
            </a:pPr>
            <a:endParaRPr lang="en-US" sz="800" dirty="0" smtClean="0">
              <a:solidFill>
                <a:srgbClr val="000000"/>
              </a:solidFill>
            </a:endParaRPr>
          </a:p>
          <a:p>
            <a:pPr marL="451025" lvl="1" indent="0">
              <a:buNone/>
            </a:pPr>
            <a:endParaRPr lang="en-US" sz="2800" dirty="0" smtClean="0">
              <a:solidFill>
                <a:srgbClr val="000000"/>
              </a:solidFill>
            </a:endParaRPr>
          </a:p>
          <a:p>
            <a:pPr marL="303213" indent="-303213"/>
            <a:endParaRPr lang="en-US" sz="3000" dirty="0" smtClean="0"/>
          </a:p>
          <a:p>
            <a:pPr marL="303213" indent="-303213"/>
            <a:endParaRPr lang="en-US" sz="3000" dirty="0" smtClean="0"/>
          </a:p>
          <a:p>
            <a:pPr marL="303213" indent="-303213"/>
            <a:endParaRPr lang="en-US" sz="3000" dirty="0" smtClean="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130174" y="6125548"/>
            <a:ext cx="7010400" cy="646331"/>
          </a:xfrm>
          <a:prstGeom prst="rect">
            <a:avLst/>
          </a:prstGeom>
          <a:noFill/>
        </p:spPr>
        <p:txBody>
          <a:bodyPr wrap="square" rtlCol="0">
            <a:spAutoFit/>
          </a:bodyPr>
          <a:lstStyle/>
          <a:p>
            <a:pPr lvl="0">
              <a:buClr>
                <a:srgbClr val="89C01C">
                  <a:lumMod val="75000"/>
                </a:srgbClr>
              </a:buClr>
            </a:pPr>
            <a:r>
              <a:rPr lang="en-US" sz="1800" b="1" i="1" dirty="0" smtClean="0">
                <a:solidFill>
                  <a:srgbClr val="000000"/>
                </a:solidFill>
                <a:latin typeface="Gill Sans MT" panose="020B0502020104020203" pitchFamily="34" charset="0"/>
              </a:rPr>
              <a:t>FSHB 4.6.4 Medical Expenses </a:t>
            </a:r>
          </a:p>
          <a:p>
            <a:pPr lvl="0">
              <a:buClr>
                <a:srgbClr val="89C01C">
                  <a:lumMod val="75000"/>
                </a:srgbClr>
              </a:buClr>
            </a:pPr>
            <a:r>
              <a:rPr lang="en-US" sz="1800" b="1" i="1" dirty="0" smtClean="0">
                <a:solidFill>
                  <a:srgbClr val="000000"/>
                </a:solidFill>
                <a:latin typeface="Gill Sans MT" panose="020B0502020104020203" pitchFamily="34" charset="0"/>
              </a:rPr>
              <a:t>PH </a:t>
            </a:r>
            <a:r>
              <a:rPr lang="en-US" sz="1800" b="1" i="1" dirty="0">
                <a:solidFill>
                  <a:srgbClr val="000000"/>
                </a:solidFill>
                <a:latin typeface="Gill Sans MT" panose="020B0502020104020203" pitchFamily="34" charset="0"/>
              </a:rPr>
              <a:t>18.2 Medical </a:t>
            </a:r>
            <a:r>
              <a:rPr lang="en-US" sz="1800" b="1" i="1" dirty="0" smtClean="0">
                <a:solidFill>
                  <a:srgbClr val="000000"/>
                </a:solidFill>
                <a:latin typeface="Gill Sans MT" panose="020B0502020104020203" pitchFamily="34" charset="0"/>
              </a:rPr>
              <a:t>Expenses</a:t>
            </a:r>
          </a:p>
        </p:txBody>
      </p:sp>
      <p:sp>
        <p:nvSpPr>
          <p:cNvPr id="9" name="TextBox 8"/>
          <p:cNvSpPr txBox="1"/>
          <p:nvPr/>
        </p:nvSpPr>
        <p:spPr>
          <a:xfrm rot="19347392">
            <a:off x="7393434" y="4237510"/>
            <a:ext cx="3666385" cy="1508105"/>
          </a:xfrm>
          <a:prstGeom prst="rect">
            <a:avLst/>
          </a:prstGeom>
          <a:noFill/>
          <a:ln w="44450">
            <a:solidFill>
              <a:srgbClr val="75A418"/>
            </a:solidFill>
          </a:ln>
        </p:spPr>
        <p:txBody>
          <a:bodyPr wrap="square" rtlCol="0">
            <a:spAutoFit/>
          </a:bodyPr>
          <a:lstStyle/>
          <a:p>
            <a:r>
              <a:rPr lang="en-US" sz="2000" b="1" dirty="0" smtClean="0">
                <a:solidFill>
                  <a:srgbClr val="75A418"/>
                </a:solidFill>
                <a:latin typeface="Gill Sans MT" panose="020B0502020104020203" pitchFamily="34" charset="0"/>
              </a:rPr>
              <a:t>Collections R Us Medical Bill</a:t>
            </a:r>
          </a:p>
          <a:p>
            <a:r>
              <a:rPr lang="en-US" sz="1800" b="1" dirty="0" smtClean="0">
                <a:latin typeface="Gill Sans MT" panose="020B0502020104020203" pitchFamily="34" charset="0"/>
                <a:cs typeface="Arial" panose="020B0604020202020204" pitchFamily="34" charset="0"/>
              </a:rPr>
              <a:t>John “Fancy Footwork” Doe</a:t>
            </a:r>
          </a:p>
          <a:p>
            <a:r>
              <a:rPr lang="en-US" sz="1800" b="1" dirty="0" smtClean="0">
                <a:latin typeface="Gill Sans MT" panose="020B0502020104020203" pitchFamily="34" charset="0"/>
                <a:cs typeface="Arial" panose="020B0604020202020204" pitchFamily="34" charset="0"/>
              </a:rPr>
              <a:t>Date of Service 3.1.1970</a:t>
            </a:r>
          </a:p>
          <a:p>
            <a:r>
              <a:rPr lang="en-US" sz="1800" b="1" dirty="0" smtClean="0">
                <a:latin typeface="Gill Sans MT" panose="020B0502020104020203" pitchFamily="34" charset="0"/>
                <a:cs typeface="Arial" panose="020B0604020202020204" pitchFamily="34" charset="0"/>
              </a:rPr>
              <a:t>Disco Accident $10,000</a:t>
            </a:r>
          </a:p>
          <a:p>
            <a:r>
              <a:rPr lang="en-US" sz="1800" b="1" i="1" dirty="0" smtClean="0">
                <a:latin typeface="Gill Sans MT" panose="020B0502020104020203" pitchFamily="34" charset="0"/>
                <a:cs typeface="Arial" panose="020B0604020202020204" pitchFamily="34" charset="0"/>
              </a:rPr>
              <a:t>Still owed today</a:t>
            </a:r>
            <a:endParaRPr lang="en-US" sz="1800" b="1" i="1" dirty="0">
              <a:latin typeface="Gill Sans MT" panose="020B0502020104020203"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11</a:t>
            </a:fld>
            <a:endParaRPr lang="en-US"/>
          </a:p>
        </p:txBody>
      </p:sp>
    </p:spTree>
    <p:extLst>
      <p:ext uri="{BB962C8B-B14F-4D97-AF65-F5344CB8AC3E}">
        <p14:creationId xmlns:p14="http://schemas.microsoft.com/office/powerpoint/2010/main" val="93287494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762000"/>
            <a:ext cx="9751060" cy="609600"/>
          </a:xfrm>
        </p:spPr>
        <p:txBody>
          <a:bodyPr>
            <a:noAutofit/>
          </a:bodyPr>
          <a:lstStyle/>
          <a:p>
            <a:r>
              <a:rPr lang="en-US" b="1" dirty="0">
                <a:solidFill>
                  <a:srgbClr val="000000"/>
                </a:solidFill>
                <a:latin typeface="Gill Sans MT" panose="020B0502020104020203" pitchFamily="34" charset="0"/>
              </a:rPr>
              <a:t>Eligible SNAP </a:t>
            </a:r>
            <a:r>
              <a:rPr lang="en-US" b="1" dirty="0" smtClean="0">
                <a:solidFill>
                  <a:srgbClr val="000000"/>
                </a:solidFill>
                <a:latin typeface="Gill Sans MT" panose="020B0502020104020203" pitchFamily="34" charset="0"/>
              </a:rPr>
              <a:t>Cases Have High Expenses</a:t>
            </a:r>
            <a:endParaRPr lang="en-US" b="1" dirty="0">
              <a:latin typeface="Gill Sans MT" panose="020B0502020104020203" pitchFamily="34" charset="0"/>
            </a:endParaRPr>
          </a:p>
        </p:txBody>
      </p:sp>
      <p:sp>
        <p:nvSpPr>
          <p:cNvPr id="3" name="Content Placeholder 2"/>
          <p:cNvSpPr>
            <a:spLocks noGrp="1"/>
          </p:cNvSpPr>
          <p:nvPr>
            <p:ph idx="1"/>
          </p:nvPr>
        </p:nvSpPr>
        <p:spPr>
          <a:xfrm>
            <a:off x="608012" y="1684650"/>
            <a:ext cx="10972800" cy="4258950"/>
          </a:xfrm>
        </p:spPr>
        <p:txBody>
          <a:bodyPr>
            <a:normAutofit/>
          </a:bodyPr>
          <a:lstStyle/>
          <a:p>
            <a:pPr marL="1204913" lvl="1" indent="-290513">
              <a:lnSpc>
                <a:spcPct val="150000"/>
              </a:lnSpc>
              <a:spcBef>
                <a:spcPts val="0"/>
              </a:spcBef>
              <a:buClr>
                <a:srgbClr val="75A418"/>
              </a:buClr>
              <a:buFont typeface="Arial" panose="020B0604020202020204" pitchFamily="34" charset="0"/>
              <a:buChar char="•"/>
            </a:pPr>
            <a:r>
              <a:rPr lang="en-US" dirty="0" smtClean="0">
                <a:solidFill>
                  <a:srgbClr val="000000"/>
                </a:solidFill>
              </a:rPr>
              <a:t>Health </a:t>
            </a:r>
            <a:r>
              <a:rPr lang="en-US" dirty="0">
                <a:solidFill>
                  <a:srgbClr val="000000"/>
                </a:solidFill>
              </a:rPr>
              <a:t>insurance premiums (including vision and </a:t>
            </a:r>
            <a:r>
              <a:rPr lang="en-US" dirty="0" smtClean="0">
                <a:solidFill>
                  <a:srgbClr val="000000"/>
                </a:solidFill>
              </a:rPr>
              <a:t>dental)</a:t>
            </a:r>
          </a:p>
          <a:p>
            <a:pPr marL="451025" lvl="1" indent="0">
              <a:lnSpc>
                <a:spcPct val="150000"/>
              </a:lnSpc>
              <a:spcBef>
                <a:spcPts val="0"/>
              </a:spcBef>
              <a:buClr>
                <a:srgbClr val="89C01C">
                  <a:lumMod val="75000"/>
                </a:srgbClr>
              </a:buClr>
              <a:buNone/>
            </a:pPr>
            <a:endParaRPr lang="en-US" sz="1200" dirty="0" smtClean="0">
              <a:solidFill>
                <a:srgbClr val="000000"/>
              </a:solidFill>
            </a:endParaRPr>
          </a:p>
          <a:p>
            <a:pPr marL="1257300" lvl="1" indent="-342900">
              <a:buClr>
                <a:srgbClr val="75A418"/>
              </a:buClr>
              <a:buFont typeface="Arial" panose="020B0604020202020204" pitchFamily="34" charset="0"/>
              <a:buChar char="•"/>
            </a:pPr>
            <a:r>
              <a:rPr lang="en-US" dirty="0" smtClean="0">
                <a:solidFill>
                  <a:srgbClr val="000000"/>
                </a:solidFill>
              </a:rPr>
              <a:t>Monthly prescription and doctor-recommended OTC expenses</a:t>
            </a:r>
          </a:p>
          <a:p>
            <a:pPr marL="914400" lvl="1" indent="0">
              <a:buNone/>
            </a:pPr>
            <a:endParaRPr lang="en-US" sz="1200" dirty="0" smtClean="0">
              <a:solidFill>
                <a:srgbClr val="000000"/>
              </a:solidFill>
            </a:endParaRPr>
          </a:p>
          <a:p>
            <a:pPr>
              <a:buFont typeface="Wingdings" panose="05000000000000000000" pitchFamily="2" charset="2"/>
              <a:buChar char="ü"/>
            </a:pPr>
            <a:r>
              <a:rPr lang="en-US" sz="2400" dirty="0" smtClean="0"/>
              <a:t>Remember, shelter expenses also have no cap for EBD</a:t>
            </a:r>
            <a:endParaRPr lang="en-US" sz="2400" dirty="0"/>
          </a:p>
          <a:p>
            <a:pPr marL="0" indent="0">
              <a:buNone/>
            </a:pPr>
            <a:endParaRPr lang="en-US" sz="1200" dirty="0" smtClean="0"/>
          </a:p>
          <a:p>
            <a:pPr>
              <a:buFont typeface="Wingdings" panose="05000000000000000000" pitchFamily="2" charset="2"/>
              <a:buChar char="ü"/>
            </a:pPr>
            <a:r>
              <a:rPr lang="en-US" sz="2400" dirty="0" smtClean="0"/>
              <a:t>Child support expenses can be high for higher incomes </a:t>
            </a:r>
            <a:endParaRPr lang="en-US" sz="2400" dirty="0"/>
          </a:p>
          <a:p>
            <a:pPr marL="0" indent="0">
              <a:buNone/>
            </a:pPr>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130174" y="6125548"/>
            <a:ext cx="7010400" cy="646331"/>
          </a:xfrm>
          <a:prstGeom prst="rect">
            <a:avLst/>
          </a:prstGeom>
          <a:noFill/>
        </p:spPr>
        <p:txBody>
          <a:bodyPr wrap="square" rtlCol="0">
            <a:spAutoFit/>
          </a:bodyPr>
          <a:lstStyle/>
          <a:p>
            <a:pPr lvl="0">
              <a:buClr>
                <a:srgbClr val="89C01C">
                  <a:lumMod val="75000"/>
                </a:srgbClr>
              </a:buClr>
            </a:pPr>
            <a:r>
              <a:rPr lang="en-US" sz="1800" b="1" i="1" dirty="0" smtClean="0">
                <a:solidFill>
                  <a:srgbClr val="000000"/>
                </a:solidFill>
                <a:latin typeface="Gill Sans MT" panose="020B0502020104020203" pitchFamily="34" charset="0"/>
              </a:rPr>
              <a:t>FSHB 4.6.4 Medical Expenses </a:t>
            </a:r>
          </a:p>
          <a:p>
            <a:pPr lvl="0">
              <a:buClr>
                <a:srgbClr val="89C01C">
                  <a:lumMod val="75000"/>
                </a:srgbClr>
              </a:buClr>
            </a:pPr>
            <a:r>
              <a:rPr lang="en-US" sz="1800" b="1" i="1" dirty="0" smtClean="0">
                <a:solidFill>
                  <a:srgbClr val="000000"/>
                </a:solidFill>
                <a:latin typeface="Gill Sans MT" panose="020B0502020104020203" pitchFamily="34" charset="0"/>
              </a:rPr>
              <a:t>PH </a:t>
            </a:r>
            <a:r>
              <a:rPr lang="en-US" sz="1800" b="1" i="1" dirty="0">
                <a:solidFill>
                  <a:srgbClr val="000000"/>
                </a:solidFill>
                <a:latin typeface="Gill Sans MT" panose="020B0502020104020203" pitchFamily="34" charset="0"/>
              </a:rPr>
              <a:t>18.2 Medical </a:t>
            </a:r>
            <a:r>
              <a:rPr lang="en-US" sz="1800" b="1" i="1" dirty="0" smtClean="0">
                <a:solidFill>
                  <a:srgbClr val="000000"/>
                </a:solidFill>
                <a:latin typeface="Gill Sans MT" panose="020B0502020104020203" pitchFamily="34" charset="0"/>
              </a:rPr>
              <a:t>Expenses</a:t>
            </a:r>
          </a:p>
        </p:txBody>
      </p:sp>
      <p:pic>
        <p:nvPicPr>
          <p:cNvPr id="5" name="Picture 4" descr="Rx symbol red button clipart image - ipharmd.n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53418">
            <a:off x="832837" y="2531488"/>
            <a:ext cx="595296" cy="595296"/>
          </a:xfrm>
          <a:prstGeom prst="rect">
            <a:avLst/>
          </a:prstGeom>
        </p:spPr>
      </p:pic>
      <p:pic>
        <p:nvPicPr>
          <p:cNvPr id="7" name="Picture 6" descr="The type of discussion I yearned to have about Obama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4019" y="1753867"/>
            <a:ext cx="1504990" cy="911922"/>
          </a:xfrm>
          <a:prstGeom prst="rect">
            <a:avLst/>
          </a:prstGeom>
        </p:spPr>
      </p:pic>
      <p:sp>
        <p:nvSpPr>
          <p:cNvPr id="6" name="TextBox 5"/>
          <p:cNvSpPr txBox="1"/>
          <p:nvPr/>
        </p:nvSpPr>
        <p:spPr>
          <a:xfrm rot="20455387">
            <a:off x="8506594" y="3440471"/>
            <a:ext cx="2392568" cy="707886"/>
          </a:xfrm>
          <a:prstGeom prst="rect">
            <a:avLst/>
          </a:prstGeom>
          <a:noFill/>
          <a:ln w="44450">
            <a:solidFill>
              <a:srgbClr val="75A418"/>
            </a:solidFill>
          </a:ln>
        </p:spPr>
        <p:txBody>
          <a:bodyPr wrap="square" rtlCol="0">
            <a:spAutoFit/>
          </a:bodyPr>
          <a:lstStyle/>
          <a:p>
            <a:r>
              <a:rPr lang="en-US" sz="2000" dirty="0" smtClean="0"/>
              <a:t>Rent Due </a:t>
            </a:r>
          </a:p>
          <a:p>
            <a:r>
              <a:rPr lang="en-US" sz="2000" dirty="0" smtClean="0"/>
              <a:t>$2000 (for example)</a:t>
            </a:r>
            <a:endParaRPr lang="en-US" sz="2000" dirty="0"/>
          </a:p>
        </p:txBody>
      </p:sp>
      <p:sp>
        <p:nvSpPr>
          <p:cNvPr id="8" name="TextBox 7"/>
          <p:cNvSpPr txBox="1"/>
          <p:nvPr/>
        </p:nvSpPr>
        <p:spPr>
          <a:xfrm>
            <a:off x="4341812" y="5326688"/>
            <a:ext cx="3276600" cy="707886"/>
          </a:xfrm>
          <a:prstGeom prst="rect">
            <a:avLst/>
          </a:prstGeom>
          <a:noFill/>
          <a:ln w="44450">
            <a:solidFill>
              <a:srgbClr val="F39D03"/>
            </a:solidFill>
          </a:ln>
        </p:spPr>
        <p:txBody>
          <a:bodyPr wrap="square" rtlCol="0">
            <a:spAutoFit/>
          </a:bodyPr>
          <a:lstStyle/>
          <a:p>
            <a:r>
              <a:rPr lang="en-US" sz="2000" dirty="0" smtClean="0"/>
              <a:t>Child Support Expense</a:t>
            </a:r>
          </a:p>
          <a:p>
            <a:r>
              <a:rPr lang="en-US" sz="2000" dirty="0" smtClean="0"/>
              <a:t>$150 bi-weekly (for example)</a:t>
            </a:r>
            <a:endParaRPr lang="en-US" sz="2000" dirty="0"/>
          </a:p>
        </p:txBody>
      </p:sp>
      <p:sp>
        <p:nvSpPr>
          <p:cNvPr id="10" name="Slide Number Placeholder 9"/>
          <p:cNvSpPr>
            <a:spLocks noGrp="1"/>
          </p:cNvSpPr>
          <p:nvPr>
            <p:ph type="sldNum" sz="quarter" idx="12"/>
          </p:nvPr>
        </p:nvSpPr>
        <p:spPr/>
        <p:txBody>
          <a:bodyPr/>
          <a:lstStyle/>
          <a:p>
            <a:fld id="{34C99D79-8A4B-4031-B1E0-AF26F8EDF2BC}" type="slidenum">
              <a:rPr lang="en-US" smtClean="0"/>
              <a:t>12</a:t>
            </a:fld>
            <a:endParaRPr lang="en-US"/>
          </a:p>
        </p:txBody>
      </p:sp>
    </p:spTree>
    <p:extLst>
      <p:ext uri="{BB962C8B-B14F-4D97-AF65-F5344CB8AC3E}">
        <p14:creationId xmlns:p14="http://schemas.microsoft.com/office/powerpoint/2010/main" val="138589536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870">
                                          <p:stCondLst>
                                            <p:cond delay="0"/>
                                          </p:stCondLst>
                                        </p:cTn>
                                        <p:tgtEl>
                                          <p:spTgt spid="7"/>
                                        </p:tgtEl>
                                      </p:cBhvr>
                                    </p:animEffect>
                                    <p:anim calcmode="lin" valueType="num">
                                      <p:cBhvr>
                                        <p:cTn id="12"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15"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16"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17" dur="39">
                                          <p:stCondLst>
                                            <p:cond delay="975"/>
                                          </p:stCondLst>
                                        </p:cTn>
                                        <p:tgtEl>
                                          <p:spTgt spid="7"/>
                                        </p:tgtEl>
                                      </p:cBhvr>
                                      <p:to x="100000" y="60000"/>
                                    </p:animScale>
                                    <p:animScale>
                                      <p:cBhvr>
                                        <p:cTn id="18" dur="249" decel="50000">
                                          <p:stCondLst>
                                            <p:cond delay="1014"/>
                                          </p:stCondLst>
                                        </p:cTn>
                                        <p:tgtEl>
                                          <p:spTgt spid="7"/>
                                        </p:tgtEl>
                                      </p:cBhvr>
                                      <p:to x="100000" y="100000"/>
                                    </p:animScale>
                                    <p:animScale>
                                      <p:cBhvr>
                                        <p:cTn id="19" dur="39">
                                          <p:stCondLst>
                                            <p:cond delay="1968"/>
                                          </p:stCondLst>
                                        </p:cTn>
                                        <p:tgtEl>
                                          <p:spTgt spid="7"/>
                                        </p:tgtEl>
                                      </p:cBhvr>
                                      <p:to x="100000" y="80000"/>
                                    </p:animScale>
                                    <p:animScale>
                                      <p:cBhvr>
                                        <p:cTn id="20" dur="249" decel="50000">
                                          <p:stCondLst>
                                            <p:cond delay="2007"/>
                                          </p:stCondLst>
                                        </p:cTn>
                                        <p:tgtEl>
                                          <p:spTgt spid="7"/>
                                        </p:tgtEl>
                                      </p:cBhvr>
                                      <p:to x="100000" y="100000"/>
                                    </p:animScale>
                                    <p:animScale>
                                      <p:cBhvr>
                                        <p:cTn id="21" dur="39">
                                          <p:stCondLst>
                                            <p:cond delay="2463"/>
                                          </p:stCondLst>
                                        </p:cTn>
                                        <p:tgtEl>
                                          <p:spTgt spid="7"/>
                                        </p:tgtEl>
                                      </p:cBhvr>
                                      <p:to x="100000" y="90000"/>
                                    </p:animScale>
                                    <p:animScale>
                                      <p:cBhvr>
                                        <p:cTn id="22" dur="249" decel="50000">
                                          <p:stCondLst>
                                            <p:cond delay="2502"/>
                                          </p:stCondLst>
                                        </p:cTn>
                                        <p:tgtEl>
                                          <p:spTgt spid="7"/>
                                        </p:tgtEl>
                                      </p:cBhvr>
                                      <p:to x="100000" y="100000"/>
                                    </p:animScale>
                                    <p:animScale>
                                      <p:cBhvr>
                                        <p:cTn id="23" dur="39">
                                          <p:stCondLst>
                                            <p:cond delay="2712"/>
                                          </p:stCondLst>
                                        </p:cTn>
                                        <p:tgtEl>
                                          <p:spTgt spid="7"/>
                                        </p:tgtEl>
                                      </p:cBhvr>
                                      <p:to x="100000" y="95000"/>
                                    </p:animScale>
                                    <p:animScale>
                                      <p:cBhvr>
                                        <p:cTn id="24" dur="249" decel="50000">
                                          <p:stCondLst>
                                            <p:cond delay="2751"/>
                                          </p:stCondLst>
                                        </p:cTn>
                                        <p:tgtEl>
                                          <p:spTgt spid="7"/>
                                        </p:tgtEl>
                                      </p:cBhvr>
                                      <p:to x="100000" y="100000"/>
                                    </p:animScale>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30" presetID="45"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anim calcmode="lin" valueType="num">
                                      <p:cBhvr>
                                        <p:cTn id="33" dur="2000" fill="hold"/>
                                        <p:tgtEl>
                                          <p:spTgt spid="5"/>
                                        </p:tgtEl>
                                        <p:attrNameLst>
                                          <p:attrName>ppt_w</p:attrName>
                                        </p:attrNameLst>
                                      </p:cBhvr>
                                      <p:tavLst>
                                        <p:tav tm="0" fmla="#ppt_w*sin(2.5*pi*$)">
                                          <p:val>
                                            <p:fltVal val="0"/>
                                          </p:val>
                                        </p:tav>
                                        <p:tav tm="100000">
                                          <p:val>
                                            <p:fltVal val="1"/>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2" presetClass="entr" presetSubtype="4"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par>
                          <p:cTn id="43" fill="hold">
                            <p:stCondLst>
                              <p:cond delay="6000"/>
                            </p:stCondLst>
                            <p:childTnLst>
                              <p:par>
                                <p:cTn id="44" presetID="2" presetClass="entr" presetSubtype="4" fill="hold"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1"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09600"/>
            <a:ext cx="9751060" cy="762000"/>
          </a:xfrm>
        </p:spPr>
        <p:txBody>
          <a:bodyPr>
            <a:normAutofit/>
          </a:bodyPr>
          <a:lstStyle/>
          <a:p>
            <a:r>
              <a:rPr lang="en-US" b="1" dirty="0" smtClean="0">
                <a:latin typeface="Gill Sans MT" panose="020B0502020104020203" pitchFamily="34" charset="0"/>
              </a:rPr>
              <a:t>Please Slow Down in the Expense Section</a:t>
            </a:r>
            <a:endParaRPr lang="en-US" b="1" dirty="0">
              <a:latin typeface="Gill Sans MT" panose="020B0502020104020203" pitchFamily="34" charset="0"/>
            </a:endParaRPr>
          </a:p>
        </p:txBody>
      </p:sp>
      <p:sp>
        <p:nvSpPr>
          <p:cNvPr id="3" name="Content Placeholder 2"/>
          <p:cNvSpPr>
            <a:spLocks noGrp="1"/>
          </p:cNvSpPr>
          <p:nvPr>
            <p:ph idx="1"/>
          </p:nvPr>
        </p:nvSpPr>
        <p:spPr>
          <a:xfrm>
            <a:off x="303212" y="1643234"/>
            <a:ext cx="11201400" cy="2414678"/>
          </a:xfrm>
        </p:spPr>
        <p:txBody>
          <a:bodyPr>
            <a:normAutofit/>
          </a:bodyPr>
          <a:lstStyle/>
          <a:p>
            <a:pPr marL="451025" lvl="1" indent="0" algn="ctr">
              <a:lnSpc>
                <a:spcPct val="150000"/>
              </a:lnSpc>
              <a:spcBef>
                <a:spcPts val="0"/>
              </a:spcBef>
              <a:buNone/>
            </a:pPr>
            <a:r>
              <a:rPr lang="en-US" sz="2800" i="1" dirty="0" smtClean="0">
                <a:solidFill>
                  <a:srgbClr val="75A418"/>
                </a:solidFill>
              </a:rPr>
              <a:t>Guide </a:t>
            </a:r>
            <a:r>
              <a:rPr lang="en-US" sz="2800" dirty="0" smtClean="0">
                <a:solidFill>
                  <a:srgbClr val="75A418"/>
                </a:solidFill>
              </a:rPr>
              <a:t>participants through each countable expense.</a:t>
            </a:r>
          </a:p>
          <a:p>
            <a:pPr marL="451025" lvl="1" indent="0" algn="ctr">
              <a:lnSpc>
                <a:spcPct val="150000"/>
              </a:lnSpc>
              <a:spcBef>
                <a:spcPts val="0"/>
              </a:spcBef>
              <a:buNone/>
            </a:pPr>
            <a:endParaRPr lang="en-US" sz="1200" dirty="0" smtClean="0">
              <a:solidFill>
                <a:srgbClr val="000000"/>
              </a:solidFill>
            </a:endParaRPr>
          </a:p>
          <a:p>
            <a:pPr marL="451025" lvl="1" indent="0" algn="ctr">
              <a:lnSpc>
                <a:spcPct val="150000"/>
              </a:lnSpc>
              <a:spcBef>
                <a:spcPts val="0"/>
              </a:spcBef>
              <a:buNone/>
            </a:pPr>
            <a:r>
              <a:rPr lang="en-US" sz="2800" dirty="0">
                <a:solidFill>
                  <a:srgbClr val="000000"/>
                </a:solidFill>
              </a:rPr>
              <a:t>M</a:t>
            </a:r>
            <a:r>
              <a:rPr lang="en-US" sz="2800" dirty="0" smtClean="0">
                <a:solidFill>
                  <a:srgbClr val="000000"/>
                </a:solidFill>
              </a:rPr>
              <a:t>ost applicants have no idea what expenses are approved under FoodShare policy that may make them eligible under SNAP rules.</a:t>
            </a:r>
            <a:endParaRPr lang="en-US" dirty="0"/>
          </a:p>
        </p:txBody>
      </p:sp>
      <p:pic>
        <p:nvPicPr>
          <p:cNvPr id="5" name="Picture 4" descr="File:Singapore road sign - Slow down - Unofficial - Type 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812" y="4343400"/>
            <a:ext cx="1600200" cy="1600200"/>
          </a:xfrm>
          <a:prstGeom prst="rect">
            <a:avLst/>
          </a:prstGeom>
        </p:spPr>
      </p:pic>
      <p:sp>
        <p:nvSpPr>
          <p:cNvPr id="6" name="Slide Number Placeholder 5"/>
          <p:cNvSpPr>
            <a:spLocks noGrp="1"/>
          </p:cNvSpPr>
          <p:nvPr>
            <p:ph type="sldNum" sz="quarter" idx="12"/>
          </p:nvPr>
        </p:nvSpPr>
        <p:spPr/>
        <p:txBody>
          <a:bodyPr/>
          <a:lstStyle/>
          <a:p>
            <a:fld id="{34C99D79-8A4B-4031-B1E0-AF26F8EDF2BC}" type="slidenum">
              <a:rPr lang="en-US" smtClean="0"/>
              <a:t>13</a:t>
            </a:fld>
            <a:endParaRPr lang="en-US"/>
          </a:p>
        </p:txBody>
      </p:sp>
    </p:spTree>
    <p:extLst>
      <p:ext uri="{BB962C8B-B14F-4D97-AF65-F5344CB8AC3E}">
        <p14:creationId xmlns:p14="http://schemas.microsoft.com/office/powerpoint/2010/main" val="3028447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09600"/>
            <a:ext cx="9751060" cy="762000"/>
          </a:xfrm>
        </p:spPr>
        <p:txBody>
          <a:bodyPr>
            <a:normAutofit/>
          </a:bodyPr>
          <a:lstStyle/>
          <a:p>
            <a:r>
              <a:rPr lang="en-US" b="1" dirty="0" smtClean="0">
                <a:latin typeface="Gill Sans MT" panose="020B0502020104020203" pitchFamily="34" charset="0"/>
              </a:rPr>
              <a:t>Rusty on Medical Expenses?</a:t>
            </a:r>
            <a:endParaRPr lang="en-US" b="1" dirty="0">
              <a:latin typeface="Gill Sans MT" panose="020B0502020104020203" pitchFamily="34" charset="0"/>
            </a:endParaRPr>
          </a:p>
        </p:txBody>
      </p:sp>
      <p:sp>
        <p:nvSpPr>
          <p:cNvPr id="3" name="Content Placeholder 2"/>
          <p:cNvSpPr>
            <a:spLocks noGrp="1"/>
          </p:cNvSpPr>
          <p:nvPr>
            <p:ph idx="1"/>
          </p:nvPr>
        </p:nvSpPr>
        <p:spPr>
          <a:xfrm>
            <a:off x="417513" y="1768376"/>
            <a:ext cx="11353800" cy="3886200"/>
          </a:xfrm>
        </p:spPr>
        <p:txBody>
          <a:bodyPr>
            <a:normAutofit/>
          </a:bodyPr>
          <a:lstStyle/>
          <a:p>
            <a:pPr marL="451025" lvl="1" indent="0">
              <a:buNone/>
            </a:pPr>
            <a:endParaRPr lang="en-US" sz="2800" dirty="0" smtClean="0">
              <a:solidFill>
                <a:srgbClr val="000000"/>
              </a:solidFill>
            </a:endParaRPr>
          </a:p>
          <a:p>
            <a:pPr marL="0" indent="0">
              <a:buNone/>
            </a:pPr>
            <a:endParaRPr lang="en-US" sz="3000" dirty="0" smtClean="0"/>
          </a:p>
          <a:p>
            <a:pPr marL="303213" indent="-303213"/>
            <a:endParaRPr lang="en-US" sz="3000" dirty="0" smtClean="0"/>
          </a:p>
          <a:p>
            <a:pPr marL="303213" indent="-303213"/>
            <a:endParaRPr lang="en-US" sz="3000" dirty="0" smtClean="0"/>
          </a:p>
          <a:p>
            <a:endParaRPr lang="en-US" dirty="0" smtClean="0"/>
          </a:p>
          <a:p>
            <a:pPr marL="0" indent="0">
              <a:buNone/>
            </a:pPr>
            <a:endParaRPr lang="en-US" dirty="0" smtClean="0"/>
          </a:p>
          <a:p>
            <a:pPr marL="0" indent="0">
              <a:buNone/>
            </a:pPr>
            <a:endParaRPr lang="en-US" dirty="0"/>
          </a:p>
        </p:txBody>
      </p:sp>
      <p:sp>
        <p:nvSpPr>
          <p:cNvPr id="6" name="TextBox 5"/>
          <p:cNvSpPr txBox="1"/>
          <p:nvPr/>
        </p:nvSpPr>
        <p:spPr>
          <a:xfrm>
            <a:off x="150812" y="6073611"/>
            <a:ext cx="9753600" cy="584775"/>
          </a:xfrm>
          <a:prstGeom prst="rect">
            <a:avLst/>
          </a:prstGeom>
          <a:noFill/>
        </p:spPr>
        <p:txBody>
          <a:bodyPr wrap="square" rtlCol="0">
            <a:spAutoFit/>
          </a:bodyPr>
          <a:lstStyle/>
          <a:p>
            <a:r>
              <a:rPr lang="en-US" sz="1600" b="1" i="1" dirty="0">
                <a:solidFill>
                  <a:srgbClr val="5E8313"/>
                </a:solidFill>
                <a:latin typeface="Gill Sans MT" panose="020B0502020104020203" pitchFamily="34" charset="0"/>
                <a:hlinkClick r:id="rId3"/>
              </a:rPr>
              <a:t>https://</a:t>
            </a:r>
            <a:r>
              <a:rPr lang="en-US" sz="1600" b="1" i="1" dirty="0" smtClean="0">
                <a:solidFill>
                  <a:srgbClr val="5E8313"/>
                </a:solidFill>
                <a:latin typeface="Gill Sans MT" panose="020B0502020104020203" pitchFamily="34" charset="0"/>
                <a:hlinkClick r:id="rId3"/>
              </a:rPr>
              <a:t>widoa.csod.com/login/render.aspx?id=defaultclp</a:t>
            </a:r>
            <a:endParaRPr lang="en-US" sz="1600" b="1" i="1" dirty="0" smtClean="0">
              <a:solidFill>
                <a:srgbClr val="5E8313"/>
              </a:solidFill>
              <a:latin typeface="Gill Sans MT" panose="020B0502020104020203" pitchFamily="34" charset="0"/>
            </a:endParaRPr>
          </a:p>
          <a:p>
            <a:r>
              <a:rPr lang="en-US" sz="1600" b="1" i="1" dirty="0" smtClean="0">
                <a:latin typeface="Gill Sans MT" panose="020B0502020104020203" pitchFamily="34" charset="0"/>
                <a:hlinkClick r:id="rId4"/>
              </a:rPr>
              <a:t>https</a:t>
            </a:r>
            <a:r>
              <a:rPr lang="en-US" sz="1600" b="1" i="1" dirty="0">
                <a:latin typeface="Gill Sans MT" panose="020B0502020104020203" pitchFamily="34" charset="0"/>
                <a:hlinkClick r:id="rId4"/>
              </a:rPr>
              <a:t>://capital-im.com/trainings/past-trainings</a:t>
            </a:r>
            <a:endParaRPr lang="en-US" sz="1600" b="1" i="1" dirty="0">
              <a:latin typeface="Gill Sans MT" panose="020B0502020104020203" pitchFamily="34" charset="0"/>
            </a:endParaRPr>
          </a:p>
        </p:txBody>
      </p:sp>
      <p:sp>
        <p:nvSpPr>
          <p:cNvPr id="8" name="TextBox 7"/>
          <p:cNvSpPr txBox="1"/>
          <p:nvPr/>
        </p:nvSpPr>
        <p:spPr>
          <a:xfrm>
            <a:off x="760412" y="2209800"/>
            <a:ext cx="9829800" cy="3170099"/>
          </a:xfrm>
          <a:prstGeom prst="rect">
            <a:avLst/>
          </a:prstGeom>
          <a:noFill/>
          <a:ln w="44450">
            <a:solidFill>
              <a:srgbClr val="75A418"/>
            </a:solidFill>
          </a:ln>
        </p:spPr>
        <p:txBody>
          <a:bodyPr wrap="square" rtlCol="0">
            <a:spAutoFit/>
          </a:bodyPr>
          <a:lstStyle/>
          <a:p>
            <a:r>
              <a:rPr lang="en-US" sz="2800" dirty="0">
                <a:solidFill>
                  <a:srgbClr val="000000"/>
                </a:solidFill>
              </a:rPr>
              <a:t>IM Refresher Training: Medical Expenses for </a:t>
            </a:r>
            <a:r>
              <a:rPr lang="en-US" sz="2800" dirty="0" smtClean="0">
                <a:solidFill>
                  <a:srgbClr val="000000"/>
                </a:solidFill>
              </a:rPr>
              <a:t>FoodShare </a:t>
            </a:r>
            <a:endParaRPr lang="en-US" sz="2800" dirty="0">
              <a:solidFill>
                <a:srgbClr val="000000"/>
              </a:solidFill>
            </a:endParaRPr>
          </a:p>
          <a:p>
            <a:pPr defTabSz="457200"/>
            <a:r>
              <a:rPr lang="en-US" sz="2800" dirty="0">
                <a:solidFill>
                  <a:srgbClr val="000000"/>
                </a:solidFill>
              </a:rPr>
              <a:t>	</a:t>
            </a:r>
            <a:r>
              <a:rPr lang="en-US" sz="1800" dirty="0" smtClean="0">
                <a:solidFill>
                  <a:srgbClr val="000000"/>
                </a:solidFill>
              </a:rPr>
              <a:t>-</a:t>
            </a:r>
            <a:r>
              <a:rPr lang="en-US" sz="1800" dirty="0">
                <a:solidFill>
                  <a:srgbClr val="000000"/>
                </a:solidFill>
              </a:rPr>
              <a:t>DHS Learning </a:t>
            </a:r>
            <a:r>
              <a:rPr lang="en-US" sz="1800" dirty="0" smtClean="0">
                <a:solidFill>
                  <a:srgbClr val="000000"/>
                </a:solidFill>
              </a:rPr>
              <a:t>Center, Cornerstone</a:t>
            </a:r>
          </a:p>
          <a:p>
            <a:endParaRPr lang="en-US" sz="1800" dirty="0">
              <a:solidFill>
                <a:srgbClr val="000000"/>
              </a:solidFill>
            </a:endParaRPr>
          </a:p>
          <a:p>
            <a:r>
              <a:rPr lang="en-US" sz="2800" dirty="0" smtClean="0"/>
              <a:t>Medical Expense Training </a:t>
            </a:r>
          </a:p>
          <a:p>
            <a:pPr defTabSz="457200"/>
            <a:r>
              <a:rPr lang="en-US" sz="2800" dirty="0" smtClean="0"/>
              <a:t>	</a:t>
            </a:r>
            <a:r>
              <a:rPr lang="en-US" sz="1800" dirty="0" smtClean="0"/>
              <a:t>-Presented periodically by Dane County Lead, Jeremiah Cook </a:t>
            </a:r>
          </a:p>
          <a:p>
            <a:pPr defTabSz="457200"/>
            <a:r>
              <a:rPr lang="en-US" sz="1800" dirty="0"/>
              <a:t>	</a:t>
            </a:r>
            <a:r>
              <a:rPr lang="en-US" sz="1800" dirty="0" smtClean="0"/>
              <a:t>	</a:t>
            </a:r>
            <a:r>
              <a:rPr lang="en-US" sz="1600" dirty="0" smtClean="0"/>
              <a:t>You may reference the PowerPoint used for this training on the Capital </a:t>
            </a:r>
          </a:p>
          <a:p>
            <a:pPr defTabSz="457200"/>
            <a:r>
              <a:rPr lang="en-US" sz="1600" dirty="0"/>
              <a:t>	</a:t>
            </a:r>
            <a:r>
              <a:rPr lang="en-US" sz="1600" dirty="0" smtClean="0"/>
              <a:t>	Consortium website 	under Trainings/QC &gt; Past Trainings &gt; </a:t>
            </a:r>
          </a:p>
          <a:p>
            <a:pPr defTabSz="457200"/>
            <a:r>
              <a:rPr lang="en-US" sz="1600" dirty="0"/>
              <a:t>	</a:t>
            </a:r>
            <a:r>
              <a:rPr lang="en-US" sz="1600" dirty="0" smtClean="0"/>
              <a:t>	General/Multiple Programs &gt; Medical Expenses </a:t>
            </a:r>
            <a:r>
              <a:rPr lang="en-US" sz="1800" dirty="0" smtClean="0"/>
              <a:t>	</a:t>
            </a:r>
          </a:p>
          <a:p>
            <a:pPr defTabSz="457200"/>
            <a:endParaRPr lang="en-US" sz="1800" dirty="0" smtClean="0"/>
          </a:p>
        </p:txBody>
      </p:sp>
      <p:pic>
        <p:nvPicPr>
          <p:cNvPr id="4" name="Picture 3"/>
          <p:cNvPicPr>
            <a:picLocks noChangeAspect="1"/>
          </p:cNvPicPr>
          <p:nvPr/>
        </p:nvPicPr>
        <p:blipFill>
          <a:blip r:embed="rId5"/>
          <a:stretch>
            <a:fillRect/>
          </a:stretch>
        </p:blipFill>
        <p:spPr>
          <a:xfrm>
            <a:off x="10034126" y="5867400"/>
            <a:ext cx="1871634" cy="755970"/>
          </a:xfrm>
          <a:prstGeom prst="rect">
            <a:avLst/>
          </a:prstGeom>
        </p:spPr>
      </p:pic>
      <p:sp>
        <p:nvSpPr>
          <p:cNvPr id="7" name="Slide Number Placeholder 6"/>
          <p:cNvSpPr>
            <a:spLocks noGrp="1"/>
          </p:cNvSpPr>
          <p:nvPr>
            <p:ph type="sldNum" sz="quarter" idx="12"/>
          </p:nvPr>
        </p:nvSpPr>
        <p:spPr/>
        <p:txBody>
          <a:bodyPr/>
          <a:lstStyle/>
          <a:p>
            <a:fld id="{34C99D79-8A4B-4031-B1E0-AF26F8EDF2BC}" type="slidenum">
              <a:rPr lang="en-US" smtClean="0"/>
              <a:t>14</a:t>
            </a:fld>
            <a:endParaRPr lang="en-US"/>
          </a:p>
        </p:txBody>
      </p:sp>
    </p:spTree>
    <p:extLst>
      <p:ext uri="{BB962C8B-B14F-4D97-AF65-F5344CB8AC3E}">
        <p14:creationId xmlns:p14="http://schemas.microsoft.com/office/powerpoint/2010/main" val="3492960777"/>
      </p:ext>
    </p:extLst>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93674" y="2057400"/>
            <a:ext cx="11264899" cy="2590800"/>
          </a:xfrm>
        </p:spPr>
        <p:txBody>
          <a:bodyPr>
            <a:noAutofit/>
          </a:bodyPr>
          <a:lstStyle/>
          <a:p>
            <a:pPr marL="451025" lvl="1" indent="0">
              <a:buNone/>
            </a:pPr>
            <a:r>
              <a:rPr lang="en-US" b="1" i="1" u="sng" dirty="0" smtClean="0"/>
              <a:t>Significantly fewer</a:t>
            </a:r>
            <a:r>
              <a:rPr lang="en-US" b="1" i="1" dirty="0" smtClean="0"/>
              <a:t> </a:t>
            </a:r>
            <a:r>
              <a:rPr lang="en-US" dirty="0" smtClean="0"/>
              <a:t>types of assets are countable for FoodShare </a:t>
            </a:r>
          </a:p>
          <a:p>
            <a:pPr marL="451025" lvl="1" indent="0">
              <a:buNone/>
            </a:pPr>
            <a:r>
              <a:rPr lang="en-US" dirty="0" smtClean="0"/>
              <a:t>than for Medicaid.</a:t>
            </a:r>
            <a:r>
              <a:rPr lang="en-US" i="1" dirty="0" smtClean="0"/>
              <a:t> </a:t>
            </a:r>
            <a:endParaRPr lang="en-US" i="1" dirty="0"/>
          </a:p>
          <a:p>
            <a:pPr marL="451025" lvl="1" indent="0">
              <a:lnSpc>
                <a:spcPct val="100000"/>
              </a:lnSpc>
              <a:spcBef>
                <a:spcPts val="0"/>
              </a:spcBef>
              <a:buNone/>
            </a:pPr>
            <a:endParaRPr lang="en-US" i="1" dirty="0"/>
          </a:p>
          <a:p>
            <a:pPr marL="451025" lvl="1" indent="0">
              <a:buClr>
                <a:srgbClr val="89C01C">
                  <a:lumMod val="75000"/>
                </a:srgbClr>
              </a:buClr>
              <a:buNone/>
            </a:pPr>
            <a:r>
              <a:rPr lang="en-US" dirty="0">
                <a:solidFill>
                  <a:srgbClr val="000000"/>
                </a:solidFill>
              </a:rPr>
              <a:t>A</a:t>
            </a:r>
            <a:r>
              <a:rPr lang="en-US" dirty="0" smtClean="0">
                <a:solidFill>
                  <a:srgbClr val="000000"/>
                </a:solidFill>
              </a:rPr>
              <a:t>lthough </a:t>
            </a:r>
            <a:r>
              <a:rPr lang="en-US" dirty="0">
                <a:solidFill>
                  <a:srgbClr val="000000"/>
                </a:solidFill>
              </a:rPr>
              <a:t>medical expenses can only be counted for EBD members, </a:t>
            </a:r>
            <a:r>
              <a:rPr lang="en-US" b="1" i="1" u="sng" dirty="0">
                <a:solidFill>
                  <a:srgbClr val="000000"/>
                </a:solidFill>
              </a:rPr>
              <a:t>the entire unit’s assets count toward the </a:t>
            </a:r>
            <a:r>
              <a:rPr lang="en-US" b="1" i="1" u="sng" dirty="0" smtClean="0">
                <a:solidFill>
                  <a:srgbClr val="000000"/>
                </a:solidFill>
              </a:rPr>
              <a:t>SNAP asset limit </a:t>
            </a:r>
            <a:r>
              <a:rPr lang="en-US" b="1" i="1" u="sng" dirty="0">
                <a:solidFill>
                  <a:srgbClr val="000000"/>
                </a:solidFill>
              </a:rPr>
              <a:t>of </a:t>
            </a:r>
            <a:r>
              <a:rPr lang="en-US" b="1" i="1" u="sng" dirty="0" smtClean="0">
                <a:solidFill>
                  <a:srgbClr val="000000"/>
                </a:solidFill>
              </a:rPr>
              <a:t>$4250</a:t>
            </a:r>
            <a:endParaRPr lang="en-US" i="1" dirty="0" smtClean="0"/>
          </a:p>
          <a:p>
            <a:pPr marL="451025" lvl="1" indent="0">
              <a:buNone/>
            </a:pPr>
            <a:endParaRPr lang="en-US" b="1" i="1" dirty="0" smtClean="0"/>
          </a:p>
          <a:p>
            <a:pPr marL="451025" lvl="1" indent="0">
              <a:buNone/>
            </a:pPr>
            <a:endParaRPr lang="en-US" dirty="0"/>
          </a:p>
          <a:p>
            <a:pPr marL="451025" lvl="1" indent="0">
              <a:buNone/>
            </a:pPr>
            <a:endParaRPr lang="en-US" dirty="0" smtClean="0"/>
          </a:p>
          <a:p>
            <a:pPr marL="451025" lvl="1" indent="0">
              <a:buNone/>
            </a:pPr>
            <a:endParaRPr lang="en-US" i="1" dirty="0" smtClean="0"/>
          </a:p>
        </p:txBody>
      </p:sp>
      <p:sp>
        <p:nvSpPr>
          <p:cNvPr id="2" name="TextBox 1"/>
          <p:cNvSpPr txBox="1"/>
          <p:nvPr/>
        </p:nvSpPr>
        <p:spPr>
          <a:xfrm>
            <a:off x="1139824" y="801469"/>
            <a:ext cx="9372600" cy="646331"/>
          </a:xfrm>
          <a:prstGeom prst="rect">
            <a:avLst/>
          </a:prstGeom>
          <a:noFill/>
        </p:spPr>
        <p:txBody>
          <a:bodyPr wrap="square" rtlCol="0">
            <a:spAutoFit/>
          </a:bodyPr>
          <a:lstStyle/>
          <a:p>
            <a:r>
              <a:rPr lang="en-US" sz="3600" b="1" dirty="0">
                <a:latin typeface="Gill Sans MT" panose="020B0502020104020203" pitchFamily="34" charset="0"/>
              </a:rPr>
              <a:t>Countable Assets for </a:t>
            </a:r>
            <a:r>
              <a:rPr lang="en-US" sz="3600" b="1" dirty="0" smtClean="0">
                <a:latin typeface="Gill Sans MT" panose="020B0502020104020203" pitchFamily="34" charset="0"/>
              </a:rPr>
              <a:t>FoodShare</a:t>
            </a:r>
            <a:endParaRPr lang="en-US" sz="3600" dirty="0">
              <a:latin typeface="Gill Sans MT" panose="020B0502020104020203" pitchFamily="34" charset="0"/>
            </a:endParaRPr>
          </a:p>
        </p:txBody>
      </p:sp>
      <p:sp>
        <p:nvSpPr>
          <p:cNvPr id="3" name="Rectangle 2"/>
          <p:cNvSpPr/>
          <p:nvPr/>
        </p:nvSpPr>
        <p:spPr>
          <a:xfrm>
            <a:off x="74612" y="6400800"/>
            <a:ext cx="2073196" cy="341632"/>
          </a:xfrm>
          <a:prstGeom prst="rect">
            <a:avLst/>
          </a:prstGeom>
        </p:spPr>
        <p:txBody>
          <a:bodyPr wrap="none">
            <a:spAutoFit/>
          </a:bodyPr>
          <a:lstStyle/>
          <a:p>
            <a:pPr lvl="0">
              <a:lnSpc>
                <a:spcPct val="90000"/>
              </a:lnSpc>
              <a:spcBef>
                <a:spcPts val="1800"/>
              </a:spcBef>
              <a:buClr>
                <a:srgbClr val="89C01C">
                  <a:lumMod val="75000"/>
                </a:srgbClr>
              </a:buClr>
            </a:pPr>
            <a:r>
              <a:rPr lang="en-US" sz="1800" b="1" i="1" dirty="0" smtClean="0">
                <a:solidFill>
                  <a:srgbClr val="000000"/>
                </a:solidFill>
                <a:latin typeface="Gill Sans MT" panose="020B0502020104020203" pitchFamily="34" charset="0"/>
              </a:rPr>
              <a:t>FSHB 4.4.1  Assets</a:t>
            </a:r>
            <a:endParaRPr lang="en-US" sz="1800" b="1" i="1" dirty="0">
              <a:solidFill>
                <a:srgbClr val="000000"/>
              </a:solidFill>
              <a:latin typeface="Gill Sans MT" panose="020B0502020104020203" pitchFamily="34" charset="0"/>
            </a:endParaRPr>
          </a:p>
        </p:txBody>
      </p:sp>
      <p:sp>
        <p:nvSpPr>
          <p:cNvPr id="5" name="TextBox 4"/>
          <p:cNvSpPr txBox="1"/>
          <p:nvPr/>
        </p:nvSpPr>
        <p:spPr>
          <a:xfrm>
            <a:off x="4841874" y="4657635"/>
            <a:ext cx="6616699" cy="1200329"/>
          </a:xfrm>
          <a:prstGeom prst="rect">
            <a:avLst/>
          </a:prstGeom>
          <a:noFill/>
          <a:ln w="44450">
            <a:solidFill>
              <a:srgbClr val="75A418"/>
            </a:solidFill>
          </a:ln>
        </p:spPr>
        <p:txBody>
          <a:bodyPr wrap="square" rtlCol="0">
            <a:spAutoFit/>
          </a:bodyPr>
          <a:lstStyle/>
          <a:p>
            <a:pPr marL="0" lvl="1">
              <a:lnSpc>
                <a:spcPct val="90000"/>
              </a:lnSpc>
              <a:spcBef>
                <a:spcPts val="1200"/>
              </a:spcBef>
              <a:buClr>
                <a:srgbClr val="89C01C">
                  <a:lumMod val="75000"/>
                </a:srgbClr>
              </a:buClr>
            </a:pPr>
            <a:r>
              <a:rPr lang="en-US" sz="2000" b="1" i="1" u="sng" dirty="0">
                <a:solidFill>
                  <a:srgbClr val="000000"/>
                </a:solidFill>
              </a:rPr>
              <a:t>Rule of T</a:t>
            </a:r>
            <a:r>
              <a:rPr lang="en-US" sz="2000" b="1" i="1" u="sng" dirty="0" smtClean="0">
                <a:solidFill>
                  <a:srgbClr val="000000"/>
                </a:solidFill>
              </a:rPr>
              <a:t>humb</a:t>
            </a:r>
            <a:r>
              <a:rPr lang="en-US" sz="2000" b="1" dirty="0" smtClean="0">
                <a:solidFill>
                  <a:srgbClr val="000000"/>
                </a:solidFill>
              </a:rPr>
              <a:t>: </a:t>
            </a:r>
            <a:r>
              <a:rPr lang="en-US" sz="2000" dirty="0" smtClean="0">
                <a:solidFill>
                  <a:srgbClr val="000000"/>
                </a:solidFill>
              </a:rPr>
              <a:t>review the asset section of the FoodShare Handbook (4.4.1) for whether an asset is countable or not and how it should be treated (for example, mixed and joint assets). </a:t>
            </a:r>
            <a:endParaRPr lang="en-US" sz="2000" dirty="0">
              <a:solidFill>
                <a:srgbClr val="000000"/>
              </a:solidFill>
            </a:endParaRPr>
          </a:p>
        </p:txBody>
      </p:sp>
      <p:sp>
        <p:nvSpPr>
          <p:cNvPr id="7" name="Slide Number Placeholder 6"/>
          <p:cNvSpPr>
            <a:spLocks noGrp="1"/>
          </p:cNvSpPr>
          <p:nvPr>
            <p:ph type="sldNum" sz="quarter" idx="12"/>
          </p:nvPr>
        </p:nvSpPr>
        <p:spPr/>
        <p:txBody>
          <a:bodyPr/>
          <a:lstStyle/>
          <a:p>
            <a:fld id="{34C99D79-8A4B-4031-B1E0-AF26F8EDF2BC}" type="slidenum">
              <a:rPr lang="en-US" smtClean="0"/>
              <a:t>15</a:t>
            </a:fld>
            <a:endParaRPr lang="en-US"/>
          </a:p>
        </p:txBody>
      </p:sp>
    </p:spTree>
    <p:extLst>
      <p:ext uri="{BB962C8B-B14F-4D97-AF65-F5344CB8AC3E}">
        <p14:creationId xmlns:p14="http://schemas.microsoft.com/office/powerpoint/2010/main" val="3980665089"/>
      </p:ext>
    </p:extLst>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630" y="419100"/>
            <a:ext cx="10228581" cy="609600"/>
          </a:xfrm>
        </p:spPr>
        <p:txBody>
          <a:bodyPr>
            <a:noAutofit/>
          </a:bodyPr>
          <a:lstStyle/>
          <a:p>
            <a:r>
              <a:rPr lang="en-US" b="1" dirty="0" smtClean="0">
                <a:latin typeface="Gill Sans MT" panose="020B0502020104020203" pitchFamily="34" charset="0"/>
              </a:rPr>
              <a:t>Examples of Disregarded Assets for FoodShare</a:t>
            </a:r>
            <a:endParaRPr lang="en-US" b="1" dirty="0">
              <a:latin typeface="Gill Sans MT" panose="020B0502020104020203" pitchFamily="34" charset="0"/>
            </a:endParaRPr>
          </a:p>
        </p:txBody>
      </p:sp>
      <p:sp>
        <p:nvSpPr>
          <p:cNvPr id="3" name="TextBox 2"/>
          <p:cNvSpPr txBox="1"/>
          <p:nvPr/>
        </p:nvSpPr>
        <p:spPr>
          <a:xfrm>
            <a:off x="484820" y="1524000"/>
            <a:ext cx="11506200" cy="5509200"/>
          </a:xfrm>
          <a:prstGeom prst="rect">
            <a:avLst/>
          </a:prstGeom>
          <a:noFill/>
        </p:spPr>
        <p:txBody>
          <a:bodyPr wrap="square" numCol="2" rtlCol="0">
            <a:spAutoFit/>
          </a:bodyPr>
          <a:lstStyle/>
          <a:p>
            <a:pPr marL="285750" marR="0" lvl="0" indent="-285750">
              <a:spcBef>
                <a:spcPts val="0"/>
              </a:spcBef>
              <a:spcAft>
                <a:spcPts val="0"/>
              </a:spcAft>
              <a:buFont typeface="Arial" panose="020B0604020202020204" pitchFamily="34" charset="0"/>
              <a:buChar char="•"/>
              <a:tabLst>
                <a:tab pos="457200" algn="l"/>
              </a:tabLst>
            </a:pPr>
            <a:r>
              <a:rPr lang="en-US" sz="1600" dirty="0" smtClean="0">
                <a:solidFill>
                  <a:srgbClr val="000000"/>
                </a:solidFill>
                <a:latin typeface="+mj-lt"/>
              </a:rPr>
              <a:t>Unavailable Assets: countable assets that the owner cannot make immediate use of. </a:t>
            </a:r>
          </a:p>
          <a:p>
            <a:pPr marL="342900" marR="0" lvl="0" indent="-342900">
              <a:spcBef>
                <a:spcPts val="0"/>
              </a:spcBef>
              <a:spcAft>
                <a:spcPts val="0"/>
              </a:spcAft>
              <a:buFont typeface="Arial" panose="020B0604020202020204" pitchFamily="34" charset="0"/>
              <a:buChar char="•"/>
              <a:tabLst>
                <a:tab pos="457200" algn="l"/>
              </a:tabLst>
            </a:pPr>
            <a:endParaRPr lang="en-US" sz="1200" dirty="0">
              <a:solidFill>
                <a:srgbClr val="000000"/>
              </a:solidFill>
              <a:latin typeface="+mj-lt"/>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latin typeface="+mj-lt"/>
              </a:rPr>
              <a:t>Self-Employment </a:t>
            </a:r>
            <a:r>
              <a:rPr lang="en-US" sz="1600" dirty="0">
                <a:solidFill>
                  <a:srgbClr val="000000"/>
                </a:solidFill>
                <a:latin typeface="+mj-lt"/>
              </a:rPr>
              <a:t>or Business </a:t>
            </a:r>
            <a:r>
              <a:rPr lang="en-US" sz="1600" dirty="0" smtClean="0">
                <a:solidFill>
                  <a:srgbClr val="000000"/>
                </a:solidFill>
                <a:latin typeface="+mj-lt"/>
              </a:rPr>
              <a:t>Assets</a:t>
            </a:r>
          </a:p>
          <a:p>
            <a:pPr marR="0" lvl="0">
              <a:spcBef>
                <a:spcPts val="0"/>
              </a:spcBef>
              <a:spcAft>
                <a:spcPts val="0"/>
              </a:spcAft>
              <a:tabLst>
                <a:tab pos="457200" algn="l"/>
              </a:tabLst>
            </a:pPr>
            <a:endParaRPr lang="en-US" sz="12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600" dirty="0">
                <a:solidFill>
                  <a:srgbClr val="000000"/>
                </a:solidFill>
                <a:highlight>
                  <a:srgbClr val="FFFF00"/>
                </a:highlight>
                <a:latin typeface="+mj-lt"/>
              </a:rPr>
              <a:t>Real Property: disregard all real property, regardless of whether it is homestead property or </a:t>
            </a:r>
            <a:r>
              <a:rPr lang="en-US" sz="1600" dirty="0" smtClean="0">
                <a:solidFill>
                  <a:srgbClr val="000000"/>
                </a:solidFill>
                <a:highlight>
                  <a:srgbClr val="FFFF00"/>
                </a:highlight>
                <a:latin typeface="+mj-lt"/>
              </a:rPr>
              <a:t>not</a:t>
            </a:r>
          </a:p>
          <a:p>
            <a:pPr marR="0" lvl="0">
              <a:spcBef>
                <a:spcPts val="0"/>
              </a:spcBef>
              <a:spcAft>
                <a:spcPts val="0"/>
              </a:spcAft>
              <a:tabLst>
                <a:tab pos="457200" algn="l"/>
              </a:tabLst>
            </a:pPr>
            <a:endParaRPr lang="en-US" sz="12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600" dirty="0">
                <a:solidFill>
                  <a:srgbClr val="000000"/>
                </a:solidFill>
                <a:highlight>
                  <a:srgbClr val="FFFF00"/>
                </a:highlight>
                <a:latin typeface="+mj-lt"/>
              </a:rPr>
              <a:t>Vehicles: disregard all vehicles </a:t>
            </a:r>
            <a:endParaRPr lang="en-US" sz="1600" dirty="0" smtClean="0">
              <a:solidFill>
                <a:srgbClr val="000000"/>
              </a:solidFill>
              <a:highlight>
                <a:srgbClr val="FFFF00"/>
              </a:highlight>
              <a:latin typeface="+mj-lt"/>
            </a:endParaRPr>
          </a:p>
          <a:p>
            <a:pPr marR="0" lvl="0">
              <a:spcBef>
                <a:spcPts val="0"/>
              </a:spcBef>
              <a:spcAft>
                <a:spcPts val="0"/>
              </a:spcAft>
              <a:tabLst>
                <a:tab pos="457200" algn="l"/>
              </a:tabLst>
            </a:pPr>
            <a:endParaRPr lang="en-US" sz="12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600" dirty="0">
                <a:solidFill>
                  <a:srgbClr val="000000"/>
                </a:solidFill>
                <a:latin typeface="+mj-lt"/>
              </a:rPr>
              <a:t>Personal Goods and Property: disregard household goods and personal effects, such as home appliances, furniture, and </a:t>
            </a:r>
            <a:r>
              <a:rPr lang="en-US" sz="1600" dirty="0" smtClean="0">
                <a:solidFill>
                  <a:srgbClr val="000000"/>
                </a:solidFill>
                <a:latin typeface="+mj-lt"/>
              </a:rPr>
              <a:t>clothes</a:t>
            </a:r>
          </a:p>
          <a:p>
            <a:pPr marL="342900" marR="0" lvl="0" indent="-342900">
              <a:spcBef>
                <a:spcPts val="0"/>
              </a:spcBef>
              <a:spcAft>
                <a:spcPts val="0"/>
              </a:spcAft>
              <a:buFont typeface="Arial" panose="020B0604020202020204" pitchFamily="34" charset="0"/>
              <a:buChar char="•"/>
              <a:tabLst>
                <a:tab pos="457200" algn="l"/>
              </a:tabLst>
            </a:pPr>
            <a:endParaRPr lang="en-US" sz="1200" dirty="0" smtClean="0">
              <a:solidFill>
                <a:srgbClr val="000000"/>
              </a:solidFill>
              <a:latin typeface="+mj-lt"/>
            </a:endParaRPr>
          </a:p>
          <a:p>
            <a:pPr marL="342900" marR="0" lvl="0" indent="-342900">
              <a:spcBef>
                <a:spcPts val="0"/>
              </a:spcBef>
              <a:spcAft>
                <a:spcPts val="0"/>
              </a:spcAft>
              <a:buFont typeface="Arial" panose="020B0604020202020204" pitchFamily="34" charset="0"/>
              <a:buChar char="•"/>
              <a:tabLst>
                <a:tab pos="457200" algn="l"/>
              </a:tabLst>
            </a:pPr>
            <a:r>
              <a:rPr lang="en-US" sz="1600" dirty="0">
                <a:solidFill>
                  <a:srgbClr val="000000"/>
                </a:solidFill>
                <a:latin typeface="Constantia" panose="02030602050306030303" pitchFamily="18" charset="0"/>
                <a:ea typeface="Times New Roman" panose="02020603050405020304" pitchFamily="18" charset="0"/>
                <a:cs typeface="Times New Roman" panose="02020603050405020304" pitchFamily="18" charset="0"/>
              </a:rPr>
              <a:t>Burial Plots: disregard one for each food unit member. Burial plots held for people outside the food unit are countable (differing from EBD Medicaid policy that allows plots for children</a:t>
            </a:r>
            <a:r>
              <a:rPr lang="en-US" sz="1600" dirty="0" smtClean="0">
                <a:solidFill>
                  <a:srgbClr val="000000"/>
                </a:solidFill>
                <a:latin typeface="Constantia" panose="02030602050306030303" pitchFamily="18" charset="0"/>
                <a:ea typeface="Times New Roman" panose="02020603050405020304" pitchFamily="18" charset="0"/>
                <a:cs typeface="Times New Roman" panose="02020603050405020304" pitchFamily="18" charset="0"/>
              </a:rPr>
              <a:t>).</a:t>
            </a:r>
            <a:endParaRPr lang="en-US" sz="1600" dirty="0">
              <a:solidFill>
                <a:srgbClr val="000000"/>
              </a:solidFill>
              <a:latin typeface="+mj-lt"/>
            </a:endParaRPr>
          </a:p>
          <a:p>
            <a:pPr marL="342900" marR="0" lvl="0" indent="-342900">
              <a:spcBef>
                <a:spcPts val="0"/>
              </a:spcBef>
              <a:spcAft>
                <a:spcPts val="0"/>
              </a:spcAft>
              <a:buFont typeface="Arial" panose="020B0604020202020204" pitchFamily="34" charset="0"/>
              <a:buChar char="•"/>
              <a:tabLst>
                <a:tab pos="457200" algn="l"/>
              </a:tabLst>
            </a:pPr>
            <a:endParaRPr lang="en-US" sz="1200" dirty="0" smtClean="0">
              <a:solidFill>
                <a:srgbClr val="000000"/>
              </a:solidFill>
              <a:latin typeface="+mj-lt"/>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latin typeface="+mj-lt"/>
              </a:rPr>
              <a:t>Pre-Paid </a:t>
            </a:r>
            <a:r>
              <a:rPr lang="en-US" sz="1600" dirty="0">
                <a:solidFill>
                  <a:srgbClr val="000000"/>
                </a:solidFill>
                <a:latin typeface="+mj-lt"/>
              </a:rPr>
              <a:t>Funeral Agreements/Burial Trusts</a:t>
            </a:r>
            <a:r>
              <a:rPr lang="en-US" sz="1600" dirty="0" smtClean="0">
                <a:solidFill>
                  <a:srgbClr val="000000"/>
                </a:solidFill>
                <a:latin typeface="+mj-lt"/>
              </a:rPr>
              <a:t>: disregard one per food unit member. </a:t>
            </a:r>
          </a:p>
          <a:p>
            <a:pPr marR="0" lvl="0">
              <a:spcBef>
                <a:spcPts val="0"/>
              </a:spcBef>
              <a:spcAft>
                <a:spcPts val="0"/>
              </a:spcAft>
              <a:tabLst>
                <a:tab pos="457200" algn="l"/>
              </a:tabLst>
            </a:pPr>
            <a:endParaRPr lang="en-US" sz="800" dirty="0" smtClean="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sz="1600" dirty="0" smtClean="0">
              <a:solidFill>
                <a:srgbClr val="000000"/>
              </a:solidFill>
              <a:highlight>
                <a:srgbClr val="FFFF00"/>
              </a:highlight>
              <a:latin typeface="+mj-lt"/>
            </a:endParaRPr>
          </a:p>
          <a:p>
            <a:pPr marL="342900" marR="0" lvl="0" indent="-342900">
              <a:spcBef>
                <a:spcPts val="0"/>
              </a:spcBef>
              <a:spcAft>
                <a:spcPts val="0"/>
              </a:spcAft>
              <a:buFont typeface="Arial" panose="020B0604020202020204" pitchFamily="34" charset="0"/>
              <a:buChar char="•"/>
              <a:tabLst>
                <a:tab pos="457200" algn="l"/>
              </a:tabLst>
            </a:pPr>
            <a:endParaRPr lang="en-US" sz="1600" dirty="0">
              <a:solidFill>
                <a:srgbClr val="000000"/>
              </a:solidFill>
              <a:highlight>
                <a:srgbClr val="FFFF00"/>
              </a:highlight>
              <a:latin typeface="+mj-lt"/>
            </a:endParaRPr>
          </a:p>
          <a:p>
            <a:pPr marL="342900" marR="0" lvl="0" indent="-342900">
              <a:spcBef>
                <a:spcPts val="0"/>
              </a:spcBef>
              <a:spcAft>
                <a:spcPts val="0"/>
              </a:spcAft>
              <a:buFont typeface="Arial" panose="020B0604020202020204" pitchFamily="34" charset="0"/>
              <a:buChar char="•"/>
              <a:tabLst>
                <a:tab pos="457200" algn="l"/>
              </a:tabLst>
            </a:pPr>
            <a:endParaRPr lang="en-US" sz="1200" dirty="0" smtClean="0">
              <a:solidFill>
                <a:srgbClr val="000000"/>
              </a:solidFill>
              <a:highlight>
                <a:srgbClr val="FFFF00"/>
              </a:highlight>
              <a:latin typeface="+mj-lt"/>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highlight>
                  <a:srgbClr val="FFFF00"/>
                </a:highlight>
                <a:latin typeface="+mj-lt"/>
              </a:rPr>
              <a:t>Retirement Accounts: many types of accounts are excluded/disregarded (e.g., 401, 403, 408, SEP, 457, 501, Federal Employee Thrift Saving </a:t>
            </a:r>
            <a:r>
              <a:rPr lang="en-US" sz="1600" dirty="0">
                <a:solidFill>
                  <a:srgbClr val="000000"/>
                </a:solidFill>
                <a:highlight>
                  <a:srgbClr val="FFFF00"/>
                </a:highlight>
                <a:latin typeface="+mj-lt"/>
              </a:rPr>
              <a:t>Plan) </a:t>
            </a:r>
            <a:endParaRPr lang="en-US" sz="1600" dirty="0" smtClean="0">
              <a:solidFill>
                <a:srgbClr val="000000"/>
              </a:solidFill>
              <a:highlight>
                <a:srgbClr val="FFFF00"/>
              </a:highlight>
              <a:latin typeface="+mj-lt"/>
            </a:endParaRPr>
          </a:p>
          <a:p>
            <a:pPr marL="342900" marR="0" lvl="0" indent="-342900">
              <a:spcBef>
                <a:spcPts val="0"/>
              </a:spcBef>
              <a:spcAft>
                <a:spcPts val="0"/>
              </a:spcAft>
              <a:buFont typeface="Arial" panose="020B0604020202020204" pitchFamily="34" charset="0"/>
              <a:buChar char="•"/>
              <a:tabLst>
                <a:tab pos="457200" algn="l"/>
              </a:tabLst>
            </a:pPr>
            <a:endParaRPr lang="en-US" sz="1200" dirty="0">
              <a:solidFill>
                <a:srgbClr val="000000"/>
              </a:solidFill>
              <a:highlight>
                <a:srgbClr val="FFFF00"/>
              </a:highlight>
              <a:latin typeface="+mj-lt"/>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highlight>
                  <a:srgbClr val="FFFF00"/>
                </a:highlight>
                <a:latin typeface="+mj-lt"/>
              </a:rPr>
              <a:t>Cash Surrender </a:t>
            </a:r>
            <a:r>
              <a:rPr lang="en-US" sz="1600" dirty="0">
                <a:solidFill>
                  <a:srgbClr val="000000"/>
                </a:solidFill>
                <a:highlight>
                  <a:srgbClr val="FFFF00"/>
                </a:highlight>
                <a:latin typeface="+mj-lt"/>
              </a:rPr>
              <a:t>V</a:t>
            </a:r>
            <a:r>
              <a:rPr lang="en-US" sz="1600" dirty="0" smtClean="0">
                <a:solidFill>
                  <a:srgbClr val="000000"/>
                </a:solidFill>
                <a:highlight>
                  <a:srgbClr val="FFFF00"/>
                </a:highlight>
                <a:latin typeface="+mj-lt"/>
              </a:rPr>
              <a:t>alues of life insurance policies</a:t>
            </a:r>
          </a:p>
          <a:p>
            <a:pPr marR="0" lvl="0">
              <a:spcBef>
                <a:spcPts val="0"/>
              </a:spcBef>
              <a:spcAft>
                <a:spcPts val="0"/>
              </a:spcAft>
              <a:tabLst>
                <a:tab pos="457200" algn="l"/>
              </a:tabLst>
            </a:pPr>
            <a:endParaRPr lang="en-US" sz="1200" dirty="0" smtClean="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latin typeface="+mj-lt"/>
              </a:rPr>
              <a:t>Payments to Indigenous peoples, referred to as Tribal/Native American Payments</a:t>
            </a:r>
          </a:p>
          <a:p>
            <a:pPr marR="0" lvl="0">
              <a:spcBef>
                <a:spcPts val="0"/>
              </a:spcBef>
              <a:spcAft>
                <a:spcPts val="0"/>
              </a:spcAft>
              <a:tabLst>
                <a:tab pos="457200" algn="l"/>
              </a:tabLst>
            </a:pPr>
            <a:endParaRPr lang="en-US" sz="1200" dirty="0" smtClean="0">
              <a:solidFill>
                <a:srgbClr val="000000"/>
              </a:solidFill>
              <a:latin typeface="+mj-lt"/>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latin typeface="+mj-lt"/>
                <a:ea typeface="Times New Roman" panose="02020603050405020304" pitchFamily="18" charset="0"/>
                <a:cs typeface="Times New Roman" panose="02020603050405020304" pitchFamily="18" charset="0"/>
              </a:rPr>
              <a:t>Payments as a result of certain settlements (see handbook)</a:t>
            </a:r>
          </a:p>
          <a:p>
            <a:pPr marR="0" lvl="0">
              <a:spcBef>
                <a:spcPts val="0"/>
              </a:spcBef>
              <a:spcAft>
                <a:spcPts val="0"/>
              </a:spcAft>
              <a:tabLst>
                <a:tab pos="457200" algn="l"/>
              </a:tabLst>
            </a:pPr>
            <a:endParaRPr lang="en-US" sz="1200" dirty="0" smtClean="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latin typeface="+mj-lt"/>
              </a:rPr>
              <a:t>Student Financial Aid</a:t>
            </a:r>
          </a:p>
          <a:p>
            <a:pPr marL="342900" marR="0" lvl="0" indent="-342900">
              <a:spcBef>
                <a:spcPts val="0"/>
              </a:spcBef>
              <a:spcAft>
                <a:spcPts val="0"/>
              </a:spcAft>
              <a:buFont typeface="Arial" panose="020B0604020202020204" pitchFamily="34" charset="0"/>
              <a:buChar char="•"/>
              <a:tabLst>
                <a:tab pos="457200" algn="l"/>
              </a:tabLst>
            </a:pPr>
            <a:endParaRPr lang="en-US" sz="1200" dirty="0">
              <a:solidFill>
                <a:srgbClr val="000000"/>
              </a:solidFill>
              <a:latin typeface="+mj-lt"/>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latin typeface="+mj-lt"/>
              </a:rPr>
              <a:t>Value of outstanding checks on checking accounts</a:t>
            </a:r>
          </a:p>
          <a:p>
            <a:pPr marL="342900" marR="0" lvl="0" indent="-342900">
              <a:spcBef>
                <a:spcPts val="0"/>
              </a:spcBef>
              <a:spcAft>
                <a:spcPts val="0"/>
              </a:spcAft>
              <a:buFont typeface="Arial" panose="020B0604020202020204" pitchFamily="34" charset="0"/>
              <a:buChar char="•"/>
              <a:tabLst>
                <a:tab pos="457200" algn="l"/>
              </a:tabLst>
            </a:pPr>
            <a:endParaRPr lang="en-US" sz="1200" dirty="0">
              <a:solidFill>
                <a:srgbClr val="000000"/>
              </a:solidFill>
              <a:latin typeface="+mj-lt"/>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latin typeface="+mj-lt"/>
              </a:rPr>
              <a:t>Trust Funds: disregarded under certain conditions</a:t>
            </a:r>
            <a:endParaRPr lang="en-US" sz="1600" dirty="0">
              <a:solidFill>
                <a:srgbClr val="000000"/>
              </a:solidFill>
              <a:latin typeface="+mj-lt"/>
            </a:endParaRPr>
          </a:p>
          <a:p>
            <a:pPr marL="342900" marR="0" lvl="0" indent="-342900">
              <a:spcBef>
                <a:spcPts val="0"/>
              </a:spcBef>
              <a:spcAft>
                <a:spcPts val="0"/>
              </a:spcAft>
              <a:buFont typeface="Arial" panose="020B0604020202020204" pitchFamily="34" charset="0"/>
              <a:buChar char="•"/>
              <a:tabLst>
                <a:tab pos="457200" algn="l"/>
              </a:tabLst>
            </a:pPr>
            <a:endParaRPr lang="en-US" sz="1200" dirty="0" smtClean="0">
              <a:solidFill>
                <a:srgbClr val="000000"/>
              </a:solidFill>
              <a:latin typeface="+mj-lt"/>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t>Income Tax, Refund, Rebate, or Credit for 12 months</a:t>
            </a:r>
          </a:p>
          <a:p>
            <a:pPr marL="342900" marR="0" lvl="0" indent="-342900">
              <a:spcBef>
                <a:spcPts val="0"/>
              </a:spcBef>
              <a:spcAft>
                <a:spcPts val="0"/>
              </a:spcAft>
              <a:buFont typeface="Arial" panose="020B0604020202020204" pitchFamily="34" charset="0"/>
              <a:buChar char="•"/>
              <a:tabLst>
                <a:tab pos="457200" algn="l"/>
              </a:tabLst>
            </a:pPr>
            <a:endParaRPr lang="en-US" sz="1600" dirty="0"/>
          </a:p>
          <a:p>
            <a:pPr marL="342900" marR="0" lvl="0" indent="-342900">
              <a:spcBef>
                <a:spcPts val="0"/>
              </a:spcBef>
              <a:spcAft>
                <a:spcPts val="0"/>
              </a:spcAft>
              <a:buFont typeface="Arial" panose="020B0604020202020204" pitchFamily="34" charset="0"/>
              <a:buChar char="•"/>
              <a:tabLst>
                <a:tab pos="457200" algn="l"/>
              </a:tabLst>
            </a:pPr>
            <a:endParaRPr lang="en-US" sz="1600" dirty="0" smtClean="0"/>
          </a:p>
          <a:p>
            <a:pPr marL="3390367" lvl="5" indent="-342900">
              <a:buFont typeface="Arial" panose="020B0604020202020204" pitchFamily="34" charset="0"/>
              <a:buChar char="•"/>
              <a:tabLst>
                <a:tab pos="457200" algn="l"/>
              </a:tabLst>
            </a:pPr>
            <a:endParaRPr lang="en-US" sz="1600" b="1" i="1" dirty="0" smtClean="0">
              <a:solidFill>
                <a:srgbClr val="000000"/>
              </a:solidFill>
              <a:latin typeface="Gill Sans MT" panose="020B0502020104020203" pitchFamily="34" charset="0"/>
            </a:endParaRPr>
          </a:p>
          <a:p>
            <a:pPr marL="342900" marR="0" lvl="0" indent="-342900">
              <a:spcBef>
                <a:spcPts val="0"/>
              </a:spcBef>
              <a:spcAft>
                <a:spcPts val="0"/>
              </a:spcAft>
              <a:buFont typeface="Arial" panose="020B0604020202020204" pitchFamily="34" charset="0"/>
              <a:buChar char="•"/>
              <a:tabLst>
                <a:tab pos="457200" algn="l"/>
              </a:tabLst>
            </a:pPr>
            <a:endParaRPr lang="en-US" sz="1600" dirty="0" smtClean="0"/>
          </a:p>
        </p:txBody>
      </p:sp>
      <p:sp>
        <p:nvSpPr>
          <p:cNvPr id="4" name="TextBox 3"/>
          <p:cNvSpPr txBox="1"/>
          <p:nvPr/>
        </p:nvSpPr>
        <p:spPr>
          <a:xfrm>
            <a:off x="1123630" y="1038225"/>
            <a:ext cx="10914381" cy="338554"/>
          </a:xfrm>
          <a:prstGeom prst="rect">
            <a:avLst/>
          </a:prstGeom>
          <a:noFill/>
        </p:spPr>
        <p:txBody>
          <a:bodyPr wrap="square" rtlCol="0">
            <a:spAutoFit/>
          </a:bodyPr>
          <a:lstStyle/>
          <a:p>
            <a:r>
              <a:rPr lang="en-US" sz="1600" b="1" i="1" dirty="0" smtClean="0">
                <a:latin typeface="Gill Sans MT" panose="020B0502020104020203" pitchFamily="34" charset="0"/>
              </a:rPr>
              <a:t>Highlighted items may be particularly surprising to some workers. Please review the comprehensive list in FSHB 4.4.1.4.</a:t>
            </a:r>
            <a:endParaRPr lang="en-US" sz="1600" b="1" i="1" dirty="0">
              <a:latin typeface="Gill Sans MT" panose="020B0502020104020203" pitchFamily="34" charset="0"/>
            </a:endParaRPr>
          </a:p>
        </p:txBody>
      </p:sp>
      <p:sp>
        <p:nvSpPr>
          <p:cNvPr id="5" name="TextBox 4"/>
          <p:cNvSpPr txBox="1"/>
          <p:nvPr/>
        </p:nvSpPr>
        <p:spPr>
          <a:xfrm>
            <a:off x="9923605" y="6172200"/>
            <a:ext cx="2133600" cy="369332"/>
          </a:xfrm>
          <a:prstGeom prst="rect">
            <a:avLst/>
          </a:prstGeom>
          <a:noFill/>
        </p:spPr>
        <p:txBody>
          <a:bodyPr wrap="square" rtlCol="0">
            <a:spAutoFit/>
          </a:bodyPr>
          <a:lstStyle/>
          <a:p>
            <a:pPr>
              <a:tabLst>
                <a:tab pos="457200" algn="l"/>
              </a:tabLst>
            </a:pPr>
            <a:r>
              <a:rPr lang="en-US" sz="1800" b="1" i="1" dirty="0">
                <a:solidFill>
                  <a:srgbClr val="000000"/>
                </a:solidFill>
                <a:latin typeface="Gill Sans MT" panose="020B0502020104020203" pitchFamily="34" charset="0"/>
              </a:rPr>
              <a:t>FSHB 4.4.1  Assets</a:t>
            </a:r>
          </a:p>
        </p:txBody>
      </p:sp>
      <p:sp>
        <p:nvSpPr>
          <p:cNvPr id="7" name="Slide Number Placeholder 6"/>
          <p:cNvSpPr>
            <a:spLocks noGrp="1"/>
          </p:cNvSpPr>
          <p:nvPr>
            <p:ph type="sldNum" sz="quarter" idx="12"/>
          </p:nvPr>
        </p:nvSpPr>
        <p:spPr/>
        <p:txBody>
          <a:bodyPr/>
          <a:lstStyle/>
          <a:p>
            <a:fld id="{34C99D79-8A4B-4031-B1E0-AF26F8EDF2BC}" type="slidenum">
              <a:rPr lang="en-US" smtClean="0"/>
              <a:t>16</a:t>
            </a:fld>
            <a:endParaRPr lang="en-US"/>
          </a:p>
        </p:txBody>
      </p:sp>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81000"/>
            <a:ext cx="9751060" cy="609600"/>
          </a:xfrm>
        </p:spPr>
        <p:txBody>
          <a:bodyPr>
            <a:noAutofit/>
          </a:bodyPr>
          <a:lstStyle/>
          <a:p>
            <a:r>
              <a:rPr lang="en-US" sz="3400" b="1" dirty="0" smtClean="0">
                <a:latin typeface="Gill Sans MT" panose="020B0502020104020203" pitchFamily="34" charset="0"/>
              </a:rPr>
              <a:t>Common Countable Assets for FoodShare</a:t>
            </a:r>
            <a:endParaRPr lang="en-US" sz="3400" b="1" dirty="0">
              <a:latin typeface="Gill Sans MT" panose="020B0502020104020203" pitchFamily="34" charset="0"/>
            </a:endParaRPr>
          </a:p>
        </p:txBody>
      </p:sp>
      <p:sp>
        <p:nvSpPr>
          <p:cNvPr id="3" name="TextBox 2"/>
          <p:cNvSpPr txBox="1"/>
          <p:nvPr/>
        </p:nvSpPr>
        <p:spPr>
          <a:xfrm>
            <a:off x="201179" y="1828800"/>
            <a:ext cx="11353800" cy="3908762"/>
          </a:xfrm>
          <a:prstGeom prst="rect">
            <a:avLst/>
          </a:prstGeom>
          <a:noFill/>
        </p:spPr>
        <p:txBody>
          <a:bodyPr wrap="square" numCol="1" rtlCol="0">
            <a:spAutoFit/>
          </a:bodyPr>
          <a:lstStyle/>
          <a:p>
            <a:pPr marL="285750" indent="-285750" algn="ctr">
              <a:buFont typeface="Arial" panose="020B0604020202020204" pitchFamily="34" charset="0"/>
              <a:buChar char="•"/>
            </a:pPr>
            <a:r>
              <a:rPr lang="en-US" dirty="0"/>
              <a:t>Checking Accounts*</a:t>
            </a:r>
          </a:p>
          <a:p>
            <a:pPr algn="ctr"/>
            <a:r>
              <a:rPr lang="en-US" dirty="0"/>
              <a:t>				</a:t>
            </a:r>
            <a:r>
              <a:rPr lang="en-US" sz="2000" i="1" dirty="0"/>
              <a:t>*Disregard outstanding (un-cleared) checks</a:t>
            </a:r>
          </a:p>
          <a:p>
            <a:pPr algn="ctr"/>
            <a:endParaRPr lang="en-US" dirty="0"/>
          </a:p>
          <a:p>
            <a:pPr marL="285750" indent="-285750" algn="ctr">
              <a:buFont typeface="Arial" panose="020B0604020202020204" pitchFamily="34" charset="0"/>
              <a:buChar char="•"/>
            </a:pPr>
            <a:r>
              <a:rPr lang="en-US" dirty="0" smtClean="0"/>
              <a:t>Savings Accounts</a:t>
            </a:r>
            <a:endParaRPr lang="en-US" dirty="0"/>
          </a:p>
          <a:p>
            <a:pPr lvl="1" algn="ctr"/>
            <a:endParaRPr lang="en-US" dirty="0" smtClean="0"/>
          </a:p>
          <a:p>
            <a:pPr marL="285750" indent="-285750" algn="ctr">
              <a:buFont typeface="Arial" panose="020B0604020202020204" pitchFamily="34" charset="0"/>
              <a:buChar char="•"/>
            </a:pPr>
            <a:r>
              <a:rPr lang="en-US" dirty="0" smtClean="0"/>
              <a:t>Stocks, Bonds, and Other Investments</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smtClean="0"/>
              <a:t>Nonrecurring Lump Sums (e.g., retroactive Social </a:t>
            </a:r>
            <a:r>
              <a:rPr lang="en-US" dirty="0"/>
              <a:t>S</a:t>
            </a:r>
            <a:r>
              <a:rPr lang="en-US" dirty="0" smtClean="0"/>
              <a:t>ecurity payments)</a:t>
            </a:r>
          </a:p>
          <a:p>
            <a:pPr algn="ctr"/>
            <a:endParaRPr lang="en-US" dirty="0" smtClean="0"/>
          </a:p>
          <a:p>
            <a:endParaRPr lang="en-US" sz="1600" dirty="0"/>
          </a:p>
          <a:p>
            <a:endParaRPr lang="en-US" sz="1600" dirty="0" smtClean="0"/>
          </a:p>
        </p:txBody>
      </p:sp>
      <p:sp>
        <p:nvSpPr>
          <p:cNvPr id="5" name="Rectangle 4"/>
          <p:cNvSpPr/>
          <p:nvPr/>
        </p:nvSpPr>
        <p:spPr>
          <a:xfrm>
            <a:off x="201179" y="6096000"/>
            <a:ext cx="4972067" cy="646331"/>
          </a:xfrm>
          <a:prstGeom prst="rect">
            <a:avLst/>
          </a:prstGeom>
        </p:spPr>
        <p:txBody>
          <a:bodyPr wrap="none">
            <a:spAutoFit/>
          </a:bodyPr>
          <a:lstStyle/>
          <a:p>
            <a:pPr lvl="0">
              <a:buClr>
                <a:srgbClr val="89C01C">
                  <a:lumMod val="75000"/>
                </a:srgbClr>
              </a:buClr>
            </a:pPr>
            <a:r>
              <a:rPr lang="en-US" sz="1800" b="1" i="1" dirty="0" smtClean="0">
                <a:solidFill>
                  <a:srgbClr val="000000"/>
                </a:solidFill>
                <a:latin typeface="Gill Sans MT" panose="020B0502020104020203" pitchFamily="34" charset="0"/>
              </a:rPr>
              <a:t>FSHB 4.4.1  Assets</a:t>
            </a:r>
          </a:p>
          <a:p>
            <a:pPr lvl="0">
              <a:buClr>
                <a:srgbClr val="89C01C">
                  <a:lumMod val="75000"/>
                </a:srgbClr>
              </a:buClr>
            </a:pPr>
            <a:r>
              <a:rPr lang="en-US" sz="1800" b="1" i="1" dirty="0" smtClean="0">
                <a:latin typeface="Gill Sans MT" panose="020B0502020104020203" pitchFamily="34" charset="0"/>
              </a:rPr>
              <a:t>FSHB 4.5.5.2 </a:t>
            </a:r>
            <a:r>
              <a:rPr lang="en-US" sz="1800" b="1" i="1" dirty="0">
                <a:latin typeface="Gill Sans MT" panose="020B0502020104020203" pitchFamily="34" charset="0"/>
              </a:rPr>
              <a:t>Nonrecurring Lump Sum Payment</a:t>
            </a:r>
            <a:endParaRPr lang="en-US" sz="1800" b="1" i="1" dirty="0">
              <a:solidFill>
                <a:srgbClr val="000000"/>
              </a:solidFill>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17</a:t>
            </a:fld>
            <a:endParaRPr lang="en-US"/>
          </a:p>
        </p:txBody>
      </p:sp>
    </p:spTree>
    <p:extLst>
      <p:ext uri="{BB962C8B-B14F-4D97-AF65-F5344CB8AC3E}">
        <p14:creationId xmlns:p14="http://schemas.microsoft.com/office/powerpoint/2010/main" val="3028537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762000"/>
            <a:ext cx="9751060" cy="609600"/>
          </a:xfrm>
        </p:spPr>
        <p:txBody>
          <a:bodyPr>
            <a:noAutofit/>
          </a:bodyPr>
          <a:lstStyle/>
          <a:p>
            <a:r>
              <a:rPr lang="en-US" b="1" dirty="0" smtClean="0">
                <a:latin typeface="Gill Sans MT" panose="020B0502020104020203" pitchFamily="34" charset="0"/>
              </a:rPr>
              <a:t>FoodShare Divestment Policy for SNAP </a:t>
            </a:r>
            <a:endParaRPr lang="en-US" b="1" dirty="0">
              <a:latin typeface="Gill Sans MT" panose="020B0502020104020203" pitchFamily="34" charset="0"/>
            </a:endParaRPr>
          </a:p>
        </p:txBody>
      </p:sp>
      <p:sp>
        <p:nvSpPr>
          <p:cNvPr id="3" name="Content Placeholder 2"/>
          <p:cNvSpPr>
            <a:spLocks noGrp="1"/>
          </p:cNvSpPr>
          <p:nvPr>
            <p:ph idx="1"/>
          </p:nvPr>
        </p:nvSpPr>
        <p:spPr>
          <a:xfrm>
            <a:off x="5256212" y="2077316"/>
            <a:ext cx="6096000" cy="2647950"/>
          </a:xfrm>
        </p:spPr>
        <p:txBody>
          <a:bodyPr>
            <a:normAutofit lnSpcReduction="10000"/>
          </a:bodyPr>
          <a:lstStyle/>
          <a:p>
            <a:pPr marL="0" indent="0" algn="ctr">
              <a:lnSpc>
                <a:spcPct val="150000"/>
              </a:lnSpc>
              <a:spcBef>
                <a:spcPts val="0"/>
              </a:spcBef>
              <a:buNone/>
            </a:pPr>
            <a:r>
              <a:rPr lang="en-US" sz="3200" dirty="0" smtClean="0">
                <a:latin typeface="Gill Sans Ultra Bold" panose="020B0A02020104020203" pitchFamily="34" charset="0"/>
              </a:rPr>
              <a:t>YES.</a:t>
            </a:r>
            <a:r>
              <a:rPr lang="en-US" dirty="0" smtClean="0">
                <a:latin typeface="Gill Sans Ultra Bold" panose="020B0A02020104020203" pitchFamily="34" charset="0"/>
              </a:rPr>
              <a:t> </a:t>
            </a:r>
            <a:r>
              <a:rPr lang="en-US" dirty="0" smtClean="0"/>
              <a:t>It’s true, there is divestment policy associated with</a:t>
            </a:r>
          </a:p>
          <a:p>
            <a:pPr marL="0" indent="0" algn="ctr">
              <a:lnSpc>
                <a:spcPct val="150000"/>
              </a:lnSpc>
              <a:spcBef>
                <a:spcPts val="0"/>
              </a:spcBef>
              <a:buNone/>
            </a:pPr>
            <a:r>
              <a:rPr lang="en-US" dirty="0" smtClean="0"/>
              <a:t>FoodShare eligibility under </a:t>
            </a:r>
          </a:p>
          <a:p>
            <a:pPr marL="0" indent="0" algn="ctr">
              <a:lnSpc>
                <a:spcPct val="150000"/>
              </a:lnSpc>
              <a:spcBef>
                <a:spcPts val="0"/>
              </a:spcBef>
              <a:buNone/>
            </a:pPr>
            <a:r>
              <a:rPr lang="en-US" dirty="0" smtClean="0"/>
              <a:t>SNAP rules. </a:t>
            </a:r>
            <a:endParaRPr lang="en-US" dirty="0"/>
          </a:p>
        </p:txBody>
      </p:sp>
      <p:pic>
        <p:nvPicPr>
          <p:cNvPr id="4" name="Picture 3" descr="Grumpy cat, morto il gatto star dei meme &quot;no&quot; - Wir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931" y="2362200"/>
            <a:ext cx="3307949" cy="2203094"/>
          </a:xfrm>
          <a:prstGeom prst="rect">
            <a:avLst/>
          </a:prstGeom>
        </p:spPr>
      </p:pic>
      <p:sp>
        <p:nvSpPr>
          <p:cNvPr id="5" name="TextBox 4"/>
          <p:cNvSpPr txBox="1"/>
          <p:nvPr/>
        </p:nvSpPr>
        <p:spPr>
          <a:xfrm>
            <a:off x="4951412" y="5410200"/>
            <a:ext cx="1600200" cy="584775"/>
          </a:xfrm>
          <a:prstGeom prst="rect">
            <a:avLst/>
          </a:prstGeom>
          <a:noFill/>
        </p:spPr>
        <p:txBody>
          <a:bodyPr wrap="square" rtlCol="0">
            <a:spAutoFit/>
          </a:bodyPr>
          <a:lstStyle/>
          <a:p>
            <a:r>
              <a:rPr lang="en-US" sz="3200" dirty="0" smtClean="0">
                <a:solidFill>
                  <a:srgbClr val="FE750E"/>
                </a:solidFill>
                <a:latin typeface="Gill Sans Ultra Bold" panose="020B0A02020104020203" pitchFamily="34" charset="0"/>
              </a:rPr>
              <a:t>BUT…</a:t>
            </a:r>
            <a:endParaRPr lang="en-US" sz="3200" dirty="0">
              <a:solidFill>
                <a:srgbClr val="FE750E"/>
              </a:solidFill>
              <a:latin typeface="Gill Sans Ultra Bold" panose="020B0A02020104020203" pitchFamily="34" charset="0"/>
            </a:endParaRPr>
          </a:p>
        </p:txBody>
      </p:sp>
      <p:sp>
        <p:nvSpPr>
          <p:cNvPr id="7" name="Slide Number Placeholder 6"/>
          <p:cNvSpPr>
            <a:spLocks noGrp="1"/>
          </p:cNvSpPr>
          <p:nvPr>
            <p:ph type="sldNum" sz="quarter" idx="12"/>
          </p:nvPr>
        </p:nvSpPr>
        <p:spPr/>
        <p:txBody>
          <a:bodyPr/>
          <a:lstStyle/>
          <a:p>
            <a:fld id="{34C99D79-8A4B-4031-B1E0-AF26F8EDF2BC}" type="slidenum">
              <a:rPr lang="en-US" smtClean="0"/>
              <a:t>18</a:t>
            </a:fld>
            <a:endParaRPr lang="en-US"/>
          </a:p>
        </p:txBody>
      </p:sp>
    </p:spTree>
    <p:extLst>
      <p:ext uri="{BB962C8B-B14F-4D97-AF65-F5344CB8AC3E}">
        <p14:creationId xmlns:p14="http://schemas.microsoft.com/office/powerpoint/2010/main" val="411877276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762000"/>
            <a:ext cx="10210800" cy="685800"/>
          </a:xfrm>
        </p:spPr>
        <p:txBody>
          <a:bodyPr>
            <a:noAutofit/>
          </a:bodyPr>
          <a:lstStyle/>
          <a:p>
            <a:r>
              <a:rPr lang="en-US" sz="3400" b="1" dirty="0" smtClean="0">
                <a:latin typeface="Gill Sans MT" panose="020B0502020104020203" pitchFamily="34" charset="0"/>
              </a:rPr>
              <a:t>Divestment for FoodShare Based on SNAP Rules</a:t>
            </a:r>
            <a:endParaRPr lang="en-US" sz="3400" b="1" dirty="0">
              <a:latin typeface="Gill Sans MT" panose="020B0502020104020203" pitchFamily="34" charset="0"/>
            </a:endParaRPr>
          </a:p>
        </p:txBody>
      </p:sp>
      <p:sp>
        <p:nvSpPr>
          <p:cNvPr id="4" name="Text Placeholder 3"/>
          <p:cNvSpPr>
            <a:spLocks noGrp="1"/>
          </p:cNvSpPr>
          <p:nvPr>
            <p:ph type="body" sz="half" idx="2"/>
          </p:nvPr>
        </p:nvSpPr>
        <p:spPr>
          <a:xfrm>
            <a:off x="989012" y="1676400"/>
            <a:ext cx="10363199" cy="4572000"/>
          </a:xfrm>
        </p:spPr>
        <p:txBody>
          <a:bodyPr>
            <a:normAutofit/>
          </a:bodyPr>
          <a:lstStyle/>
          <a:p>
            <a:r>
              <a:rPr lang="en-US" dirty="0" smtClean="0">
                <a:solidFill>
                  <a:schemeClr val="tx1"/>
                </a:solidFill>
                <a:cs typeface="Calibri" panose="020F0502020204030204" pitchFamily="34" charset="0"/>
              </a:rPr>
              <a:t>It is </a:t>
            </a:r>
            <a:r>
              <a:rPr lang="en-US" b="1" i="1" dirty="0" smtClean="0">
                <a:solidFill>
                  <a:schemeClr val="tx1"/>
                </a:solidFill>
                <a:cs typeface="Calibri" panose="020F0502020204030204" pitchFamily="34" charset="0"/>
              </a:rPr>
              <a:t>unlikely</a:t>
            </a:r>
            <a:r>
              <a:rPr lang="en-US" dirty="0" smtClean="0">
                <a:solidFill>
                  <a:schemeClr val="tx1"/>
                </a:solidFill>
                <a:cs typeface="Calibri" panose="020F0502020204030204" pitchFamily="34" charset="0"/>
              </a:rPr>
              <a:t> that divestment policy will apply to a FoodShare case due to the circumstances under which it would have to occur:</a:t>
            </a:r>
          </a:p>
          <a:p>
            <a:endParaRPr lang="en-US" sz="1200" dirty="0" smtClean="0">
              <a:solidFill>
                <a:schemeClr val="tx1"/>
              </a:solidFill>
              <a:cs typeface="Calibri" panose="020F0502020204030204" pitchFamily="34" charset="0"/>
            </a:endParaRPr>
          </a:p>
          <a:p>
            <a:pPr defTabSz="457200"/>
            <a:r>
              <a:rPr lang="en-US" sz="2400" dirty="0" smtClean="0">
                <a:solidFill>
                  <a:schemeClr val="tx1"/>
                </a:solidFill>
                <a:cs typeface="Calibri" panose="020F0502020204030204" pitchFamily="34" charset="0"/>
              </a:rPr>
              <a:t>	</a:t>
            </a:r>
            <a:r>
              <a:rPr lang="en-US" sz="2400" dirty="0" smtClean="0">
                <a:solidFill>
                  <a:srgbClr val="75A418"/>
                </a:solidFill>
                <a:cs typeface="Calibri" panose="020F0502020204030204" pitchFamily="34" charset="0"/>
              </a:rPr>
              <a:t>1.</a:t>
            </a:r>
            <a:r>
              <a:rPr lang="en-US" sz="2400" dirty="0" smtClean="0">
                <a:solidFill>
                  <a:schemeClr val="tx1"/>
                </a:solidFill>
                <a:cs typeface="Calibri" panose="020F0502020204030204" pitchFamily="34" charset="0"/>
              </a:rPr>
              <a:t> 	Divestment occurred within three months before the date of 					application or while receiving FoodShare, </a:t>
            </a:r>
          </a:p>
          <a:p>
            <a:pPr algn="ctr" defTabSz="457200"/>
            <a:r>
              <a:rPr lang="en-US" b="1" i="1" dirty="0" smtClean="0">
                <a:solidFill>
                  <a:srgbClr val="75A418"/>
                </a:solidFill>
                <a:cs typeface="Calibri" panose="020F0502020204030204" pitchFamily="34" charset="0"/>
              </a:rPr>
              <a:t>and</a:t>
            </a:r>
          </a:p>
          <a:p>
            <a:pPr defTabSz="457200"/>
            <a:r>
              <a:rPr lang="en-US" sz="2400" dirty="0">
                <a:solidFill>
                  <a:schemeClr val="tx1"/>
                </a:solidFill>
                <a:cs typeface="Calibri" panose="020F0502020204030204" pitchFamily="34" charset="0"/>
              </a:rPr>
              <a:t>	</a:t>
            </a:r>
            <a:r>
              <a:rPr lang="en-US" sz="2400" dirty="0" smtClean="0">
                <a:solidFill>
                  <a:srgbClr val="75A418"/>
                </a:solidFill>
                <a:cs typeface="Calibri" panose="020F0502020204030204" pitchFamily="34" charset="0"/>
              </a:rPr>
              <a:t>2. 	</a:t>
            </a:r>
            <a:r>
              <a:rPr lang="en-US" sz="2400" dirty="0" smtClean="0">
                <a:solidFill>
                  <a:schemeClr val="tx1"/>
                </a:solidFill>
                <a:cs typeface="Calibri" panose="020F0502020204030204" pitchFamily="34" charset="0"/>
              </a:rPr>
              <a:t>The </a:t>
            </a:r>
            <a:r>
              <a:rPr lang="en-US" sz="2400" dirty="0">
                <a:solidFill>
                  <a:schemeClr val="tx1"/>
                </a:solidFill>
                <a:cs typeface="Calibri" panose="020F0502020204030204" pitchFamily="34" charset="0"/>
              </a:rPr>
              <a:t>reason for </a:t>
            </a:r>
            <a:r>
              <a:rPr lang="en-US" sz="2400" dirty="0" smtClean="0">
                <a:solidFill>
                  <a:schemeClr val="tx1"/>
                </a:solidFill>
                <a:cs typeface="Calibri" panose="020F0502020204030204" pitchFamily="34" charset="0"/>
              </a:rPr>
              <a:t>the asset transfer </a:t>
            </a:r>
            <a:r>
              <a:rPr lang="en-US" sz="2400" dirty="0">
                <a:solidFill>
                  <a:schemeClr val="tx1"/>
                </a:solidFill>
                <a:cs typeface="Calibri" panose="020F0502020204030204" pitchFamily="34" charset="0"/>
              </a:rPr>
              <a:t>was to </a:t>
            </a:r>
            <a:r>
              <a:rPr lang="en-US" sz="2400" b="1" i="1" u="sng" dirty="0">
                <a:solidFill>
                  <a:schemeClr val="tx1"/>
                </a:solidFill>
                <a:cs typeface="Calibri" panose="020F0502020204030204" pitchFamily="34" charset="0"/>
              </a:rPr>
              <a:t>become or remain </a:t>
            </a:r>
            <a:r>
              <a:rPr lang="en-US" sz="2400" b="1" i="1" dirty="0" smtClean="0">
                <a:solidFill>
                  <a:schemeClr val="tx1"/>
                </a:solidFill>
                <a:cs typeface="Calibri" panose="020F0502020204030204" pitchFamily="34" charset="0"/>
              </a:rPr>
              <a:t>					</a:t>
            </a:r>
            <a:r>
              <a:rPr lang="en-US" sz="2400" b="1" i="1" u="sng" dirty="0" smtClean="0">
                <a:solidFill>
                  <a:schemeClr val="tx1"/>
                </a:solidFill>
                <a:cs typeface="Calibri" panose="020F0502020204030204" pitchFamily="34" charset="0"/>
              </a:rPr>
              <a:t>eligible </a:t>
            </a:r>
            <a:r>
              <a:rPr lang="en-US" sz="2400" b="1" i="1" u="sng" dirty="0">
                <a:solidFill>
                  <a:schemeClr val="tx1"/>
                </a:solidFill>
                <a:cs typeface="Calibri" panose="020F0502020204030204" pitchFamily="34" charset="0"/>
              </a:rPr>
              <a:t>for </a:t>
            </a:r>
            <a:r>
              <a:rPr lang="en-US" sz="2400" b="1" i="1" u="sng" dirty="0" smtClean="0">
                <a:solidFill>
                  <a:schemeClr val="tx1"/>
                </a:solidFill>
                <a:cs typeface="Calibri" panose="020F0502020204030204" pitchFamily="34" charset="0"/>
              </a:rPr>
              <a:t>FoodShare.</a:t>
            </a:r>
          </a:p>
        </p:txBody>
      </p:sp>
      <p:sp>
        <p:nvSpPr>
          <p:cNvPr id="3" name="TextBox 2"/>
          <p:cNvSpPr txBox="1"/>
          <p:nvPr/>
        </p:nvSpPr>
        <p:spPr>
          <a:xfrm>
            <a:off x="150812" y="6324600"/>
            <a:ext cx="2971800" cy="369332"/>
          </a:xfrm>
          <a:prstGeom prst="rect">
            <a:avLst/>
          </a:prstGeom>
          <a:noFill/>
        </p:spPr>
        <p:txBody>
          <a:bodyPr wrap="square" rtlCol="0">
            <a:spAutoFit/>
          </a:bodyPr>
          <a:lstStyle/>
          <a:p>
            <a:r>
              <a:rPr lang="en-US" sz="1800" b="1" i="1" dirty="0">
                <a:solidFill>
                  <a:srgbClr val="000000"/>
                </a:solidFill>
                <a:latin typeface="Gill Sans MT" panose="020B0502020104020203" pitchFamily="34" charset="0"/>
                <a:cs typeface="Calibri" panose="020F0502020204030204" pitchFamily="34" charset="0"/>
              </a:rPr>
              <a:t>FSHB 4.4.1.6 Divestment</a:t>
            </a:r>
            <a:endParaRPr lang="en-US" sz="1800" b="1" dirty="0">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19</a:t>
            </a:fld>
            <a:endParaRPr lang="en-US"/>
          </a:p>
        </p:txBody>
      </p:sp>
    </p:spTree>
    <p:extLst>
      <p:ext uri="{BB962C8B-B14F-4D97-AF65-F5344CB8AC3E}">
        <p14:creationId xmlns:p14="http://schemas.microsoft.com/office/powerpoint/2010/main" val="182260020"/>
      </p:ext>
    </p:extLst>
  </p:cSld>
  <p:clrMapOvr>
    <a:masterClrMapping/>
  </p:clrMapOvr>
  <p:transition spd="med">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ill Sans MT" panose="020B0502020104020203" pitchFamily="34" charset="0"/>
              </a:rPr>
              <a:t>What is SNAP?</a:t>
            </a:r>
            <a:endParaRPr lang="en-US" b="1" dirty="0">
              <a:latin typeface="Gill Sans MT" panose="020B0502020104020203" pitchFamily="34" charset="0"/>
            </a:endParaRPr>
          </a:p>
        </p:txBody>
      </p:sp>
      <p:sp>
        <p:nvSpPr>
          <p:cNvPr id="3" name="Content Placeholder 2"/>
          <p:cNvSpPr>
            <a:spLocks noGrp="1"/>
          </p:cNvSpPr>
          <p:nvPr>
            <p:ph idx="1"/>
          </p:nvPr>
        </p:nvSpPr>
        <p:spPr>
          <a:xfrm>
            <a:off x="912176" y="1774428"/>
            <a:ext cx="9751060" cy="4016772"/>
          </a:xfrm>
        </p:spPr>
        <p:txBody>
          <a:bodyPr>
            <a:normAutofit lnSpcReduction="10000"/>
          </a:bodyPr>
          <a:lstStyle/>
          <a:p>
            <a:pPr>
              <a:buClr>
                <a:schemeClr val="accent1"/>
              </a:buClr>
            </a:pPr>
            <a:r>
              <a:rPr lang="en-US" sz="2400" dirty="0" smtClean="0"/>
              <a:t>SNAP stands for the federal Supplemental Nutrition Assistance Program.</a:t>
            </a:r>
          </a:p>
          <a:p>
            <a:pPr>
              <a:buClr>
                <a:schemeClr val="accent1"/>
              </a:buClr>
            </a:pPr>
            <a:r>
              <a:rPr lang="en-US" sz="2400" dirty="0" smtClean="0"/>
              <a:t>Wisconsin’s FoodShare is funded by SNAP, but is run with certain waivers to the federal SNAP rules. </a:t>
            </a:r>
          </a:p>
          <a:p>
            <a:pPr>
              <a:buClr>
                <a:schemeClr val="accent1"/>
              </a:buClr>
            </a:pPr>
            <a:r>
              <a:rPr lang="en-US" sz="2400" dirty="0" smtClean="0"/>
              <a:t>A SNAP case occurs when a food unit with at least one EBD member is over the FoodShare gross income limit of 200% FPL. SNAP rules mandate that, if an EBD case fails under the waivered program, we must test them with the federal rules. </a:t>
            </a:r>
          </a:p>
          <a:p>
            <a:pPr>
              <a:buClr>
                <a:schemeClr val="accent1"/>
              </a:buClr>
            </a:pPr>
            <a:r>
              <a:rPr lang="en-US" sz="2400" dirty="0" smtClean="0"/>
              <a:t>These special “SNAP rules” are what we are going to review today, along with the manual process used to apply them.  </a:t>
            </a:r>
            <a:endParaRPr lang="en-US" sz="2400" dirty="0"/>
          </a:p>
        </p:txBody>
      </p:sp>
      <p:sp>
        <p:nvSpPr>
          <p:cNvPr id="4" name="Rectangle 3"/>
          <p:cNvSpPr/>
          <p:nvPr/>
        </p:nvSpPr>
        <p:spPr>
          <a:xfrm>
            <a:off x="150812" y="6019800"/>
            <a:ext cx="10512424" cy="646331"/>
          </a:xfrm>
          <a:prstGeom prst="rect">
            <a:avLst/>
          </a:prstGeom>
        </p:spPr>
        <p:txBody>
          <a:bodyPr wrap="square">
            <a:spAutoFit/>
          </a:bodyPr>
          <a:lstStyle/>
          <a:p>
            <a:pPr lvl="0" defTabSz="457200">
              <a:buClr>
                <a:srgbClr val="89C01C">
                  <a:lumMod val="75000"/>
                </a:srgbClr>
              </a:buClr>
            </a:pPr>
            <a:r>
              <a:rPr lang="en-US" sz="1800" b="1" i="1" dirty="0" smtClean="0">
                <a:solidFill>
                  <a:schemeClr val="accent1"/>
                </a:solidFill>
                <a:latin typeface="Gill Sans MT" panose="020B0502020104020203" pitchFamily="34" charset="0"/>
                <a:hlinkClick r:id="rId3"/>
              </a:rPr>
              <a:t>https</a:t>
            </a:r>
            <a:r>
              <a:rPr lang="en-US" sz="1800" b="1" i="1" dirty="0">
                <a:solidFill>
                  <a:schemeClr val="accent1"/>
                </a:solidFill>
                <a:latin typeface="Gill Sans MT" panose="020B0502020104020203" pitchFamily="34" charset="0"/>
                <a:hlinkClick r:id="rId3"/>
              </a:rPr>
              <a:t>://</a:t>
            </a:r>
            <a:r>
              <a:rPr lang="en-US" sz="1800" b="1" i="1" dirty="0" smtClean="0">
                <a:solidFill>
                  <a:schemeClr val="accent1"/>
                </a:solidFill>
                <a:latin typeface="Gill Sans MT" panose="020B0502020104020203" pitchFamily="34" charset="0"/>
                <a:hlinkClick r:id="rId3"/>
              </a:rPr>
              <a:t>www.fns.usda.gov/snap/waivers/rules</a:t>
            </a:r>
            <a:endParaRPr lang="en-US" sz="1800" b="1" i="1" dirty="0" smtClean="0">
              <a:solidFill>
                <a:schemeClr val="accent1"/>
              </a:solidFill>
              <a:latin typeface="Gill Sans MT" panose="020B0502020104020203" pitchFamily="34" charset="0"/>
            </a:endParaRPr>
          </a:p>
          <a:p>
            <a:pPr lvl="0" defTabSz="457200">
              <a:buClr>
                <a:srgbClr val="89C01C">
                  <a:lumMod val="75000"/>
                </a:srgbClr>
              </a:buClr>
            </a:pPr>
            <a:r>
              <a:rPr lang="en-US" sz="1800" b="1" i="1" dirty="0">
                <a:solidFill>
                  <a:schemeClr val="accent1"/>
                </a:solidFill>
                <a:latin typeface="Gill Sans MT" panose="020B0502020104020203" pitchFamily="34" charset="0"/>
                <a:hlinkClick r:id="rId4"/>
              </a:rPr>
              <a:t>https://www.fns.usda.gov/snap/eligibility/elderly-disabled-special-rules</a:t>
            </a:r>
            <a:endParaRPr lang="en-US" sz="1800" b="1" dirty="0">
              <a:solidFill>
                <a:schemeClr val="accent1"/>
              </a:solidFill>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2</a:t>
            </a:fld>
            <a:endParaRPr lang="en-US"/>
          </a:p>
        </p:txBody>
      </p:sp>
      <p:sp>
        <p:nvSpPr>
          <p:cNvPr id="7" name="TextBox 6"/>
          <p:cNvSpPr txBox="1"/>
          <p:nvPr/>
        </p:nvSpPr>
        <p:spPr>
          <a:xfrm>
            <a:off x="6323012" y="1169569"/>
            <a:ext cx="6019800" cy="369332"/>
          </a:xfrm>
          <a:prstGeom prst="rect">
            <a:avLst/>
          </a:prstGeom>
          <a:noFill/>
        </p:spPr>
        <p:txBody>
          <a:bodyPr wrap="square" rtlCol="0">
            <a:spAutoFit/>
          </a:bodyPr>
          <a:lstStyle/>
          <a:p>
            <a:r>
              <a:rPr lang="en-US" sz="1800" b="1" i="1" dirty="0" smtClean="0">
                <a:solidFill>
                  <a:srgbClr val="FE750E"/>
                </a:solidFill>
              </a:rPr>
              <a:t>Note: processing instructions start on slide #20.</a:t>
            </a:r>
            <a:endParaRPr lang="en-US" sz="1800" b="1" i="1" dirty="0">
              <a:solidFill>
                <a:srgbClr val="FE750E"/>
              </a:solidFill>
            </a:endParaRPr>
          </a:p>
        </p:txBody>
      </p:sp>
    </p:spTree>
    <p:extLst>
      <p:ext uri="{BB962C8B-B14F-4D97-AF65-F5344CB8AC3E}">
        <p14:creationId xmlns:p14="http://schemas.microsoft.com/office/powerpoint/2010/main" val="2455527800"/>
      </p:ext>
    </p:extLst>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ill Sans MT" panose="020B0502020104020203" pitchFamily="34" charset="0"/>
              </a:rPr>
              <a:t>Policy Overview Complete-Let’s Process </a:t>
            </a:r>
            <a:endParaRPr lang="en-US" b="1" dirty="0">
              <a:latin typeface="Gill Sans MT" panose="020B0502020104020203" pitchFamily="34" charset="0"/>
            </a:endParaRPr>
          </a:p>
        </p:txBody>
      </p:sp>
      <p:sp>
        <p:nvSpPr>
          <p:cNvPr id="3" name="Content Placeholder 2"/>
          <p:cNvSpPr>
            <a:spLocks noGrp="1"/>
          </p:cNvSpPr>
          <p:nvPr>
            <p:ph idx="1"/>
          </p:nvPr>
        </p:nvSpPr>
        <p:spPr>
          <a:xfrm>
            <a:off x="1203440" y="2189242"/>
            <a:ext cx="9751060" cy="2971800"/>
          </a:xfrm>
        </p:spPr>
        <p:txBody>
          <a:bodyPr>
            <a:normAutofit/>
          </a:bodyPr>
          <a:lstStyle/>
          <a:p>
            <a:pPr marL="0" indent="0" algn="ctr">
              <a:lnSpc>
                <a:spcPct val="130000"/>
              </a:lnSpc>
              <a:spcBef>
                <a:spcPts val="0"/>
              </a:spcBef>
              <a:buNone/>
            </a:pPr>
            <a:r>
              <a:rPr lang="en-US" dirty="0" smtClean="0"/>
              <a:t>Just like every FoodShare application:</a:t>
            </a:r>
          </a:p>
          <a:p>
            <a:pPr marL="0" indent="0" algn="ctr">
              <a:lnSpc>
                <a:spcPct val="130000"/>
              </a:lnSpc>
              <a:spcBef>
                <a:spcPts val="0"/>
              </a:spcBef>
              <a:buNone/>
            </a:pPr>
            <a:endParaRPr lang="en-US" sz="800" dirty="0" smtClean="0"/>
          </a:p>
          <a:p>
            <a:pPr algn="ctr">
              <a:lnSpc>
                <a:spcPct val="130000"/>
              </a:lnSpc>
              <a:spcBef>
                <a:spcPts val="0"/>
              </a:spcBef>
            </a:pPr>
            <a:r>
              <a:rPr lang="en-US" sz="2400" dirty="0" smtClean="0"/>
              <a:t>Follow the driver flow</a:t>
            </a:r>
          </a:p>
          <a:p>
            <a:pPr algn="ctr">
              <a:lnSpc>
                <a:spcPct val="130000"/>
              </a:lnSpc>
              <a:spcBef>
                <a:spcPts val="0"/>
              </a:spcBef>
            </a:pPr>
            <a:endParaRPr lang="en-US" sz="800" dirty="0" smtClean="0"/>
          </a:p>
          <a:p>
            <a:pPr algn="ctr">
              <a:lnSpc>
                <a:spcPct val="130000"/>
              </a:lnSpc>
              <a:spcBef>
                <a:spcPts val="0"/>
              </a:spcBef>
            </a:pPr>
            <a:r>
              <a:rPr lang="en-US" sz="2400" dirty="0" smtClean="0"/>
              <a:t>Complete a thorough review of income and expenses</a:t>
            </a:r>
          </a:p>
          <a:p>
            <a:pPr algn="ctr">
              <a:lnSpc>
                <a:spcPct val="130000"/>
              </a:lnSpc>
              <a:spcBef>
                <a:spcPts val="0"/>
              </a:spcBef>
            </a:pPr>
            <a:endParaRPr lang="en-US" sz="800" dirty="0" smtClean="0"/>
          </a:p>
          <a:p>
            <a:pPr algn="ctr">
              <a:lnSpc>
                <a:spcPct val="130000"/>
              </a:lnSpc>
              <a:spcBef>
                <a:spcPts val="0"/>
              </a:spcBef>
            </a:pPr>
            <a:r>
              <a:rPr lang="en-US" sz="2400" dirty="0" smtClean="0"/>
              <a:t>Review the budget and reason codes</a:t>
            </a:r>
            <a:endParaRPr lang="en-US" dirty="0" smtClean="0"/>
          </a:p>
          <a:p>
            <a:pPr marL="0" indent="0" algn="ctr">
              <a:buNone/>
            </a:pPr>
            <a:endParaRPr lang="en-US" dirty="0"/>
          </a:p>
        </p:txBody>
      </p:sp>
      <p:pic>
        <p:nvPicPr>
          <p:cNvPr id="6" name="Picture 5"/>
          <p:cNvPicPr>
            <a:picLocks noChangeAspect="1"/>
          </p:cNvPicPr>
          <p:nvPr/>
        </p:nvPicPr>
        <p:blipFill>
          <a:blip r:embed="rId3"/>
          <a:stretch>
            <a:fillRect/>
          </a:stretch>
        </p:blipFill>
        <p:spPr>
          <a:xfrm>
            <a:off x="10133012" y="5950974"/>
            <a:ext cx="1871634" cy="755970"/>
          </a:xfrm>
          <a:prstGeom prst="rect">
            <a:avLst/>
          </a:prstGeom>
        </p:spPr>
      </p:pic>
      <p:sp>
        <p:nvSpPr>
          <p:cNvPr id="5" name="Slide Number Placeholder 4"/>
          <p:cNvSpPr>
            <a:spLocks noGrp="1"/>
          </p:cNvSpPr>
          <p:nvPr>
            <p:ph type="sldNum" sz="quarter" idx="12"/>
          </p:nvPr>
        </p:nvSpPr>
        <p:spPr/>
        <p:txBody>
          <a:bodyPr/>
          <a:lstStyle/>
          <a:p>
            <a:fld id="{34C99D79-8A4B-4031-B1E0-AF26F8EDF2BC}" type="slidenum">
              <a:rPr lang="en-US" smtClean="0"/>
              <a:t>20</a:t>
            </a:fld>
            <a:endParaRPr lang="en-US"/>
          </a:p>
        </p:txBody>
      </p:sp>
    </p:spTree>
    <p:extLst>
      <p:ext uri="{BB962C8B-B14F-4D97-AF65-F5344CB8AC3E}">
        <p14:creationId xmlns:p14="http://schemas.microsoft.com/office/powerpoint/2010/main" val="2533248195"/>
      </p:ext>
    </p:extLst>
  </p:cSld>
  <p:clrMapOvr>
    <a:masterClrMapping/>
  </p:clrMapOvr>
  <p:transition spd="med">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7012" y="2872399"/>
            <a:ext cx="7800975" cy="1190625"/>
          </a:xfrm>
          <a:prstGeom prst="rect">
            <a:avLst/>
          </a:prstGeom>
        </p:spPr>
      </p:pic>
      <p:sp>
        <p:nvSpPr>
          <p:cNvPr id="2" name="Title 1"/>
          <p:cNvSpPr>
            <a:spLocks noGrp="1"/>
          </p:cNvSpPr>
          <p:nvPr>
            <p:ph type="title"/>
          </p:nvPr>
        </p:nvSpPr>
        <p:spPr>
          <a:xfrm>
            <a:off x="1217612" y="641504"/>
            <a:ext cx="10363200" cy="685800"/>
          </a:xfrm>
        </p:spPr>
        <p:txBody>
          <a:bodyPr>
            <a:normAutofit/>
          </a:bodyPr>
          <a:lstStyle/>
          <a:p>
            <a:r>
              <a:rPr lang="en-US" sz="3400" b="1" dirty="0" smtClean="0">
                <a:latin typeface="Gill Sans MT" panose="020B0502020104020203" pitchFamily="34" charset="0"/>
              </a:rPr>
              <a:t>Reason Code 013 for an EBD Case Means SNAP</a:t>
            </a:r>
            <a:endParaRPr lang="en-US" sz="3400" b="1" dirty="0">
              <a:latin typeface="Gill Sans MT" panose="020B0502020104020203" pitchFamily="34" charset="0"/>
            </a:endParaRPr>
          </a:p>
        </p:txBody>
      </p:sp>
      <p:sp>
        <p:nvSpPr>
          <p:cNvPr id="18" name="TextBox 17"/>
          <p:cNvSpPr txBox="1"/>
          <p:nvPr/>
        </p:nvSpPr>
        <p:spPr>
          <a:xfrm>
            <a:off x="2436812" y="1641468"/>
            <a:ext cx="5467718" cy="1077218"/>
          </a:xfrm>
          <a:prstGeom prst="rect">
            <a:avLst/>
          </a:prstGeom>
          <a:solidFill>
            <a:schemeClr val="bg1"/>
          </a:solidFill>
          <a:ln w="44450">
            <a:solidFill>
              <a:srgbClr val="7AAB19"/>
            </a:solidFill>
          </a:ln>
        </p:spPr>
        <p:txBody>
          <a:bodyPr wrap="square" rtlCol="0">
            <a:spAutoFit/>
          </a:bodyPr>
          <a:lstStyle/>
          <a:p>
            <a:r>
              <a:rPr lang="en-US" sz="1600" b="1" dirty="0" smtClean="0"/>
              <a:t>Code 013 </a:t>
            </a:r>
            <a:r>
              <a:rPr lang="en-US" sz="1600" dirty="0" smtClean="0"/>
              <a:t>If the case is EBD and only fails the gross income test (013) but not the net income test, you have a SNAP FS case that may be eligible for an allotment. At this point, you’re going to screen for FS countable assets.  </a:t>
            </a:r>
            <a:endParaRPr lang="en-US" sz="1600" dirty="0"/>
          </a:p>
        </p:txBody>
      </p:sp>
      <p:pic>
        <p:nvPicPr>
          <p:cNvPr id="23" name="Picture 22"/>
          <p:cNvPicPr>
            <a:picLocks noChangeAspect="1"/>
          </p:cNvPicPr>
          <p:nvPr/>
        </p:nvPicPr>
        <p:blipFill>
          <a:blip r:embed="rId4"/>
          <a:stretch>
            <a:fillRect/>
          </a:stretch>
        </p:blipFill>
        <p:spPr>
          <a:xfrm>
            <a:off x="8740505" y="1256550"/>
            <a:ext cx="2667000" cy="2765446"/>
          </a:xfrm>
          <a:prstGeom prst="rect">
            <a:avLst/>
          </a:prstGeom>
        </p:spPr>
      </p:pic>
      <p:sp>
        <p:nvSpPr>
          <p:cNvPr id="26" name="Rectangle 25"/>
          <p:cNvSpPr/>
          <p:nvPr/>
        </p:nvSpPr>
        <p:spPr>
          <a:xfrm>
            <a:off x="150812" y="6385954"/>
            <a:ext cx="2811219" cy="369332"/>
          </a:xfrm>
          <a:prstGeom prst="rect">
            <a:avLst/>
          </a:prstGeom>
        </p:spPr>
        <p:txBody>
          <a:bodyPr wrap="none">
            <a:spAutoFit/>
          </a:bodyPr>
          <a:lstStyle/>
          <a:p>
            <a:pPr lvl="0"/>
            <a:r>
              <a:rPr lang="en-US" sz="1800" b="1" i="1" dirty="0" smtClean="0">
                <a:solidFill>
                  <a:srgbClr val="000000"/>
                </a:solidFill>
                <a:latin typeface="Gill Sans MT" panose="020B0502020104020203" pitchFamily="34" charset="0"/>
              </a:rPr>
              <a:t>PH 17.1 Assets: FoodShare</a:t>
            </a:r>
            <a:endParaRPr lang="en-US" sz="1800" b="1" i="1" dirty="0">
              <a:solidFill>
                <a:srgbClr val="000000"/>
              </a:solidFill>
              <a:latin typeface="Gill Sans MT" panose="020B0502020104020203" pitchFamily="34" charset="0"/>
            </a:endParaRPr>
          </a:p>
        </p:txBody>
      </p:sp>
      <p:pic>
        <p:nvPicPr>
          <p:cNvPr id="27" name="Picture 26"/>
          <p:cNvPicPr>
            <a:picLocks noChangeAspect="1"/>
          </p:cNvPicPr>
          <p:nvPr/>
        </p:nvPicPr>
        <p:blipFill>
          <a:blip r:embed="rId5"/>
          <a:stretch>
            <a:fillRect/>
          </a:stretch>
        </p:blipFill>
        <p:spPr>
          <a:xfrm>
            <a:off x="7059611" y="3119829"/>
            <a:ext cx="359695" cy="656553"/>
          </a:xfrm>
          <a:prstGeom prst="rect">
            <a:avLst/>
          </a:prstGeom>
        </p:spPr>
      </p:pic>
      <p:grpSp>
        <p:nvGrpSpPr>
          <p:cNvPr id="6" name="Group 5"/>
          <p:cNvGrpSpPr/>
          <p:nvPr/>
        </p:nvGrpSpPr>
        <p:grpSpPr>
          <a:xfrm>
            <a:off x="2284412" y="4175709"/>
            <a:ext cx="8201978" cy="1751491"/>
            <a:chOff x="2121534" y="4406914"/>
            <a:chExt cx="8201978" cy="1751491"/>
          </a:xfrm>
        </p:grpSpPr>
        <p:grpSp>
          <p:nvGrpSpPr>
            <p:cNvPr id="3" name="Group 2"/>
            <p:cNvGrpSpPr/>
            <p:nvPr/>
          </p:nvGrpSpPr>
          <p:grpSpPr>
            <a:xfrm>
              <a:off x="2121534" y="4406914"/>
              <a:ext cx="8201978" cy="1751491"/>
              <a:chOff x="3579812" y="2213424"/>
              <a:chExt cx="8201978" cy="1751491"/>
            </a:xfrm>
          </p:grpSpPr>
          <p:pic>
            <p:nvPicPr>
              <p:cNvPr id="5" name="Picture 4"/>
              <p:cNvPicPr>
                <a:picLocks noChangeAspect="1"/>
              </p:cNvPicPr>
              <p:nvPr/>
            </p:nvPicPr>
            <p:blipFill>
              <a:blip r:embed="rId6"/>
              <a:stretch>
                <a:fillRect/>
              </a:stretch>
            </p:blipFill>
            <p:spPr>
              <a:xfrm>
                <a:off x="3579812" y="2881467"/>
                <a:ext cx="7059611" cy="1083448"/>
              </a:xfrm>
              <a:prstGeom prst="rect">
                <a:avLst/>
              </a:prstGeom>
            </p:spPr>
          </p:pic>
          <p:sp>
            <p:nvSpPr>
              <p:cNvPr id="7" name="TextBox 6"/>
              <p:cNvSpPr txBox="1"/>
              <p:nvPr/>
            </p:nvSpPr>
            <p:spPr>
              <a:xfrm>
                <a:off x="5484812" y="2213424"/>
                <a:ext cx="6296978" cy="584775"/>
              </a:xfrm>
              <a:prstGeom prst="rect">
                <a:avLst/>
              </a:prstGeom>
              <a:solidFill>
                <a:schemeClr val="bg1"/>
              </a:solidFill>
              <a:ln w="44450">
                <a:solidFill>
                  <a:srgbClr val="7AAB19"/>
                </a:solidFill>
              </a:ln>
            </p:spPr>
            <p:txBody>
              <a:bodyPr wrap="square" rtlCol="0">
                <a:spAutoFit/>
              </a:bodyPr>
              <a:lstStyle/>
              <a:p>
                <a:r>
                  <a:rPr lang="en-US" sz="1600" dirty="0" smtClean="0"/>
                  <a:t>If an EBD case fails both the gross income test and the net income test (013/014), it must be manually denied. </a:t>
                </a:r>
                <a:endParaRPr lang="en-US" sz="1600" dirty="0"/>
              </a:p>
            </p:txBody>
          </p:sp>
        </p:grpSp>
        <p:sp>
          <p:nvSpPr>
            <p:cNvPr id="16" name="Bent-Up Arrow 15"/>
            <p:cNvSpPr/>
            <p:nvPr/>
          </p:nvSpPr>
          <p:spPr>
            <a:xfrm rot="16200000" flipH="1">
              <a:off x="8284228" y="5413299"/>
              <a:ext cx="687510" cy="342742"/>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8"/>
          <p:cNvSpPr>
            <a:spLocks noGrp="1"/>
          </p:cNvSpPr>
          <p:nvPr>
            <p:ph type="sldNum" sz="quarter" idx="12"/>
          </p:nvPr>
        </p:nvSpPr>
        <p:spPr/>
        <p:txBody>
          <a:bodyPr/>
          <a:lstStyle/>
          <a:p>
            <a:fld id="{34C99D79-8A4B-4031-B1E0-AF26F8EDF2BC}" type="slidenum">
              <a:rPr lang="en-US" smtClean="0"/>
              <a:t>21</a:t>
            </a:fld>
            <a:endParaRPr lang="en-US"/>
          </a:p>
        </p:txBody>
      </p:sp>
    </p:spTree>
    <p:extLst>
      <p:ext uri="{BB962C8B-B14F-4D97-AF65-F5344CB8AC3E}">
        <p14:creationId xmlns:p14="http://schemas.microsoft.com/office/powerpoint/2010/main" val="3036611367"/>
      </p:ext>
    </p:extLst>
  </p:cSld>
  <p:clrMapOvr>
    <a:masterClrMapping/>
  </p:clrMapOvr>
  <p:transition spd="med">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285412" y="762000"/>
            <a:ext cx="1537173" cy="1562100"/>
          </a:xfrm>
          <a:prstGeom prst="rect">
            <a:avLst/>
          </a:prstGeom>
        </p:spPr>
      </p:pic>
      <p:sp>
        <p:nvSpPr>
          <p:cNvPr id="2" name="Title 1"/>
          <p:cNvSpPr>
            <a:spLocks noGrp="1"/>
          </p:cNvSpPr>
          <p:nvPr>
            <p:ph type="title"/>
          </p:nvPr>
        </p:nvSpPr>
        <p:spPr>
          <a:xfrm>
            <a:off x="1218883" y="379698"/>
            <a:ext cx="9751060" cy="1295400"/>
          </a:xfrm>
        </p:spPr>
        <p:txBody>
          <a:bodyPr>
            <a:normAutofit fontScale="90000"/>
          </a:bodyPr>
          <a:lstStyle/>
          <a:p>
            <a:r>
              <a:rPr lang="en-US" sz="3400" b="1" dirty="0" smtClean="0">
                <a:solidFill>
                  <a:srgbClr val="000000"/>
                </a:solidFill>
                <a:latin typeface="Gill Sans MT" panose="020B0502020104020203" pitchFamily="34" charset="0"/>
              </a:rPr>
              <a:t>If an EBD Case Has Gross Income Over 200% FPL</a:t>
            </a:r>
            <a:br>
              <a:rPr lang="en-US" sz="3400" b="1" dirty="0" smtClean="0">
                <a:solidFill>
                  <a:srgbClr val="000000"/>
                </a:solidFill>
                <a:latin typeface="Gill Sans MT" panose="020B0502020104020203" pitchFamily="34" charset="0"/>
              </a:rPr>
            </a:br>
            <a:r>
              <a:rPr lang="en-US" sz="3400" b="1" i="1" dirty="0" smtClean="0">
                <a:solidFill>
                  <a:srgbClr val="000000"/>
                </a:solidFill>
                <a:latin typeface="Gill Sans MT" panose="020B0502020104020203" pitchFamily="34" charset="0"/>
              </a:rPr>
              <a:t>and </a:t>
            </a:r>
            <a:r>
              <a:rPr lang="en-US" sz="3400" b="1" dirty="0" smtClean="0">
                <a:solidFill>
                  <a:srgbClr val="000000"/>
                </a:solidFill>
                <a:latin typeface="Gill Sans MT" panose="020B0502020104020203" pitchFamily="34" charset="0"/>
              </a:rPr>
              <a:t>Net Income Over 100% FPL</a:t>
            </a:r>
            <a:endParaRPr lang="en-US" dirty="0"/>
          </a:p>
        </p:txBody>
      </p:sp>
      <p:sp>
        <p:nvSpPr>
          <p:cNvPr id="3" name="Content Placeholder 2"/>
          <p:cNvSpPr>
            <a:spLocks noGrp="1"/>
          </p:cNvSpPr>
          <p:nvPr>
            <p:ph idx="1"/>
          </p:nvPr>
        </p:nvSpPr>
        <p:spPr>
          <a:xfrm>
            <a:off x="303212" y="1952624"/>
            <a:ext cx="11277600" cy="4524375"/>
          </a:xfrm>
        </p:spPr>
        <p:txBody>
          <a:bodyPr>
            <a:normAutofit fontScale="92500"/>
          </a:bodyPr>
          <a:lstStyle/>
          <a:p>
            <a:pPr marL="0" indent="0" algn="ctr">
              <a:buNone/>
            </a:pPr>
            <a:r>
              <a:rPr lang="en-US" sz="3300" b="1" dirty="0" smtClean="0"/>
              <a:t>Manually Process the SNAP Denial for Income</a:t>
            </a:r>
          </a:p>
          <a:p>
            <a:pPr marL="0" indent="0">
              <a:lnSpc>
                <a:spcPct val="170000"/>
              </a:lnSpc>
              <a:spcBef>
                <a:spcPts val="0"/>
              </a:spcBef>
              <a:buNone/>
            </a:pPr>
            <a:r>
              <a:rPr lang="en-US" sz="3300" b="1" dirty="0" smtClean="0"/>
              <a:t>Process Help 17.1 </a:t>
            </a:r>
          </a:p>
          <a:p>
            <a:pPr marL="457200" indent="-457200">
              <a:lnSpc>
                <a:spcPct val="150000"/>
              </a:lnSpc>
              <a:spcBef>
                <a:spcPts val="0"/>
              </a:spcBef>
              <a:buFont typeface="+mj-lt"/>
              <a:buAutoNum type="arabicPeriod"/>
            </a:pPr>
            <a:r>
              <a:rPr lang="en-US" dirty="0" smtClean="0"/>
              <a:t>Suppress </a:t>
            </a:r>
            <a:r>
              <a:rPr lang="en-US" dirty="0"/>
              <a:t>system notices </a:t>
            </a:r>
          </a:p>
          <a:p>
            <a:pPr marL="457200" indent="-457200">
              <a:lnSpc>
                <a:spcPct val="150000"/>
              </a:lnSpc>
              <a:spcBef>
                <a:spcPts val="0"/>
              </a:spcBef>
              <a:buFont typeface="+mj-lt"/>
              <a:buAutoNum type="arabicPeriod"/>
            </a:pPr>
            <a:r>
              <a:rPr lang="en-US" dirty="0"/>
              <a:t>Mail a manual </a:t>
            </a:r>
            <a:r>
              <a:rPr lang="en-US" dirty="0" smtClean="0"/>
              <a:t>Notice of Decision (Form F-16001) </a:t>
            </a:r>
            <a:r>
              <a:rPr lang="en-US" dirty="0"/>
              <a:t>with a completed FoodShare worksheet (Form F-16033) </a:t>
            </a:r>
            <a:endParaRPr lang="en-US" dirty="0" smtClean="0"/>
          </a:p>
          <a:p>
            <a:pPr marL="451025" lvl="1" indent="0">
              <a:lnSpc>
                <a:spcPct val="150000"/>
              </a:lnSpc>
              <a:spcBef>
                <a:spcPts val="0"/>
              </a:spcBef>
              <a:buNone/>
            </a:pPr>
            <a:r>
              <a:rPr lang="en-US" sz="2100" dirty="0" smtClean="0"/>
              <a:t>	The NOD must cite the reason from the Code of Federal Regulations (CFR) for the denial:</a:t>
            </a:r>
          </a:p>
          <a:p>
            <a:pPr marL="451025" lvl="1" indent="0">
              <a:lnSpc>
                <a:spcPct val="150000"/>
              </a:lnSpc>
              <a:spcBef>
                <a:spcPts val="0"/>
              </a:spcBef>
              <a:buNone/>
            </a:pPr>
            <a:r>
              <a:rPr lang="en-US" sz="2000" dirty="0"/>
              <a:t>	</a:t>
            </a:r>
            <a:r>
              <a:rPr lang="en-US" sz="2000" dirty="0" smtClean="0"/>
              <a:t>	</a:t>
            </a:r>
            <a:r>
              <a:rPr lang="en-US" sz="1900" dirty="0" smtClean="0"/>
              <a:t>INCOME</a:t>
            </a:r>
            <a:r>
              <a:rPr lang="en-US" sz="1900" dirty="0"/>
              <a:t>: The income we counted for your household is over the program limit. To </a:t>
            </a:r>
            <a:r>
              <a:rPr lang="en-US" sz="1900" dirty="0" smtClean="0"/>
              <a:t>			learn </a:t>
            </a:r>
            <a:r>
              <a:rPr lang="en-US" sz="1900" dirty="0"/>
              <a:t>more, </a:t>
            </a:r>
            <a:r>
              <a:rPr lang="en-US" sz="1900" dirty="0" smtClean="0"/>
              <a:t>	please </a:t>
            </a:r>
            <a:r>
              <a:rPr lang="en-US" sz="1900" dirty="0"/>
              <a:t>see </a:t>
            </a:r>
            <a:r>
              <a:rPr lang="en-US" sz="1900" dirty="0" smtClean="0"/>
              <a:t>the enclosed worksheet. </a:t>
            </a:r>
            <a:r>
              <a:rPr lang="en-US" sz="1900" dirty="0"/>
              <a:t>(7 CFR 273.9</a:t>
            </a:r>
            <a:r>
              <a:rPr lang="en-US" sz="1900" dirty="0" smtClean="0"/>
              <a:t>)</a:t>
            </a:r>
            <a:endParaRPr lang="en-US" sz="1900" dirty="0"/>
          </a:p>
        </p:txBody>
      </p:sp>
      <p:sp>
        <p:nvSpPr>
          <p:cNvPr id="4" name="TextBox 3"/>
          <p:cNvSpPr txBox="1"/>
          <p:nvPr/>
        </p:nvSpPr>
        <p:spPr>
          <a:xfrm>
            <a:off x="150812" y="6400800"/>
            <a:ext cx="1068071" cy="369332"/>
          </a:xfrm>
          <a:prstGeom prst="rect">
            <a:avLst/>
          </a:prstGeom>
          <a:noFill/>
        </p:spPr>
        <p:txBody>
          <a:bodyPr wrap="square" rtlCol="0">
            <a:spAutoFit/>
          </a:bodyPr>
          <a:lstStyle/>
          <a:p>
            <a:r>
              <a:rPr lang="en-US" sz="1800" b="1" i="1" dirty="0" smtClean="0">
                <a:latin typeface="Gill Sans MT" panose="020B0502020104020203" pitchFamily="34" charset="0"/>
              </a:rPr>
              <a:t>PH 17.1</a:t>
            </a:r>
            <a:endParaRPr lang="en-US" sz="1800" b="1" i="1" dirty="0">
              <a:latin typeface="Gill Sans MT" panose="020B0502020104020203" pitchFamily="34" charset="0"/>
            </a:endParaRPr>
          </a:p>
        </p:txBody>
      </p:sp>
      <p:sp>
        <p:nvSpPr>
          <p:cNvPr id="7" name="Slide Number Placeholder 6"/>
          <p:cNvSpPr>
            <a:spLocks noGrp="1"/>
          </p:cNvSpPr>
          <p:nvPr>
            <p:ph type="sldNum" sz="quarter" idx="12"/>
          </p:nvPr>
        </p:nvSpPr>
        <p:spPr/>
        <p:txBody>
          <a:bodyPr/>
          <a:lstStyle/>
          <a:p>
            <a:fld id="{34C99D79-8A4B-4031-B1E0-AF26F8EDF2BC}" type="slidenum">
              <a:rPr lang="en-US" smtClean="0"/>
              <a:t>22</a:t>
            </a:fld>
            <a:endParaRPr lang="en-US"/>
          </a:p>
        </p:txBody>
      </p:sp>
    </p:spTree>
    <p:extLst>
      <p:ext uri="{BB962C8B-B14F-4D97-AF65-F5344CB8AC3E}">
        <p14:creationId xmlns:p14="http://schemas.microsoft.com/office/powerpoint/2010/main" val="1055083796"/>
      </p:ext>
    </p:extLst>
  </p:cSld>
  <p:clrMapOvr>
    <a:masterClrMapping/>
  </p:clrMapOvr>
  <p:transition spd="med">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782" y="609600"/>
            <a:ext cx="9751060" cy="1295400"/>
          </a:xfrm>
        </p:spPr>
        <p:txBody>
          <a:bodyPr>
            <a:normAutofit/>
          </a:bodyPr>
          <a:lstStyle/>
          <a:p>
            <a:r>
              <a:rPr lang="en-US" b="1" dirty="0">
                <a:solidFill>
                  <a:srgbClr val="000000"/>
                </a:solidFill>
                <a:latin typeface="Gill Sans MT" panose="020B0502020104020203" pitchFamily="34" charset="0"/>
              </a:rPr>
              <a:t>If </a:t>
            </a:r>
            <a:r>
              <a:rPr lang="en-US" b="1" dirty="0" smtClean="0">
                <a:solidFill>
                  <a:srgbClr val="000000"/>
                </a:solidFill>
                <a:latin typeface="Gill Sans MT" panose="020B0502020104020203" pitchFamily="34" charset="0"/>
              </a:rPr>
              <a:t>the Case </a:t>
            </a:r>
            <a:r>
              <a:rPr lang="en-US" b="1" dirty="0">
                <a:solidFill>
                  <a:srgbClr val="000000"/>
                </a:solidFill>
                <a:latin typeface="Gill Sans MT" panose="020B0502020104020203" pitchFamily="34" charset="0"/>
              </a:rPr>
              <a:t>is </a:t>
            </a:r>
            <a:r>
              <a:rPr lang="en-US" b="1" dirty="0" smtClean="0">
                <a:solidFill>
                  <a:srgbClr val="000000"/>
                </a:solidFill>
                <a:latin typeface="Gill Sans MT" panose="020B0502020104020203" pitchFamily="34" charset="0"/>
              </a:rPr>
              <a:t>Under the 100% FPL Net Income Limit, </a:t>
            </a:r>
            <a:r>
              <a:rPr lang="en-US" b="1" dirty="0">
                <a:solidFill>
                  <a:srgbClr val="000000"/>
                </a:solidFill>
                <a:latin typeface="Gill Sans MT" panose="020B0502020104020203" pitchFamily="34" charset="0"/>
              </a:rPr>
              <a:t>S</a:t>
            </a:r>
            <a:r>
              <a:rPr lang="en-US" b="1" dirty="0" smtClean="0">
                <a:solidFill>
                  <a:srgbClr val="000000"/>
                </a:solidFill>
                <a:latin typeface="Gill Sans MT" panose="020B0502020104020203" pitchFamily="34" charset="0"/>
              </a:rPr>
              <a:t>creen for Assets</a:t>
            </a:r>
            <a:endParaRPr lang="en-US" dirty="0"/>
          </a:p>
        </p:txBody>
      </p:sp>
      <p:sp>
        <p:nvSpPr>
          <p:cNvPr id="3" name="Content Placeholder 2"/>
          <p:cNvSpPr>
            <a:spLocks noGrp="1"/>
          </p:cNvSpPr>
          <p:nvPr>
            <p:ph idx="1"/>
          </p:nvPr>
        </p:nvSpPr>
        <p:spPr>
          <a:xfrm>
            <a:off x="412460" y="2590800"/>
            <a:ext cx="11277600" cy="3048000"/>
          </a:xfrm>
        </p:spPr>
        <p:txBody>
          <a:bodyPr>
            <a:normAutofit fontScale="32500" lnSpcReduction="20000"/>
          </a:bodyPr>
          <a:lstStyle/>
          <a:p>
            <a:pPr marL="0" indent="0">
              <a:lnSpc>
                <a:spcPct val="170000"/>
              </a:lnSpc>
              <a:spcBef>
                <a:spcPts val="0"/>
              </a:spcBef>
              <a:buNone/>
            </a:pPr>
            <a:r>
              <a:rPr lang="en-US" sz="9600" dirty="0" smtClean="0"/>
              <a:t>If the case is passing the Net Income limit of 100% FPL (reason code 013), the next step is to screen for assets.</a:t>
            </a:r>
          </a:p>
          <a:p>
            <a:pPr marL="0" indent="0">
              <a:lnSpc>
                <a:spcPct val="170000"/>
              </a:lnSpc>
              <a:spcBef>
                <a:spcPts val="0"/>
              </a:spcBef>
              <a:buNone/>
            </a:pPr>
            <a:endParaRPr lang="en-US" sz="9600" dirty="0"/>
          </a:p>
          <a:p>
            <a:pPr marL="0" indent="0">
              <a:lnSpc>
                <a:spcPct val="170000"/>
              </a:lnSpc>
              <a:spcBef>
                <a:spcPts val="0"/>
              </a:spcBef>
              <a:buNone/>
            </a:pPr>
            <a:endParaRPr lang="en-US" sz="3000" dirty="0"/>
          </a:p>
          <a:p>
            <a:pPr lvl="1">
              <a:lnSpc>
                <a:spcPct val="170000"/>
              </a:lnSpc>
              <a:spcBef>
                <a:spcPts val="0"/>
              </a:spcBef>
            </a:pPr>
            <a:endParaRPr lang="en-US" sz="2600" dirty="0" smtClean="0"/>
          </a:p>
          <a:p>
            <a:pPr marL="451025" lvl="1" indent="0">
              <a:buNone/>
            </a:pPr>
            <a:endParaRPr lang="en-US" dirty="0" smtClean="0"/>
          </a:p>
          <a:p>
            <a:pPr marL="0" indent="0">
              <a:lnSpc>
                <a:spcPct val="100000"/>
              </a:lnSpc>
              <a:spcBef>
                <a:spcPts val="0"/>
              </a:spcBef>
              <a:buNone/>
            </a:pPr>
            <a:r>
              <a:rPr lang="en-US" dirty="0" smtClean="0"/>
              <a:t>				</a:t>
            </a:r>
          </a:p>
        </p:txBody>
      </p:sp>
      <p:sp>
        <p:nvSpPr>
          <p:cNvPr id="5" name="TextBox 4"/>
          <p:cNvSpPr txBox="1"/>
          <p:nvPr/>
        </p:nvSpPr>
        <p:spPr>
          <a:xfrm>
            <a:off x="6051260" y="4648200"/>
            <a:ext cx="5490152" cy="830997"/>
          </a:xfrm>
          <a:prstGeom prst="rect">
            <a:avLst/>
          </a:prstGeom>
          <a:noFill/>
          <a:ln w="44450">
            <a:solidFill>
              <a:srgbClr val="75A418"/>
            </a:solidFill>
          </a:ln>
        </p:spPr>
        <p:txBody>
          <a:bodyPr wrap="square" rtlCol="0">
            <a:spAutoFit/>
          </a:bodyPr>
          <a:lstStyle/>
          <a:p>
            <a:pPr lvl="0" algn="ctr"/>
            <a:r>
              <a:rPr lang="en-US" dirty="0" smtClean="0">
                <a:solidFill>
                  <a:srgbClr val="000000"/>
                </a:solidFill>
              </a:rPr>
              <a:t>In case you forgot, the </a:t>
            </a:r>
            <a:r>
              <a:rPr lang="en-US" dirty="0">
                <a:solidFill>
                  <a:srgbClr val="000000"/>
                </a:solidFill>
              </a:rPr>
              <a:t>countable asset limit for the FoodShare unit is </a:t>
            </a:r>
            <a:r>
              <a:rPr lang="en-US" dirty="0" smtClean="0">
                <a:solidFill>
                  <a:srgbClr val="000000"/>
                </a:solidFill>
              </a:rPr>
              <a:t>$4250. </a:t>
            </a:r>
            <a:endParaRPr lang="en-US" dirty="0">
              <a:solidFill>
                <a:srgbClr val="000000"/>
              </a:solidFill>
            </a:endParaRPr>
          </a:p>
        </p:txBody>
      </p:sp>
      <p:pic>
        <p:nvPicPr>
          <p:cNvPr id="6" name="Picture 5"/>
          <p:cNvPicPr>
            <a:picLocks noChangeAspect="1"/>
          </p:cNvPicPr>
          <p:nvPr/>
        </p:nvPicPr>
        <p:blipFill>
          <a:blip r:embed="rId3"/>
          <a:stretch>
            <a:fillRect/>
          </a:stretch>
        </p:blipFill>
        <p:spPr>
          <a:xfrm>
            <a:off x="9752012" y="724229"/>
            <a:ext cx="1877731" cy="1469263"/>
          </a:xfrm>
          <a:prstGeom prst="rect">
            <a:avLst/>
          </a:prstGeom>
        </p:spPr>
      </p:pic>
      <p:pic>
        <p:nvPicPr>
          <p:cNvPr id="7" name="Picture 6"/>
          <p:cNvPicPr>
            <a:picLocks noChangeAspect="1"/>
          </p:cNvPicPr>
          <p:nvPr/>
        </p:nvPicPr>
        <p:blipFill>
          <a:blip r:embed="rId4"/>
          <a:stretch>
            <a:fillRect/>
          </a:stretch>
        </p:blipFill>
        <p:spPr>
          <a:xfrm>
            <a:off x="150812" y="5304383"/>
            <a:ext cx="1871634" cy="755970"/>
          </a:xfrm>
          <a:prstGeom prst="rect">
            <a:avLst/>
          </a:prstGeom>
        </p:spPr>
      </p:pic>
      <p:sp>
        <p:nvSpPr>
          <p:cNvPr id="8" name="Slide Number Placeholder 7"/>
          <p:cNvSpPr>
            <a:spLocks noGrp="1"/>
          </p:cNvSpPr>
          <p:nvPr>
            <p:ph type="sldNum" sz="quarter" idx="12"/>
          </p:nvPr>
        </p:nvSpPr>
        <p:spPr/>
        <p:txBody>
          <a:bodyPr/>
          <a:lstStyle/>
          <a:p>
            <a:fld id="{34C99D79-8A4B-4031-B1E0-AF26F8EDF2BC}" type="slidenum">
              <a:rPr lang="en-US" smtClean="0"/>
              <a:t>23</a:t>
            </a:fld>
            <a:endParaRPr lang="en-US"/>
          </a:p>
        </p:txBody>
      </p:sp>
    </p:spTree>
    <p:extLst>
      <p:ext uri="{BB962C8B-B14F-4D97-AF65-F5344CB8AC3E}">
        <p14:creationId xmlns:p14="http://schemas.microsoft.com/office/powerpoint/2010/main" val="150413923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609600"/>
            <a:ext cx="10514330" cy="762000"/>
          </a:xfrm>
        </p:spPr>
        <p:txBody>
          <a:bodyPr>
            <a:noAutofit/>
          </a:bodyPr>
          <a:lstStyle/>
          <a:p>
            <a:r>
              <a:rPr lang="en-US" b="1" dirty="0" smtClean="0">
                <a:solidFill>
                  <a:srgbClr val="000000"/>
                </a:solidFill>
                <a:latin typeface="Gill Sans MT" panose="020B0502020104020203" pitchFamily="34" charset="0"/>
              </a:rPr>
              <a:t>Screen for FoodShare (SNAP) Countable Assets</a:t>
            </a:r>
            <a:endParaRPr lang="en-US" dirty="0"/>
          </a:p>
        </p:txBody>
      </p:sp>
      <p:sp>
        <p:nvSpPr>
          <p:cNvPr id="3" name="Content Placeholder 2"/>
          <p:cNvSpPr>
            <a:spLocks noGrp="1"/>
          </p:cNvSpPr>
          <p:nvPr>
            <p:ph idx="1"/>
          </p:nvPr>
        </p:nvSpPr>
        <p:spPr>
          <a:xfrm>
            <a:off x="1234612" y="1981200"/>
            <a:ext cx="10515600" cy="4343400"/>
          </a:xfrm>
        </p:spPr>
        <p:txBody>
          <a:bodyPr>
            <a:normAutofit fontScale="32500" lnSpcReduction="20000"/>
          </a:bodyPr>
          <a:lstStyle/>
          <a:p>
            <a:pPr marL="0" lvl="0" indent="0">
              <a:lnSpc>
                <a:spcPct val="100000"/>
              </a:lnSpc>
              <a:spcBef>
                <a:spcPts val="0"/>
              </a:spcBef>
              <a:buClr>
                <a:srgbClr val="89C01C">
                  <a:lumMod val="75000"/>
                </a:srgbClr>
              </a:buClr>
              <a:buNone/>
            </a:pPr>
            <a:endParaRPr lang="en-US" sz="2400" dirty="0" smtClean="0">
              <a:solidFill>
                <a:srgbClr val="000000"/>
              </a:solidFill>
            </a:endParaRPr>
          </a:p>
          <a:p>
            <a:pPr marL="0" lvl="0" indent="0">
              <a:lnSpc>
                <a:spcPct val="100000"/>
              </a:lnSpc>
              <a:spcBef>
                <a:spcPts val="0"/>
              </a:spcBef>
              <a:buClr>
                <a:srgbClr val="89C01C">
                  <a:lumMod val="75000"/>
                </a:srgbClr>
              </a:buClr>
              <a:buNone/>
            </a:pPr>
            <a:r>
              <a:rPr lang="en-US" sz="8600" dirty="0" smtClean="0">
                <a:solidFill>
                  <a:srgbClr val="7AAB19"/>
                </a:solidFill>
              </a:rPr>
              <a:t>1. </a:t>
            </a:r>
            <a:r>
              <a:rPr lang="en-US" sz="8600" dirty="0" smtClean="0">
                <a:solidFill>
                  <a:srgbClr val="000000"/>
                </a:solidFill>
              </a:rPr>
              <a:t>Complete your asset screening (failure code 013). Update/add assets to CWW. Remember to </a:t>
            </a:r>
            <a:r>
              <a:rPr lang="en-US" sz="8600" b="1" i="1" dirty="0" smtClean="0">
                <a:solidFill>
                  <a:srgbClr val="000000"/>
                </a:solidFill>
              </a:rPr>
              <a:t>only screen for and record/update assets that are countable for FoodShare(FSHB 4.4.1.1). </a:t>
            </a:r>
          </a:p>
          <a:p>
            <a:pPr marL="0" lvl="0" indent="0">
              <a:lnSpc>
                <a:spcPct val="100000"/>
              </a:lnSpc>
              <a:spcBef>
                <a:spcPts val="0"/>
              </a:spcBef>
              <a:buClr>
                <a:srgbClr val="89C01C">
                  <a:lumMod val="75000"/>
                </a:srgbClr>
              </a:buClr>
              <a:buNone/>
            </a:pPr>
            <a:r>
              <a:rPr lang="en-US" sz="8600" dirty="0" smtClean="0">
                <a:solidFill>
                  <a:srgbClr val="000000"/>
                </a:solidFill>
              </a:rPr>
              <a:t>	</a:t>
            </a:r>
          </a:p>
          <a:p>
            <a:pPr marL="0" lvl="0" indent="0">
              <a:lnSpc>
                <a:spcPct val="100000"/>
              </a:lnSpc>
              <a:spcBef>
                <a:spcPts val="0"/>
              </a:spcBef>
              <a:buClr>
                <a:srgbClr val="89C01C">
                  <a:lumMod val="75000"/>
                </a:srgbClr>
              </a:buClr>
              <a:buNone/>
            </a:pPr>
            <a:r>
              <a:rPr lang="en-US" sz="8600" dirty="0" smtClean="0">
                <a:solidFill>
                  <a:srgbClr val="7AAB19"/>
                </a:solidFill>
              </a:rPr>
              <a:t>2. </a:t>
            </a:r>
            <a:r>
              <a:rPr lang="en-US" sz="8600" dirty="0" smtClean="0">
                <a:solidFill>
                  <a:srgbClr val="000000"/>
                </a:solidFill>
              </a:rPr>
              <a:t>If the system pends for an asset-dependent program, add a note to the automated VCL explaining that it is pending due to a reported change during the FoodShare application. Extend the due date for the other program out to 30 days to match the FoodShare application. </a:t>
            </a:r>
          </a:p>
          <a:p>
            <a:pPr marL="0" lvl="0" indent="0">
              <a:lnSpc>
                <a:spcPct val="100000"/>
              </a:lnSpc>
              <a:spcBef>
                <a:spcPts val="0"/>
              </a:spcBef>
              <a:buClr>
                <a:srgbClr val="89C01C">
                  <a:lumMod val="75000"/>
                </a:srgbClr>
              </a:buClr>
              <a:buNone/>
            </a:pPr>
            <a:endParaRPr lang="en-US" sz="7400" dirty="0">
              <a:solidFill>
                <a:srgbClr val="000000"/>
              </a:solidFill>
            </a:endParaRPr>
          </a:p>
          <a:p>
            <a:pPr marL="0" lvl="0" indent="0">
              <a:lnSpc>
                <a:spcPct val="100000"/>
              </a:lnSpc>
              <a:spcBef>
                <a:spcPts val="0"/>
              </a:spcBef>
              <a:buClr>
                <a:srgbClr val="89C01C">
                  <a:lumMod val="75000"/>
                </a:srgbClr>
              </a:buClr>
              <a:buNone/>
            </a:pPr>
            <a:r>
              <a:rPr lang="en-US" sz="7400" dirty="0" smtClean="0">
                <a:solidFill>
                  <a:srgbClr val="000000"/>
                </a:solidFill>
              </a:rPr>
              <a:t>	</a:t>
            </a:r>
            <a:endParaRPr lang="en-US" sz="6800" dirty="0" smtClean="0">
              <a:solidFill>
                <a:srgbClr val="000000"/>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fld id="{34C99D79-8A4B-4031-B1E0-AF26F8EDF2BC}" type="slidenum">
              <a:rPr lang="en-US" smtClean="0"/>
              <a:t>24</a:t>
            </a:fld>
            <a:endParaRPr lang="en-US"/>
          </a:p>
        </p:txBody>
      </p:sp>
    </p:spTree>
    <p:extLst>
      <p:ext uri="{BB962C8B-B14F-4D97-AF65-F5344CB8AC3E}">
        <p14:creationId xmlns:p14="http://schemas.microsoft.com/office/powerpoint/2010/main" val="593647160"/>
      </p:ext>
    </p:extLst>
  </p:cSld>
  <p:clrMapOvr>
    <a:masterClrMapping/>
  </p:clrMapOvr>
  <p:transition spd="med">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304800"/>
            <a:ext cx="10209529" cy="1066800"/>
          </a:xfrm>
        </p:spPr>
        <p:txBody>
          <a:bodyPr/>
          <a:lstStyle/>
          <a:p>
            <a:r>
              <a:rPr lang="en-US" b="1" dirty="0" smtClean="0">
                <a:latin typeface="Gill Sans MT" panose="020B0502020104020203" pitchFamily="34" charset="0"/>
              </a:rPr>
              <a:t>AVS Requests and FoodShare</a:t>
            </a:r>
            <a:endParaRPr lang="en-US" b="1" dirty="0">
              <a:latin typeface="Gill Sans MT" panose="020B0502020104020203" pitchFamily="34" charset="0"/>
            </a:endParaRPr>
          </a:p>
        </p:txBody>
      </p:sp>
      <p:sp>
        <p:nvSpPr>
          <p:cNvPr id="3" name="Content Placeholder 2"/>
          <p:cNvSpPr>
            <a:spLocks noGrp="1"/>
          </p:cNvSpPr>
          <p:nvPr>
            <p:ph idx="1"/>
          </p:nvPr>
        </p:nvSpPr>
        <p:spPr>
          <a:xfrm>
            <a:off x="1218883" y="1071116"/>
            <a:ext cx="9751060" cy="4572000"/>
          </a:xfrm>
        </p:spPr>
        <p:txBody>
          <a:bodyPr>
            <a:normAutofit/>
          </a:bodyPr>
          <a:lstStyle/>
          <a:p>
            <a:pPr marL="0" indent="0">
              <a:buNone/>
            </a:pPr>
            <a:endParaRPr lang="en-US" sz="800" dirty="0" smtClean="0"/>
          </a:p>
          <a:p>
            <a:pPr marL="0" indent="0">
              <a:lnSpc>
                <a:spcPct val="100000"/>
              </a:lnSpc>
              <a:spcBef>
                <a:spcPts val="0"/>
              </a:spcBef>
              <a:buNone/>
            </a:pPr>
            <a:endParaRPr lang="en-US" sz="2600" dirty="0" smtClean="0">
              <a:solidFill>
                <a:srgbClr val="F39D03"/>
              </a:solidFill>
            </a:endParaRPr>
          </a:p>
          <a:p>
            <a:pPr marL="0" indent="0">
              <a:lnSpc>
                <a:spcPct val="100000"/>
              </a:lnSpc>
              <a:spcBef>
                <a:spcPts val="0"/>
              </a:spcBef>
              <a:buNone/>
            </a:pPr>
            <a:r>
              <a:rPr lang="en-US" sz="2600" dirty="0" smtClean="0">
                <a:solidFill>
                  <a:srgbClr val="F39D03"/>
                </a:solidFill>
              </a:rPr>
              <a:t>Please </a:t>
            </a:r>
            <a:r>
              <a:rPr lang="en-US" sz="2600" b="1" dirty="0" smtClean="0">
                <a:solidFill>
                  <a:srgbClr val="F39D03"/>
                </a:solidFill>
              </a:rPr>
              <a:t>do not </a:t>
            </a:r>
            <a:r>
              <a:rPr lang="en-US" sz="2600" b="1" i="1" dirty="0" smtClean="0">
                <a:solidFill>
                  <a:srgbClr val="F39D03"/>
                </a:solidFill>
              </a:rPr>
              <a:t>initiate</a:t>
            </a:r>
            <a:r>
              <a:rPr lang="en-US" sz="2600" b="1" dirty="0" smtClean="0">
                <a:solidFill>
                  <a:srgbClr val="F39D03"/>
                </a:solidFill>
              </a:rPr>
              <a:t> </a:t>
            </a:r>
            <a:r>
              <a:rPr lang="en-US" sz="2600" dirty="0" smtClean="0"/>
              <a:t>AVS requests for FoodShare. </a:t>
            </a:r>
            <a:endParaRPr lang="en-US" sz="2600" dirty="0"/>
          </a:p>
          <a:p>
            <a:pPr marL="0" indent="0">
              <a:lnSpc>
                <a:spcPct val="100000"/>
              </a:lnSpc>
              <a:spcBef>
                <a:spcPts val="0"/>
              </a:spcBef>
              <a:buNone/>
            </a:pPr>
            <a:r>
              <a:rPr lang="en-US" sz="2600" dirty="0" smtClean="0"/>
              <a:t>The AVS system is for EBD Medicaid. </a:t>
            </a:r>
          </a:p>
          <a:p>
            <a:pPr marL="0" indent="0">
              <a:buNone/>
            </a:pPr>
            <a:r>
              <a:rPr lang="en-US" sz="2600" dirty="0" smtClean="0"/>
              <a:t>However, per DMS Ops Memo 18-14, </a:t>
            </a:r>
            <a:r>
              <a:rPr lang="en-US" sz="2600" b="1" dirty="0" smtClean="0">
                <a:solidFill>
                  <a:srgbClr val="75A418"/>
                </a:solidFill>
              </a:rPr>
              <a:t>we may </a:t>
            </a:r>
            <a:r>
              <a:rPr lang="en-US" sz="2600" i="1" dirty="0" smtClean="0">
                <a:solidFill>
                  <a:srgbClr val="75A418"/>
                </a:solidFill>
              </a:rPr>
              <a:t>“</a:t>
            </a:r>
            <a:r>
              <a:rPr lang="en-US" sz="2600" b="1" i="1" dirty="0" smtClean="0">
                <a:solidFill>
                  <a:srgbClr val="75A418"/>
                </a:solidFill>
              </a:rPr>
              <a:t>consider AVS data as information known to the agency. </a:t>
            </a:r>
            <a:r>
              <a:rPr lang="en-US" sz="2600" i="1" dirty="0" smtClean="0"/>
              <a:t>The worker will need to request verification of assets if AVS data indicates that FoodShare countable assets are over $4250 for the household.”</a:t>
            </a:r>
            <a:endParaRPr lang="en-US" sz="2600" i="1" dirty="0"/>
          </a:p>
        </p:txBody>
      </p:sp>
      <p:sp>
        <p:nvSpPr>
          <p:cNvPr id="4" name="Slide Number Placeholder 3"/>
          <p:cNvSpPr>
            <a:spLocks noGrp="1"/>
          </p:cNvSpPr>
          <p:nvPr>
            <p:ph type="sldNum" sz="quarter" idx="12"/>
          </p:nvPr>
        </p:nvSpPr>
        <p:spPr/>
        <p:txBody>
          <a:bodyPr/>
          <a:lstStyle/>
          <a:p>
            <a:fld id="{34C99D79-8A4B-4031-B1E0-AF26F8EDF2BC}" type="slidenum">
              <a:rPr lang="en-US" smtClean="0"/>
              <a:t>25</a:t>
            </a:fld>
            <a:endParaRPr lang="en-US"/>
          </a:p>
        </p:txBody>
      </p:sp>
      <p:grpSp>
        <p:nvGrpSpPr>
          <p:cNvPr id="15" name="Group 14"/>
          <p:cNvGrpSpPr/>
          <p:nvPr/>
        </p:nvGrpSpPr>
        <p:grpSpPr>
          <a:xfrm>
            <a:off x="6495549" y="4100512"/>
            <a:ext cx="2013385" cy="2438401"/>
            <a:chOff x="6013880" y="4014544"/>
            <a:chExt cx="2370511" cy="2822201"/>
          </a:xfrm>
        </p:grpSpPr>
        <p:sp>
          <p:nvSpPr>
            <p:cNvPr id="5" name="Minus 4"/>
            <p:cNvSpPr/>
            <p:nvPr/>
          </p:nvSpPr>
          <p:spPr>
            <a:xfrm rot="14086838">
              <a:off x="5717707" y="5402785"/>
              <a:ext cx="2822201" cy="45719"/>
            </a:xfrm>
            <a:prstGeom prst="mathMinus">
              <a:avLst/>
            </a:prstGeom>
            <a:solidFill>
              <a:srgbClr val="F39D03"/>
            </a:solidFill>
            <a:ln w="69850">
              <a:solidFill>
                <a:srgbClr val="F39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81781" y="4267200"/>
              <a:ext cx="2234709" cy="2181225"/>
            </a:xfrm>
            <a:prstGeom prst="ellipse">
              <a:avLst/>
            </a:prstGeom>
            <a:noFill/>
            <a:ln w="104775">
              <a:solidFill>
                <a:srgbClr val="F39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13880" y="4564350"/>
              <a:ext cx="2370511" cy="1602991"/>
            </a:xfrm>
            <a:prstGeom prst="rect">
              <a:avLst/>
            </a:prstGeom>
            <a:noFill/>
          </p:spPr>
          <p:txBody>
            <a:bodyPr wrap="square" rtlCol="0">
              <a:spAutoFit/>
            </a:bodyPr>
            <a:lstStyle/>
            <a:p>
              <a:pPr algn="ctr"/>
              <a:r>
                <a:rPr lang="en-US" sz="2800" b="1" dirty="0" smtClean="0">
                  <a:latin typeface="Gill Sans MT" panose="020B0502020104020203" pitchFamily="34" charset="0"/>
                </a:rPr>
                <a:t>Initiating</a:t>
              </a:r>
            </a:p>
            <a:p>
              <a:pPr algn="ctr"/>
              <a:r>
                <a:rPr lang="en-US" sz="2800" b="1" dirty="0" smtClean="0">
                  <a:latin typeface="Gill Sans MT" panose="020B0502020104020203" pitchFamily="34" charset="0"/>
                </a:rPr>
                <a:t>AVS Requests</a:t>
              </a:r>
              <a:endParaRPr lang="en-US" sz="2800" b="1" dirty="0">
                <a:latin typeface="Gill Sans MT" panose="020B0502020104020203" pitchFamily="34" charset="0"/>
              </a:endParaRPr>
            </a:p>
          </p:txBody>
        </p:sp>
      </p:grpSp>
      <p:sp>
        <p:nvSpPr>
          <p:cNvPr id="12" name="TextBox 11"/>
          <p:cNvSpPr txBox="1"/>
          <p:nvPr/>
        </p:nvSpPr>
        <p:spPr>
          <a:xfrm>
            <a:off x="150812" y="6400800"/>
            <a:ext cx="2590800" cy="369332"/>
          </a:xfrm>
          <a:prstGeom prst="rect">
            <a:avLst/>
          </a:prstGeom>
          <a:noFill/>
        </p:spPr>
        <p:txBody>
          <a:bodyPr wrap="square" rtlCol="0">
            <a:spAutoFit/>
          </a:bodyPr>
          <a:lstStyle/>
          <a:p>
            <a:r>
              <a:rPr lang="en-US" sz="1800" b="1" i="1" dirty="0" smtClean="0">
                <a:latin typeface="Gill Sans MT" panose="020B0502020104020203" pitchFamily="34" charset="0"/>
              </a:rPr>
              <a:t>DMS Ops Memo 18-14</a:t>
            </a:r>
            <a:endParaRPr lang="en-US" sz="1800" b="1" i="1" dirty="0">
              <a:latin typeface="Gill Sans MT" panose="020B0502020104020203" pitchFamily="34" charset="0"/>
            </a:endParaRPr>
          </a:p>
        </p:txBody>
      </p:sp>
      <p:grpSp>
        <p:nvGrpSpPr>
          <p:cNvPr id="14" name="Group 13"/>
          <p:cNvGrpSpPr/>
          <p:nvPr/>
        </p:nvGrpSpPr>
        <p:grpSpPr>
          <a:xfrm>
            <a:off x="8609012" y="4358893"/>
            <a:ext cx="2057400" cy="1868724"/>
            <a:chOff x="8282957" y="4204339"/>
            <a:chExt cx="2438400" cy="2196461"/>
          </a:xfrm>
        </p:grpSpPr>
        <p:sp>
          <p:nvSpPr>
            <p:cNvPr id="8" name="TextBox 7"/>
            <p:cNvSpPr txBox="1"/>
            <p:nvPr/>
          </p:nvSpPr>
          <p:spPr>
            <a:xfrm>
              <a:off x="8282957" y="4518272"/>
              <a:ext cx="2438400" cy="1121438"/>
            </a:xfrm>
            <a:prstGeom prst="rect">
              <a:avLst/>
            </a:prstGeom>
            <a:noFill/>
          </p:spPr>
          <p:txBody>
            <a:bodyPr wrap="square" rtlCol="0">
              <a:spAutoFit/>
            </a:bodyPr>
            <a:lstStyle/>
            <a:p>
              <a:pPr algn="ctr"/>
              <a:r>
                <a:rPr lang="en-US" sz="2800" b="1" dirty="0" smtClean="0">
                  <a:latin typeface="Gill Sans MT" panose="020B0502020104020203" pitchFamily="34" charset="0"/>
                </a:rPr>
                <a:t>Available</a:t>
              </a:r>
            </a:p>
            <a:p>
              <a:pPr algn="ctr"/>
              <a:r>
                <a:rPr lang="en-US" sz="2800" b="1" dirty="0" smtClean="0">
                  <a:latin typeface="Gill Sans MT" panose="020B0502020104020203" pitchFamily="34" charset="0"/>
                </a:rPr>
                <a:t>AVS Data      </a:t>
              </a:r>
              <a:endParaRPr lang="en-US" sz="2800" b="1" dirty="0">
                <a:solidFill>
                  <a:srgbClr val="75A418"/>
                </a:solidFill>
                <a:latin typeface="Gill Sans MT" panose="020B0502020104020203" pitchFamily="34" charset="0"/>
              </a:endParaRPr>
            </a:p>
          </p:txBody>
        </p:sp>
        <p:sp>
          <p:nvSpPr>
            <p:cNvPr id="9" name="Oval 8"/>
            <p:cNvSpPr/>
            <p:nvPr/>
          </p:nvSpPr>
          <p:spPr>
            <a:xfrm>
              <a:off x="8401569" y="4204339"/>
              <a:ext cx="2201177" cy="2196461"/>
            </a:xfrm>
            <a:prstGeom prst="ellipse">
              <a:avLst/>
            </a:prstGeom>
            <a:noFill/>
            <a:ln w="104775">
              <a:solidFill>
                <a:srgbClr val="75A4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and Like Thumb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23768">
              <a:off x="9138762" y="5559352"/>
              <a:ext cx="641712" cy="708639"/>
            </a:xfrm>
            <a:prstGeom prst="rect">
              <a:avLst/>
            </a:prstGeom>
          </p:spPr>
        </p:pic>
      </p:grpSp>
    </p:spTree>
    <p:extLst>
      <p:ext uri="{BB962C8B-B14F-4D97-AF65-F5344CB8AC3E}">
        <p14:creationId xmlns:p14="http://schemas.microsoft.com/office/powerpoint/2010/main" val="36482761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anim calcmode="lin" valueType="num">
                                      <p:cBhvr>
                                        <p:cTn id="12" dur="2000" fill="hold"/>
                                        <p:tgtEl>
                                          <p:spTgt spid="14"/>
                                        </p:tgtEl>
                                        <p:attrNameLst>
                                          <p:attrName>ppt_w</p:attrName>
                                        </p:attrNameLst>
                                      </p:cBhvr>
                                      <p:tavLst>
                                        <p:tav tm="0" fmla="#ppt_w*sin(2.5*pi*$)">
                                          <p:val>
                                            <p:fltVal val="0"/>
                                          </p:val>
                                        </p:tav>
                                        <p:tav tm="100000">
                                          <p:val>
                                            <p:fltVal val="1"/>
                                          </p:val>
                                        </p:tav>
                                      </p:tavLst>
                                    </p:anim>
                                    <p:anim calcmode="lin" valueType="num">
                                      <p:cBhvr>
                                        <p:cTn id="1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style.rotation</p:attrName>
                                        </p:attrNameLst>
                                      </p:cBhvr>
                                      <p:tavLst>
                                        <p:tav tm="0">
                                          <p:val>
                                            <p:fltVal val="90"/>
                                          </p:val>
                                        </p:tav>
                                        <p:tav tm="100000">
                                          <p:val>
                                            <p:fltVal val="0"/>
                                          </p:val>
                                        </p:tav>
                                      </p:tavLst>
                                    </p:anim>
                                    <p:animEffect transition="in" filter="fade">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609600"/>
            <a:ext cx="10514330" cy="762000"/>
          </a:xfrm>
        </p:spPr>
        <p:txBody>
          <a:bodyPr>
            <a:noAutofit/>
          </a:bodyPr>
          <a:lstStyle/>
          <a:p>
            <a:r>
              <a:rPr lang="en-US" b="1" dirty="0" smtClean="0">
                <a:solidFill>
                  <a:srgbClr val="000000"/>
                </a:solidFill>
                <a:latin typeface="Gill Sans MT" panose="020B0502020104020203" pitchFamily="34" charset="0"/>
              </a:rPr>
              <a:t>Verify FoodShare (SNAP) Countable Assets</a:t>
            </a:r>
            <a:endParaRPr lang="en-US" dirty="0"/>
          </a:p>
        </p:txBody>
      </p:sp>
      <p:sp>
        <p:nvSpPr>
          <p:cNvPr id="3" name="Content Placeholder 2"/>
          <p:cNvSpPr>
            <a:spLocks noGrp="1"/>
          </p:cNvSpPr>
          <p:nvPr>
            <p:ph idx="1"/>
          </p:nvPr>
        </p:nvSpPr>
        <p:spPr>
          <a:xfrm>
            <a:off x="684212" y="1837006"/>
            <a:ext cx="10515600" cy="3276600"/>
          </a:xfrm>
        </p:spPr>
        <p:txBody>
          <a:bodyPr>
            <a:normAutofit fontScale="25000" lnSpcReduction="20000"/>
          </a:bodyPr>
          <a:lstStyle/>
          <a:p>
            <a:pPr marL="0" lvl="0" indent="0">
              <a:lnSpc>
                <a:spcPct val="100000"/>
              </a:lnSpc>
              <a:spcBef>
                <a:spcPts val="0"/>
              </a:spcBef>
              <a:buClr>
                <a:srgbClr val="89C01C">
                  <a:lumMod val="75000"/>
                </a:srgbClr>
              </a:buClr>
              <a:buNone/>
            </a:pPr>
            <a:endParaRPr lang="en-US" sz="2400" dirty="0" smtClean="0">
              <a:solidFill>
                <a:srgbClr val="000000"/>
              </a:solidFill>
            </a:endParaRPr>
          </a:p>
          <a:p>
            <a:pPr marL="0" indent="0">
              <a:lnSpc>
                <a:spcPct val="100000"/>
              </a:lnSpc>
              <a:spcBef>
                <a:spcPts val="0"/>
              </a:spcBef>
              <a:buClr>
                <a:srgbClr val="89C01C">
                  <a:lumMod val="75000"/>
                </a:srgbClr>
              </a:buClr>
              <a:buNone/>
            </a:pPr>
            <a:endParaRPr lang="en-US" sz="6200" dirty="0" smtClean="0">
              <a:solidFill>
                <a:srgbClr val="000000"/>
              </a:solidFill>
            </a:endParaRPr>
          </a:p>
          <a:p>
            <a:pPr marL="228600" indent="-228600">
              <a:lnSpc>
                <a:spcPct val="100000"/>
              </a:lnSpc>
              <a:spcBef>
                <a:spcPts val="0"/>
              </a:spcBef>
              <a:buClr>
                <a:srgbClr val="89C01C">
                  <a:lumMod val="75000"/>
                </a:srgbClr>
              </a:buClr>
              <a:buNone/>
            </a:pPr>
            <a:r>
              <a:rPr lang="en-US" sz="7400" b="1" dirty="0" smtClean="0">
                <a:solidFill>
                  <a:srgbClr val="7AAB19"/>
                </a:solidFill>
              </a:rPr>
              <a:t>3</a:t>
            </a:r>
            <a:r>
              <a:rPr lang="en-US" sz="9600" dirty="0" smtClean="0">
                <a:solidFill>
                  <a:srgbClr val="7AAB19"/>
                </a:solidFill>
              </a:rPr>
              <a:t>. </a:t>
            </a:r>
            <a:r>
              <a:rPr lang="en-US" sz="9600" dirty="0" smtClean="0">
                <a:solidFill>
                  <a:srgbClr val="000000"/>
                </a:solidFill>
              </a:rPr>
              <a:t>Send a Free Format Letter requesting the assets for the FoodShare application.</a:t>
            </a:r>
            <a:r>
              <a:rPr lang="en-US" sz="9600" dirty="0" smtClean="0">
                <a:solidFill>
                  <a:srgbClr val="FF0000"/>
                </a:solidFill>
              </a:rPr>
              <a:t>*</a:t>
            </a:r>
            <a:r>
              <a:rPr lang="en-US" sz="9600" dirty="0" smtClean="0">
                <a:solidFill>
                  <a:srgbClr val="000000"/>
                </a:solidFill>
              </a:rPr>
              <a:t> </a:t>
            </a:r>
          </a:p>
          <a:p>
            <a:pPr marL="228600" indent="-228600">
              <a:lnSpc>
                <a:spcPct val="100000"/>
              </a:lnSpc>
              <a:spcBef>
                <a:spcPts val="0"/>
              </a:spcBef>
              <a:buClr>
                <a:srgbClr val="89C01C">
                  <a:lumMod val="75000"/>
                </a:srgbClr>
              </a:buClr>
              <a:buNone/>
            </a:pPr>
            <a:endParaRPr lang="en-US" sz="9600" dirty="0" smtClean="0">
              <a:solidFill>
                <a:srgbClr val="000000"/>
              </a:solidFill>
            </a:endParaRPr>
          </a:p>
          <a:p>
            <a:pPr marL="0" lvl="0" indent="0">
              <a:lnSpc>
                <a:spcPct val="100000"/>
              </a:lnSpc>
              <a:spcBef>
                <a:spcPts val="0"/>
              </a:spcBef>
              <a:buClr>
                <a:srgbClr val="89C01C">
                  <a:lumMod val="75000"/>
                </a:srgbClr>
              </a:buClr>
              <a:buNone/>
            </a:pPr>
            <a:r>
              <a:rPr lang="en-US" sz="9600" dirty="0" smtClean="0">
                <a:solidFill>
                  <a:srgbClr val="000000"/>
                </a:solidFill>
              </a:rPr>
              <a:t>	</a:t>
            </a:r>
            <a:r>
              <a:rPr lang="en-US" sz="7200" b="1" dirty="0" smtClean="0">
                <a:solidFill>
                  <a:srgbClr val="75A418"/>
                </a:solidFill>
              </a:rPr>
              <a:t>Sample text for creating a manual asset VCL for SNAP can found on the Capital 	Consortium website under Trainings/QC &gt; Past Trainings &gt; FoodShare Trainings </a:t>
            </a:r>
          </a:p>
          <a:p>
            <a:pPr marL="0" lvl="0" indent="0">
              <a:lnSpc>
                <a:spcPct val="100000"/>
              </a:lnSpc>
              <a:spcBef>
                <a:spcPts val="0"/>
              </a:spcBef>
              <a:buClr>
                <a:srgbClr val="89C01C">
                  <a:lumMod val="75000"/>
                </a:srgbClr>
              </a:buClr>
              <a:buNone/>
            </a:pPr>
            <a:r>
              <a:rPr lang="en-US" sz="9600" b="1" i="1" dirty="0">
                <a:solidFill>
                  <a:schemeClr val="accent3"/>
                </a:solidFill>
              </a:rPr>
              <a:t>	</a:t>
            </a:r>
            <a:endParaRPr lang="en-US" sz="9600" b="1" i="1" dirty="0" smtClean="0">
              <a:solidFill>
                <a:schemeClr val="accent3"/>
              </a:solidFill>
            </a:endParaRPr>
          </a:p>
          <a:p>
            <a:pPr marL="0" lvl="0" indent="0">
              <a:lnSpc>
                <a:spcPct val="100000"/>
              </a:lnSpc>
              <a:spcBef>
                <a:spcPts val="0"/>
              </a:spcBef>
              <a:buClr>
                <a:srgbClr val="89C01C">
                  <a:lumMod val="75000"/>
                </a:srgbClr>
              </a:buClr>
              <a:buNone/>
            </a:pPr>
            <a:r>
              <a:rPr lang="en-US" sz="9600" b="1" i="1" dirty="0">
                <a:solidFill>
                  <a:schemeClr val="accent3"/>
                </a:solidFill>
              </a:rPr>
              <a:t>	</a:t>
            </a:r>
            <a:endParaRPr lang="en-US" sz="9600" dirty="0" smtClean="0">
              <a:solidFill>
                <a:schemeClr val="accent3"/>
              </a:solidFill>
            </a:endParaRPr>
          </a:p>
          <a:p>
            <a:pPr marL="0" lvl="0" indent="0">
              <a:lnSpc>
                <a:spcPct val="100000"/>
              </a:lnSpc>
              <a:spcBef>
                <a:spcPts val="0"/>
              </a:spcBef>
              <a:buClr>
                <a:srgbClr val="89C01C">
                  <a:lumMod val="75000"/>
                </a:srgbClr>
              </a:buClr>
              <a:buNone/>
            </a:pPr>
            <a:r>
              <a:rPr lang="en-US" sz="9600" dirty="0" smtClean="0">
                <a:solidFill>
                  <a:srgbClr val="7AAB19"/>
                </a:solidFill>
              </a:rPr>
              <a:t>4.</a:t>
            </a:r>
            <a:r>
              <a:rPr lang="en-US" sz="9600" dirty="0" smtClean="0">
                <a:solidFill>
                  <a:srgbClr val="000000"/>
                </a:solidFill>
              </a:rPr>
              <a:t> Set an </a:t>
            </a:r>
            <a:r>
              <a:rPr lang="en-US" sz="9600" dirty="0">
                <a:solidFill>
                  <a:srgbClr val="000000"/>
                </a:solidFill>
              </a:rPr>
              <a:t>expected </a:t>
            </a:r>
            <a:r>
              <a:rPr lang="en-US" sz="9600" dirty="0" smtClean="0">
                <a:solidFill>
                  <a:srgbClr val="000000"/>
                </a:solidFill>
              </a:rPr>
              <a:t>change to track receipt of verifications and </a:t>
            </a:r>
          </a:p>
          <a:p>
            <a:pPr marL="0" lvl="0" indent="0" defTabSz="290513">
              <a:lnSpc>
                <a:spcPct val="100000"/>
              </a:lnSpc>
              <a:spcBef>
                <a:spcPts val="0"/>
              </a:spcBef>
              <a:buClr>
                <a:srgbClr val="89C01C">
                  <a:lumMod val="75000"/>
                </a:srgbClr>
              </a:buClr>
              <a:buNone/>
            </a:pPr>
            <a:r>
              <a:rPr lang="en-US" sz="9600" dirty="0" smtClean="0">
                <a:solidFill>
                  <a:srgbClr val="000000"/>
                </a:solidFill>
              </a:rPr>
              <a:t>	check correct case processing. 	</a:t>
            </a:r>
            <a:endParaRPr lang="en-US" sz="9600" dirty="0"/>
          </a:p>
        </p:txBody>
      </p:sp>
      <p:pic>
        <p:nvPicPr>
          <p:cNvPr id="4" name="Picture 3" descr="Life of an Educator - Dr. Justin Tarte: Don't forg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2412" y="3744423"/>
            <a:ext cx="1603808" cy="1389965"/>
          </a:xfrm>
          <a:prstGeom prst="rect">
            <a:avLst/>
          </a:prstGeom>
        </p:spPr>
      </p:pic>
      <p:sp>
        <p:nvSpPr>
          <p:cNvPr id="5" name="TextBox 4"/>
          <p:cNvSpPr txBox="1"/>
          <p:nvPr/>
        </p:nvSpPr>
        <p:spPr>
          <a:xfrm>
            <a:off x="2511504" y="5579012"/>
            <a:ext cx="9372600" cy="400110"/>
          </a:xfrm>
          <a:prstGeom prst="rect">
            <a:avLst/>
          </a:prstGeom>
          <a:noFill/>
        </p:spPr>
        <p:txBody>
          <a:bodyPr wrap="square" rtlCol="0">
            <a:spAutoFit/>
          </a:bodyPr>
          <a:lstStyle/>
          <a:p>
            <a:r>
              <a:rPr lang="en-US" sz="2000" b="1" dirty="0" smtClean="0">
                <a:solidFill>
                  <a:srgbClr val="D2660C"/>
                </a:solidFill>
              </a:rPr>
              <a:t>*Please do not use the DCF manual Request for Verification form DWSP-2303</a:t>
            </a:r>
          </a:p>
        </p:txBody>
      </p:sp>
      <p:sp>
        <p:nvSpPr>
          <p:cNvPr id="8" name="Slide Number Placeholder 7"/>
          <p:cNvSpPr>
            <a:spLocks noGrp="1"/>
          </p:cNvSpPr>
          <p:nvPr>
            <p:ph type="sldNum" sz="quarter" idx="12"/>
          </p:nvPr>
        </p:nvSpPr>
        <p:spPr/>
        <p:txBody>
          <a:bodyPr/>
          <a:lstStyle/>
          <a:p>
            <a:fld id="{34C99D79-8A4B-4031-B1E0-AF26F8EDF2BC}" type="slidenum">
              <a:rPr lang="en-US" smtClean="0"/>
              <a:t>26</a:t>
            </a:fld>
            <a:endParaRPr lang="en-US"/>
          </a:p>
        </p:txBody>
      </p:sp>
      <p:sp>
        <p:nvSpPr>
          <p:cNvPr id="6" name="Right Arrow 5"/>
          <p:cNvSpPr/>
          <p:nvPr/>
        </p:nvSpPr>
        <p:spPr>
          <a:xfrm>
            <a:off x="1370012" y="3200400"/>
            <a:ext cx="533400" cy="228600"/>
          </a:xfrm>
          <a:prstGeom prst="rightArrow">
            <a:avLst/>
          </a:prstGeom>
          <a:solidFill>
            <a:srgbClr val="75A4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028342"/>
      </p:ext>
    </p:extLst>
  </p:cSld>
  <p:clrMapOvr>
    <a:masterClrMapping/>
  </p:clrMapOvr>
  <p:transition spd="med">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379698"/>
            <a:ext cx="9751060" cy="1295400"/>
          </a:xfrm>
        </p:spPr>
        <p:txBody>
          <a:bodyPr>
            <a:normAutofit fontScale="90000"/>
          </a:bodyPr>
          <a:lstStyle/>
          <a:p>
            <a:r>
              <a:rPr lang="en-US" sz="3400" b="1" dirty="0" smtClean="0">
                <a:solidFill>
                  <a:srgbClr val="000000"/>
                </a:solidFill>
                <a:latin typeface="Gill Sans MT" panose="020B0502020104020203" pitchFamily="34" charset="0"/>
              </a:rPr>
              <a:t>If an EBD Case is Over 200% FPL, Under 100% FPL, but </a:t>
            </a:r>
            <a:r>
              <a:rPr lang="en-US" sz="3400" b="1" dirty="0">
                <a:solidFill>
                  <a:srgbClr val="000000"/>
                </a:solidFill>
                <a:latin typeface="Gill Sans MT" panose="020B0502020104020203" pitchFamily="34" charset="0"/>
              </a:rPr>
              <a:t>O</a:t>
            </a:r>
            <a:r>
              <a:rPr lang="en-US" sz="3400" b="1" dirty="0" smtClean="0">
                <a:solidFill>
                  <a:srgbClr val="000000"/>
                </a:solidFill>
                <a:latin typeface="Gill Sans MT" panose="020B0502020104020203" pitchFamily="34" charset="0"/>
              </a:rPr>
              <a:t>ver $4250 in FoodShare Countable Assets</a:t>
            </a:r>
            <a:endParaRPr lang="en-US" dirty="0"/>
          </a:p>
        </p:txBody>
      </p:sp>
      <p:sp>
        <p:nvSpPr>
          <p:cNvPr id="3" name="Content Placeholder 2"/>
          <p:cNvSpPr>
            <a:spLocks noGrp="1"/>
          </p:cNvSpPr>
          <p:nvPr>
            <p:ph idx="1"/>
          </p:nvPr>
        </p:nvSpPr>
        <p:spPr>
          <a:xfrm>
            <a:off x="455613" y="1960859"/>
            <a:ext cx="11277600" cy="4187309"/>
          </a:xfrm>
        </p:spPr>
        <p:txBody>
          <a:bodyPr>
            <a:normAutofit fontScale="92500"/>
          </a:bodyPr>
          <a:lstStyle/>
          <a:p>
            <a:pPr marL="0" indent="0" algn="ctr">
              <a:buNone/>
            </a:pPr>
            <a:r>
              <a:rPr lang="en-US" sz="2600" b="1" dirty="0" smtClean="0"/>
              <a:t>Manually Process the SNAP Denial for Assets</a:t>
            </a:r>
          </a:p>
          <a:p>
            <a:pPr marL="0" lvl="0" indent="0">
              <a:lnSpc>
                <a:spcPct val="170000"/>
              </a:lnSpc>
              <a:spcBef>
                <a:spcPts val="0"/>
              </a:spcBef>
              <a:buClr>
                <a:srgbClr val="89C01C">
                  <a:lumMod val="75000"/>
                </a:srgbClr>
              </a:buClr>
              <a:buNone/>
            </a:pPr>
            <a:r>
              <a:rPr lang="en-US" sz="2600" b="1" dirty="0">
                <a:solidFill>
                  <a:srgbClr val="000000"/>
                </a:solidFill>
              </a:rPr>
              <a:t>Process Help 17.1 </a:t>
            </a:r>
          </a:p>
          <a:p>
            <a:pPr marL="457200" indent="-457200">
              <a:lnSpc>
                <a:spcPct val="150000"/>
              </a:lnSpc>
              <a:spcBef>
                <a:spcPts val="0"/>
              </a:spcBef>
              <a:buFont typeface="+mj-lt"/>
              <a:buAutoNum type="arabicPeriod"/>
            </a:pPr>
            <a:r>
              <a:rPr lang="en-US" sz="2600" dirty="0" smtClean="0"/>
              <a:t>Suppress </a:t>
            </a:r>
            <a:r>
              <a:rPr lang="en-US" sz="2600" dirty="0"/>
              <a:t>system notices </a:t>
            </a:r>
          </a:p>
          <a:p>
            <a:pPr marL="457200" indent="-457200">
              <a:lnSpc>
                <a:spcPct val="150000"/>
              </a:lnSpc>
              <a:spcBef>
                <a:spcPts val="0"/>
              </a:spcBef>
              <a:buFont typeface="+mj-lt"/>
              <a:buAutoNum type="arabicPeriod"/>
            </a:pPr>
            <a:r>
              <a:rPr lang="en-US" sz="2600" dirty="0"/>
              <a:t>Mail a manual </a:t>
            </a:r>
            <a:r>
              <a:rPr lang="en-US" sz="2600" dirty="0" smtClean="0"/>
              <a:t>Notice of Decision (F-16001) </a:t>
            </a:r>
            <a:r>
              <a:rPr lang="en-US" sz="2600" dirty="0"/>
              <a:t>with a completed FoodShare worksheet </a:t>
            </a:r>
            <a:r>
              <a:rPr lang="en-US" sz="2600" dirty="0" smtClean="0"/>
              <a:t>(F-16033</a:t>
            </a:r>
            <a:r>
              <a:rPr lang="en-US" sz="2600" dirty="0"/>
              <a:t>) </a:t>
            </a:r>
            <a:endParaRPr lang="en-US" sz="2600" dirty="0" smtClean="0"/>
          </a:p>
          <a:p>
            <a:pPr marL="451025" lvl="1" indent="0">
              <a:lnSpc>
                <a:spcPct val="150000"/>
              </a:lnSpc>
              <a:spcBef>
                <a:spcPts val="0"/>
              </a:spcBef>
              <a:buNone/>
            </a:pPr>
            <a:r>
              <a:rPr lang="en-US" sz="2100" dirty="0" smtClean="0"/>
              <a:t>	The NOD must cite the reason </a:t>
            </a:r>
            <a:r>
              <a:rPr lang="en-US" sz="2100" dirty="0"/>
              <a:t>from the Code of Federal Regulations (CFR) for </a:t>
            </a:r>
            <a:r>
              <a:rPr lang="en-US" sz="2100" dirty="0" smtClean="0"/>
              <a:t>the denial:</a:t>
            </a:r>
          </a:p>
          <a:p>
            <a:pPr marL="451025" lvl="1" indent="0">
              <a:lnSpc>
                <a:spcPct val="150000"/>
              </a:lnSpc>
              <a:spcBef>
                <a:spcPts val="0"/>
              </a:spcBef>
              <a:buNone/>
            </a:pPr>
            <a:r>
              <a:rPr lang="en-US" sz="2000" dirty="0" smtClean="0"/>
              <a:t>	</a:t>
            </a:r>
            <a:r>
              <a:rPr lang="en-US" sz="1900" dirty="0" smtClean="0"/>
              <a:t>ASSETS</a:t>
            </a:r>
            <a:r>
              <a:rPr lang="en-US" sz="1900" dirty="0"/>
              <a:t>: The assets we counted for your household are over the program limit (7 CFR </a:t>
            </a:r>
            <a:r>
              <a:rPr lang="en-US" sz="1900" dirty="0" smtClean="0"/>
              <a:t>273.8</a:t>
            </a:r>
            <a:r>
              <a:rPr lang="en-US" sz="1900" dirty="0"/>
              <a:t>).</a:t>
            </a:r>
          </a:p>
        </p:txBody>
      </p:sp>
      <p:sp>
        <p:nvSpPr>
          <p:cNvPr id="4" name="TextBox 3"/>
          <p:cNvSpPr txBox="1"/>
          <p:nvPr/>
        </p:nvSpPr>
        <p:spPr>
          <a:xfrm>
            <a:off x="150812" y="6400800"/>
            <a:ext cx="1068071" cy="369332"/>
          </a:xfrm>
          <a:prstGeom prst="rect">
            <a:avLst/>
          </a:prstGeom>
          <a:noFill/>
        </p:spPr>
        <p:txBody>
          <a:bodyPr wrap="square" rtlCol="0">
            <a:spAutoFit/>
          </a:bodyPr>
          <a:lstStyle/>
          <a:p>
            <a:r>
              <a:rPr lang="en-US" sz="1800" b="1" i="1" dirty="0" smtClean="0">
                <a:latin typeface="Gill Sans MT" panose="020B0502020104020203" pitchFamily="34" charset="0"/>
              </a:rPr>
              <a:t>PH 17.1</a:t>
            </a:r>
            <a:endParaRPr lang="en-US" sz="1800" b="1" i="1" dirty="0">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27</a:t>
            </a:fld>
            <a:endParaRPr lang="en-US"/>
          </a:p>
        </p:txBody>
      </p:sp>
    </p:spTree>
    <p:extLst>
      <p:ext uri="{BB962C8B-B14F-4D97-AF65-F5344CB8AC3E}">
        <p14:creationId xmlns:p14="http://schemas.microsoft.com/office/powerpoint/2010/main" val="1263471574"/>
      </p:ext>
    </p:extLst>
  </p:cSld>
  <p:clrMapOvr>
    <a:masterClrMapping/>
  </p:clrMapOvr>
  <p:transition spd="med">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173" y="762000"/>
            <a:ext cx="9751060" cy="684498"/>
          </a:xfrm>
        </p:spPr>
        <p:txBody>
          <a:bodyPr>
            <a:normAutofit/>
          </a:bodyPr>
          <a:lstStyle/>
          <a:p>
            <a:r>
              <a:rPr lang="en-US" sz="3400" b="1" dirty="0">
                <a:solidFill>
                  <a:srgbClr val="000000"/>
                </a:solidFill>
                <a:latin typeface="Gill Sans MT" panose="020B0502020104020203" pitchFamily="34" charset="0"/>
              </a:rPr>
              <a:t>If the Applicant Has Divested per FSHB 4.4.1.6</a:t>
            </a:r>
            <a:endParaRPr lang="en-US" dirty="0"/>
          </a:p>
        </p:txBody>
      </p:sp>
      <p:sp>
        <p:nvSpPr>
          <p:cNvPr id="3" name="Content Placeholder 2"/>
          <p:cNvSpPr>
            <a:spLocks noGrp="1"/>
          </p:cNvSpPr>
          <p:nvPr>
            <p:ph idx="1"/>
          </p:nvPr>
        </p:nvSpPr>
        <p:spPr>
          <a:xfrm>
            <a:off x="473903" y="1752600"/>
            <a:ext cx="11277600" cy="4187309"/>
          </a:xfrm>
        </p:spPr>
        <p:txBody>
          <a:bodyPr>
            <a:normAutofit fontScale="92500" lnSpcReduction="10000"/>
          </a:bodyPr>
          <a:lstStyle/>
          <a:p>
            <a:pPr marL="0" indent="0" algn="ctr">
              <a:buNone/>
            </a:pPr>
            <a:r>
              <a:rPr lang="en-US" sz="3300" b="1" dirty="0" smtClean="0"/>
              <a:t>Manually Process the SNAP Denial for Assets</a:t>
            </a:r>
          </a:p>
          <a:p>
            <a:pPr marL="0" lvl="0" indent="0">
              <a:lnSpc>
                <a:spcPct val="170000"/>
              </a:lnSpc>
              <a:spcBef>
                <a:spcPts val="0"/>
              </a:spcBef>
              <a:buClr>
                <a:srgbClr val="89C01C">
                  <a:lumMod val="75000"/>
                </a:srgbClr>
              </a:buClr>
              <a:buNone/>
            </a:pPr>
            <a:r>
              <a:rPr lang="en-US" sz="3300" b="1" dirty="0">
                <a:solidFill>
                  <a:srgbClr val="000000"/>
                </a:solidFill>
              </a:rPr>
              <a:t>Process Help 17.1 </a:t>
            </a:r>
          </a:p>
          <a:p>
            <a:pPr marL="457200" indent="-457200">
              <a:lnSpc>
                <a:spcPct val="150000"/>
              </a:lnSpc>
              <a:spcBef>
                <a:spcPts val="0"/>
              </a:spcBef>
              <a:buFont typeface="+mj-lt"/>
              <a:buAutoNum type="arabicPeriod"/>
            </a:pPr>
            <a:r>
              <a:rPr lang="en-US" dirty="0" smtClean="0"/>
              <a:t>Suppress </a:t>
            </a:r>
            <a:r>
              <a:rPr lang="en-US" dirty="0"/>
              <a:t>system notices </a:t>
            </a:r>
          </a:p>
          <a:p>
            <a:pPr marL="457200" indent="-457200">
              <a:lnSpc>
                <a:spcPct val="150000"/>
              </a:lnSpc>
              <a:spcBef>
                <a:spcPts val="0"/>
              </a:spcBef>
              <a:buFont typeface="+mj-lt"/>
              <a:buAutoNum type="arabicPeriod"/>
            </a:pPr>
            <a:r>
              <a:rPr lang="en-US" dirty="0"/>
              <a:t>Mail a manual </a:t>
            </a:r>
            <a:r>
              <a:rPr lang="en-US" dirty="0" smtClean="0"/>
              <a:t>Notice of Decision (F-16001) </a:t>
            </a:r>
            <a:r>
              <a:rPr lang="en-US" dirty="0"/>
              <a:t>with a completed FoodShare worksheet </a:t>
            </a:r>
            <a:r>
              <a:rPr lang="en-US" dirty="0" smtClean="0"/>
              <a:t>(F-16033</a:t>
            </a:r>
            <a:r>
              <a:rPr lang="en-US" dirty="0"/>
              <a:t>) </a:t>
            </a:r>
            <a:endParaRPr lang="en-US" dirty="0" smtClean="0"/>
          </a:p>
          <a:p>
            <a:pPr marL="451025" lvl="1" indent="0">
              <a:lnSpc>
                <a:spcPct val="150000"/>
              </a:lnSpc>
              <a:spcBef>
                <a:spcPts val="0"/>
              </a:spcBef>
              <a:buNone/>
            </a:pPr>
            <a:r>
              <a:rPr lang="en-US" sz="2100" dirty="0" smtClean="0"/>
              <a:t>	</a:t>
            </a:r>
            <a:r>
              <a:rPr lang="en-US" sz="1900" dirty="0" smtClean="0"/>
              <a:t>The NOD must cite the reason from the Code of Federal Regulations (CFR) for the denial:</a:t>
            </a:r>
          </a:p>
          <a:p>
            <a:pPr marL="451025" lvl="1" indent="0">
              <a:lnSpc>
                <a:spcPct val="150000"/>
              </a:lnSpc>
              <a:spcBef>
                <a:spcPts val="0"/>
              </a:spcBef>
              <a:buNone/>
            </a:pPr>
            <a:r>
              <a:rPr lang="en-US" sz="2000" dirty="0" smtClean="0"/>
              <a:t>	</a:t>
            </a:r>
            <a:r>
              <a:rPr lang="en-US" sz="1900" dirty="0"/>
              <a:t>ASSETS: It has been determined that you have </a:t>
            </a:r>
            <a:r>
              <a:rPr lang="en-US" sz="1900" dirty="0" smtClean="0"/>
              <a:t>divested assets. </a:t>
            </a:r>
            <a:r>
              <a:rPr lang="en-US" sz="1900" dirty="0"/>
              <a:t>You will be ineligible for FoodShare 		</a:t>
            </a:r>
            <a:r>
              <a:rPr lang="en-US" sz="1900" dirty="0" smtClean="0"/>
              <a:t>based </a:t>
            </a:r>
            <a:r>
              <a:rPr lang="en-US" sz="1900" dirty="0"/>
              <a:t>on </a:t>
            </a:r>
            <a:r>
              <a:rPr lang="en-US" sz="1900" dirty="0" smtClean="0"/>
              <a:t>federal </a:t>
            </a:r>
            <a:r>
              <a:rPr lang="en-US" sz="1900" dirty="0"/>
              <a:t>rules </a:t>
            </a:r>
            <a:r>
              <a:rPr lang="en-US" sz="1900" dirty="0" smtClean="0"/>
              <a:t>until [add first date of potential eligibility based on calculated divestment 	period]. </a:t>
            </a:r>
            <a:r>
              <a:rPr lang="en-US" sz="1900" dirty="0"/>
              <a:t>(7 CFR 273.8).</a:t>
            </a:r>
          </a:p>
          <a:p>
            <a:pPr marL="451025" lvl="1" indent="0">
              <a:lnSpc>
                <a:spcPct val="150000"/>
              </a:lnSpc>
              <a:spcBef>
                <a:spcPts val="0"/>
              </a:spcBef>
              <a:buNone/>
            </a:pPr>
            <a:endParaRPr lang="en-US" sz="1900" dirty="0"/>
          </a:p>
        </p:txBody>
      </p:sp>
      <p:sp>
        <p:nvSpPr>
          <p:cNvPr id="4" name="TextBox 3"/>
          <p:cNvSpPr txBox="1"/>
          <p:nvPr/>
        </p:nvSpPr>
        <p:spPr>
          <a:xfrm>
            <a:off x="150812" y="6400800"/>
            <a:ext cx="1068071" cy="369332"/>
          </a:xfrm>
          <a:prstGeom prst="rect">
            <a:avLst/>
          </a:prstGeom>
          <a:noFill/>
        </p:spPr>
        <p:txBody>
          <a:bodyPr wrap="square" rtlCol="0">
            <a:spAutoFit/>
          </a:bodyPr>
          <a:lstStyle/>
          <a:p>
            <a:r>
              <a:rPr lang="en-US" sz="1800" b="1" i="1" dirty="0" smtClean="0">
                <a:latin typeface="Gill Sans MT" panose="020B0502020104020203" pitchFamily="34" charset="0"/>
              </a:rPr>
              <a:t>PH 17.1</a:t>
            </a:r>
            <a:endParaRPr lang="en-US" sz="1800" b="1" i="1" dirty="0">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28</a:t>
            </a:fld>
            <a:endParaRPr lang="en-US"/>
          </a:p>
        </p:txBody>
      </p:sp>
    </p:spTree>
    <p:extLst>
      <p:ext uri="{BB962C8B-B14F-4D97-AF65-F5344CB8AC3E}">
        <p14:creationId xmlns:p14="http://schemas.microsoft.com/office/powerpoint/2010/main" val="1542026824"/>
      </p:ext>
    </p:extLst>
  </p:cSld>
  <p:clrMapOvr>
    <a:masterClrMapping/>
  </p:clrMapOvr>
  <p:transition spd="med">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09600"/>
            <a:ext cx="9751060" cy="838200"/>
          </a:xfrm>
        </p:spPr>
        <p:txBody>
          <a:bodyPr/>
          <a:lstStyle/>
          <a:p>
            <a:r>
              <a:rPr lang="en-US" b="1" dirty="0" smtClean="0"/>
              <a:t> </a:t>
            </a:r>
            <a:r>
              <a:rPr lang="en-US" b="1" dirty="0" smtClean="0">
                <a:latin typeface="Gill Sans MT" panose="020B0502020104020203" pitchFamily="34" charset="0"/>
              </a:rPr>
              <a:t>To Calculate the Divestment Period </a:t>
            </a:r>
            <a:endParaRPr lang="en-US" b="1" dirty="0">
              <a:latin typeface="Gill Sans MT" panose="020B0502020104020203" pitchFamily="34" charset="0"/>
            </a:endParaRPr>
          </a:p>
        </p:txBody>
      </p:sp>
      <p:sp>
        <p:nvSpPr>
          <p:cNvPr id="3" name="Content Placeholder 2"/>
          <p:cNvSpPr>
            <a:spLocks noGrp="1"/>
          </p:cNvSpPr>
          <p:nvPr>
            <p:ph idx="1"/>
          </p:nvPr>
        </p:nvSpPr>
        <p:spPr>
          <a:xfrm>
            <a:off x="608012" y="1600200"/>
            <a:ext cx="10972800" cy="4419600"/>
          </a:xfrm>
        </p:spPr>
        <p:txBody>
          <a:bodyPr>
            <a:normAutofit fontScale="92500"/>
          </a:bodyPr>
          <a:lstStyle/>
          <a:p>
            <a:pPr marL="0" lvl="0" indent="0">
              <a:lnSpc>
                <a:spcPct val="100000"/>
              </a:lnSpc>
              <a:spcBef>
                <a:spcPts val="0"/>
              </a:spcBef>
              <a:buClr>
                <a:srgbClr val="89C01C">
                  <a:lumMod val="75000"/>
                </a:srgbClr>
              </a:buClr>
              <a:buNone/>
            </a:pPr>
            <a:endParaRPr lang="en-US" sz="1000" dirty="0" smtClean="0"/>
          </a:p>
          <a:p>
            <a:pPr marL="0" lvl="0" indent="0">
              <a:lnSpc>
                <a:spcPct val="100000"/>
              </a:lnSpc>
              <a:spcBef>
                <a:spcPts val="0"/>
              </a:spcBef>
              <a:buClr>
                <a:srgbClr val="89C01C">
                  <a:lumMod val="75000"/>
                </a:srgbClr>
              </a:buClr>
              <a:buNone/>
            </a:pPr>
            <a:endParaRPr lang="en-US" sz="1000" dirty="0" smtClean="0"/>
          </a:p>
          <a:p>
            <a:pPr marL="0" lvl="0" indent="0">
              <a:spcBef>
                <a:spcPts val="0"/>
              </a:spcBef>
              <a:buClr>
                <a:srgbClr val="89C01C">
                  <a:lumMod val="75000"/>
                </a:srgbClr>
              </a:buClr>
              <a:buNone/>
            </a:pPr>
            <a:r>
              <a:rPr lang="en-US" sz="3000" dirty="0" smtClean="0"/>
              <a:t>Follow the process outlined in FSHB 4.4.1.6.1 to calculate and track the </a:t>
            </a:r>
            <a:r>
              <a:rPr lang="en-US" sz="3000" dirty="0"/>
              <a:t>p</a:t>
            </a:r>
            <a:r>
              <a:rPr lang="en-US" sz="3000" dirty="0" smtClean="0"/>
              <a:t>eriod of ineligibility (divestment period). Start the allotment when that period is over. </a:t>
            </a:r>
          </a:p>
          <a:p>
            <a:pPr marL="514350" lvl="0" indent="-514350">
              <a:lnSpc>
                <a:spcPct val="140000"/>
              </a:lnSpc>
              <a:spcBef>
                <a:spcPts val="0"/>
              </a:spcBef>
              <a:buClr>
                <a:srgbClr val="89C01C">
                  <a:lumMod val="75000"/>
                </a:srgbClr>
              </a:buClr>
              <a:buFont typeface="+mj-lt"/>
              <a:buAutoNum type="arabicPeriod"/>
            </a:pPr>
            <a:r>
              <a:rPr lang="en-US" sz="2600" dirty="0" smtClean="0"/>
              <a:t>Add the value of the divested assets to other countable asset values</a:t>
            </a:r>
          </a:p>
          <a:p>
            <a:pPr marL="514350" lvl="0" indent="-514350">
              <a:lnSpc>
                <a:spcPct val="140000"/>
              </a:lnSpc>
              <a:spcBef>
                <a:spcPts val="0"/>
              </a:spcBef>
              <a:buClr>
                <a:srgbClr val="89C01C">
                  <a:lumMod val="75000"/>
                </a:srgbClr>
              </a:buClr>
              <a:buFont typeface="+mj-lt"/>
              <a:buAutoNum type="arabicPeriod"/>
            </a:pPr>
            <a:r>
              <a:rPr lang="en-US" sz="2600" dirty="0" smtClean="0"/>
              <a:t>Determine how much this total exceeds the assistance group’s asset limit</a:t>
            </a:r>
          </a:p>
          <a:p>
            <a:pPr marL="514350" lvl="0" indent="-514350">
              <a:lnSpc>
                <a:spcPct val="140000"/>
              </a:lnSpc>
              <a:spcBef>
                <a:spcPts val="0"/>
              </a:spcBef>
              <a:buClr>
                <a:srgbClr val="89C01C">
                  <a:lumMod val="75000"/>
                </a:srgbClr>
              </a:buClr>
              <a:buFont typeface="+mj-lt"/>
              <a:buAutoNum type="arabicPeriod"/>
            </a:pPr>
            <a:r>
              <a:rPr lang="en-US" sz="2600" dirty="0" smtClean="0"/>
              <a:t>Use the chart in FSHB 8.1.4 Disqualification for Divestment to determine the divestment period </a:t>
            </a:r>
          </a:p>
          <a:p>
            <a:pPr marL="0" lvl="0" indent="0" algn="ctr">
              <a:lnSpc>
                <a:spcPct val="140000"/>
              </a:lnSpc>
              <a:spcBef>
                <a:spcPts val="0"/>
              </a:spcBef>
              <a:buClr>
                <a:srgbClr val="89C01C">
                  <a:lumMod val="75000"/>
                </a:srgbClr>
              </a:buClr>
              <a:buNone/>
            </a:pPr>
            <a:r>
              <a:rPr lang="en-US" sz="2600" i="1" dirty="0" smtClean="0">
                <a:solidFill>
                  <a:srgbClr val="75A418"/>
                </a:solidFill>
              </a:rPr>
              <a:t>	Example 7 in the FSHB under 4.4.1.6.1 provides a </a:t>
            </a:r>
          </a:p>
          <a:p>
            <a:pPr marL="0" lvl="0" indent="0" algn="ctr">
              <a:lnSpc>
                <a:spcPct val="140000"/>
              </a:lnSpc>
              <a:spcBef>
                <a:spcPts val="0"/>
              </a:spcBef>
              <a:buClr>
                <a:srgbClr val="89C01C">
                  <a:lumMod val="75000"/>
                </a:srgbClr>
              </a:buClr>
              <a:buNone/>
            </a:pPr>
            <a:r>
              <a:rPr lang="en-US" sz="2600" i="1" dirty="0" smtClean="0">
                <a:solidFill>
                  <a:srgbClr val="75A418"/>
                </a:solidFill>
              </a:rPr>
              <a:t>	step-by-step divestment period calculation.</a:t>
            </a:r>
          </a:p>
        </p:txBody>
      </p:sp>
      <p:sp>
        <p:nvSpPr>
          <p:cNvPr id="4" name="Rectangle 3"/>
          <p:cNvSpPr/>
          <p:nvPr/>
        </p:nvSpPr>
        <p:spPr>
          <a:xfrm>
            <a:off x="150812" y="6019800"/>
            <a:ext cx="4577856" cy="646331"/>
          </a:xfrm>
          <a:prstGeom prst="rect">
            <a:avLst/>
          </a:prstGeom>
        </p:spPr>
        <p:txBody>
          <a:bodyPr wrap="none">
            <a:spAutoFit/>
          </a:bodyPr>
          <a:lstStyle/>
          <a:p>
            <a:r>
              <a:rPr lang="en-US" sz="1800" b="1" i="1" dirty="0">
                <a:solidFill>
                  <a:srgbClr val="000000"/>
                </a:solidFill>
                <a:latin typeface="Gill Sans MT" panose="020B0502020104020203" pitchFamily="34" charset="0"/>
                <a:cs typeface="Calibri" panose="020F0502020204030204" pitchFamily="34" charset="0"/>
              </a:rPr>
              <a:t>FSHB 4.4.1.6 </a:t>
            </a:r>
            <a:r>
              <a:rPr lang="en-US" sz="1800" b="1" i="1" dirty="0" smtClean="0">
                <a:solidFill>
                  <a:srgbClr val="000000"/>
                </a:solidFill>
                <a:latin typeface="Gill Sans MT" panose="020B0502020104020203" pitchFamily="34" charset="0"/>
                <a:cs typeface="Calibri" panose="020F0502020204030204" pitchFamily="34" charset="0"/>
              </a:rPr>
              <a:t>Divestment</a:t>
            </a:r>
          </a:p>
          <a:p>
            <a:r>
              <a:rPr lang="en-US" sz="1800" b="1" i="1" dirty="0" smtClean="0">
                <a:solidFill>
                  <a:srgbClr val="000000"/>
                </a:solidFill>
                <a:latin typeface="Gill Sans MT" panose="020B0502020104020203" pitchFamily="34" charset="0"/>
                <a:cs typeface="Calibri" panose="020F0502020204030204" pitchFamily="34" charset="0"/>
              </a:rPr>
              <a:t>FSHB 8.1.4 Disqualification for Divestment </a:t>
            </a:r>
            <a:endParaRPr lang="en-US" sz="1800" b="1" dirty="0">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29</a:t>
            </a:fld>
            <a:endParaRPr lang="en-US"/>
          </a:p>
        </p:txBody>
      </p:sp>
    </p:spTree>
    <p:extLst>
      <p:ext uri="{BB962C8B-B14F-4D97-AF65-F5344CB8AC3E}">
        <p14:creationId xmlns:p14="http://schemas.microsoft.com/office/powerpoint/2010/main" val="3845631845"/>
      </p:ext>
    </p:extLst>
  </p:cSld>
  <p:clrMapOvr>
    <a:masterClrMapping/>
  </p:clrMapOvr>
  <p:transition spd="med">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ill Sans MT" panose="020B0502020104020203" pitchFamily="34" charset="0"/>
              </a:rPr>
              <a:t>Why Do We Need This Training? </a:t>
            </a:r>
            <a:endParaRPr lang="en-US" b="1" dirty="0">
              <a:latin typeface="Gill Sans MT" panose="020B0502020104020203" pitchFamily="34" charset="0"/>
            </a:endParaRPr>
          </a:p>
        </p:txBody>
      </p:sp>
      <p:sp>
        <p:nvSpPr>
          <p:cNvPr id="3" name="TextBox 2"/>
          <p:cNvSpPr txBox="1"/>
          <p:nvPr/>
        </p:nvSpPr>
        <p:spPr>
          <a:xfrm>
            <a:off x="912812" y="2078386"/>
            <a:ext cx="10669587" cy="3046988"/>
          </a:xfrm>
          <a:prstGeom prst="rect">
            <a:avLst/>
          </a:prstGeom>
          <a:noFill/>
        </p:spPr>
        <p:txBody>
          <a:bodyPr wrap="square" rtlCol="0">
            <a:spAutoFit/>
          </a:bodyPr>
          <a:lstStyle/>
          <a:p>
            <a:pPr>
              <a:buClr>
                <a:schemeClr val="accent6"/>
              </a:buClr>
            </a:pPr>
            <a:r>
              <a:rPr lang="en-US" sz="2800" b="1" dirty="0"/>
              <a:t>We are federally mandated to apply </a:t>
            </a:r>
            <a:r>
              <a:rPr lang="en-US" sz="2800" b="1" dirty="0" smtClean="0"/>
              <a:t>SNAP rules if an EBD case fails because of gross income, however</a:t>
            </a:r>
          </a:p>
          <a:p>
            <a:pPr>
              <a:buClr>
                <a:schemeClr val="accent6"/>
              </a:buClr>
            </a:pPr>
            <a:endParaRPr lang="en-US" sz="2800" b="1" dirty="0"/>
          </a:p>
          <a:p>
            <a:pPr>
              <a:buClr>
                <a:schemeClr val="accent6"/>
              </a:buClr>
            </a:pPr>
            <a:r>
              <a:rPr lang="en-US" sz="2800" dirty="0" smtClean="0">
                <a:solidFill>
                  <a:srgbClr val="7AAB19"/>
                </a:solidFill>
              </a:rPr>
              <a:t>1. </a:t>
            </a:r>
            <a:r>
              <a:rPr lang="en-US" sz="2800" dirty="0" smtClean="0"/>
              <a:t>Some SNAP cases are being missed or incorrectly processed </a:t>
            </a:r>
          </a:p>
          <a:p>
            <a:pPr marL="514350" indent="-514350">
              <a:buClr>
                <a:schemeClr val="accent6"/>
              </a:buClr>
              <a:buFont typeface="+mj-lt"/>
              <a:buAutoNum type="arabicPeriod"/>
            </a:pPr>
            <a:endParaRPr lang="en-US" sz="1200" dirty="0"/>
          </a:p>
          <a:p>
            <a:pPr>
              <a:buClr>
                <a:schemeClr val="accent6"/>
              </a:buClr>
            </a:pPr>
            <a:r>
              <a:rPr lang="en-US" sz="2800" dirty="0" smtClean="0"/>
              <a:t>	and</a:t>
            </a:r>
            <a:r>
              <a:rPr lang="en-US" sz="2800" i="1" dirty="0" smtClean="0">
                <a:solidFill>
                  <a:srgbClr val="7AAB19"/>
                </a:solidFill>
              </a:rPr>
              <a:t> </a:t>
            </a:r>
          </a:p>
          <a:p>
            <a:pPr marL="514350" indent="-514350">
              <a:buClr>
                <a:schemeClr val="accent6"/>
              </a:buClr>
              <a:buFont typeface="+mj-lt"/>
              <a:buAutoNum type="arabicPeriod"/>
            </a:pPr>
            <a:endParaRPr lang="en-US" sz="1200" dirty="0" smtClean="0"/>
          </a:p>
          <a:p>
            <a:pPr marL="342900" indent="-342900">
              <a:buClr>
                <a:schemeClr val="accent6"/>
              </a:buClr>
            </a:pPr>
            <a:r>
              <a:rPr lang="en-US" sz="2800" dirty="0" smtClean="0">
                <a:solidFill>
                  <a:srgbClr val="7AAB19"/>
                </a:solidFill>
              </a:rPr>
              <a:t>2. </a:t>
            </a:r>
            <a:r>
              <a:rPr lang="en-US" sz="2800" dirty="0" smtClean="0"/>
              <a:t>Some SNAP allotments are being incorrectly calculated. </a:t>
            </a:r>
          </a:p>
        </p:txBody>
      </p:sp>
      <p:sp>
        <p:nvSpPr>
          <p:cNvPr id="5" name="TextBox 4"/>
          <p:cNvSpPr txBox="1"/>
          <p:nvPr/>
        </p:nvSpPr>
        <p:spPr>
          <a:xfrm>
            <a:off x="150812" y="5755960"/>
            <a:ext cx="7848600" cy="923330"/>
          </a:xfrm>
          <a:prstGeom prst="rect">
            <a:avLst/>
          </a:prstGeom>
          <a:noFill/>
        </p:spPr>
        <p:txBody>
          <a:bodyPr wrap="square" rtlCol="0">
            <a:spAutoFit/>
          </a:bodyPr>
          <a:lstStyle/>
          <a:p>
            <a:r>
              <a:rPr lang="en-US" sz="1800" b="1" i="1" dirty="0" smtClean="0">
                <a:latin typeface="Gill Sans MT" panose="020B0502020104020203" pitchFamily="34" charset="0"/>
              </a:rPr>
              <a:t>FSHB 4.4.1 Assets</a:t>
            </a:r>
            <a:endParaRPr lang="en-US" sz="1200" b="1" i="1" dirty="0" smtClean="0">
              <a:latin typeface="Gill Sans MT" panose="020B0502020104020203" pitchFamily="34" charset="0"/>
            </a:endParaRPr>
          </a:p>
          <a:p>
            <a:pPr lvl="0"/>
            <a:r>
              <a:rPr lang="en-US" sz="1800" b="1" i="1" dirty="0" smtClean="0">
                <a:latin typeface="Gill Sans MT" panose="020B0502020104020203" pitchFamily="34" charset="0"/>
              </a:rPr>
              <a:t>Assets PH 17.1</a:t>
            </a:r>
            <a:endParaRPr lang="en-US" sz="1200" b="1" i="1" dirty="0">
              <a:solidFill>
                <a:srgbClr val="000000"/>
              </a:solidFill>
              <a:latin typeface="Gill Sans MT" panose="020B0502020104020203" pitchFamily="34" charset="0"/>
            </a:endParaRPr>
          </a:p>
          <a:p>
            <a:r>
              <a:rPr lang="en-US" sz="1800" b="1" i="1" dirty="0" smtClean="0">
                <a:latin typeface="Gill Sans MT" panose="020B0502020104020203" pitchFamily="34" charset="0"/>
                <a:hlinkClick r:id="rId3"/>
              </a:rPr>
              <a:t>https</a:t>
            </a:r>
            <a:r>
              <a:rPr lang="en-US" sz="1800" b="1" i="1" dirty="0">
                <a:latin typeface="Gill Sans MT" panose="020B0502020104020203" pitchFamily="34" charset="0"/>
                <a:hlinkClick r:id="rId3"/>
              </a:rPr>
              <a:t>://</a:t>
            </a:r>
            <a:r>
              <a:rPr lang="en-US" sz="1800" b="1" i="1" dirty="0" smtClean="0">
                <a:latin typeface="Gill Sans MT" panose="020B0502020104020203" pitchFamily="34" charset="0"/>
                <a:hlinkClick r:id="rId3"/>
              </a:rPr>
              <a:t>www.fns.usda.gov/snap/eligibility/elderly-disabled-special-rules</a:t>
            </a:r>
            <a:endParaRPr lang="en-US" sz="1800" b="1" dirty="0">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3</a:t>
            </a:fld>
            <a:endParaRPr lang="en-US"/>
          </a:p>
        </p:txBody>
      </p:sp>
    </p:spTree>
    <p:extLst>
      <p:ext uri="{BB962C8B-B14F-4D97-AF65-F5344CB8AC3E}">
        <p14:creationId xmlns:p14="http://schemas.microsoft.com/office/powerpoint/2010/main" val="342386464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705" y="609600"/>
            <a:ext cx="10590529" cy="1295400"/>
          </a:xfrm>
        </p:spPr>
        <p:txBody>
          <a:bodyPr>
            <a:noAutofit/>
          </a:bodyPr>
          <a:lstStyle/>
          <a:p>
            <a:r>
              <a:rPr lang="en-US" sz="3400" b="1" dirty="0" smtClean="0">
                <a:solidFill>
                  <a:srgbClr val="000000"/>
                </a:solidFill>
                <a:latin typeface="Gill Sans MT" panose="020B0502020104020203" pitchFamily="34" charset="0"/>
              </a:rPr>
              <a:t>If an EBD Case is Over 200% Gross FPL, Under 100% Net FPL, and Under $4250 in FoodShare Countable Assets: </a:t>
            </a:r>
            <a:r>
              <a:rPr lang="en-US" sz="3400" b="1" dirty="0" smtClean="0">
                <a:solidFill>
                  <a:srgbClr val="FE750E"/>
                </a:solidFill>
                <a:latin typeface="Gill Sans MT" panose="020B0502020104020203" pitchFamily="34" charset="0"/>
              </a:rPr>
              <a:t>Issue an Allotment</a:t>
            </a:r>
            <a:endParaRPr lang="en-US" sz="3400" dirty="0">
              <a:solidFill>
                <a:srgbClr val="FE750E"/>
              </a:solidFill>
            </a:endParaRPr>
          </a:p>
        </p:txBody>
      </p:sp>
      <p:sp>
        <p:nvSpPr>
          <p:cNvPr id="3" name="Content Placeholder 2"/>
          <p:cNvSpPr>
            <a:spLocks noGrp="1"/>
          </p:cNvSpPr>
          <p:nvPr>
            <p:ph idx="1"/>
          </p:nvPr>
        </p:nvSpPr>
        <p:spPr>
          <a:xfrm>
            <a:off x="312011" y="2362200"/>
            <a:ext cx="11506200" cy="3352800"/>
          </a:xfrm>
        </p:spPr>
        <p:txBody>
          <a:bodyPr>
            <a:normAutofit/>
          </a:bodyPr>
          <a:lstStyle/>
          <a:p>
            <a:pPr marL="0" lvl="0" indent="0" algn="ctr">
              <a:buClr>
                <a:srgbClr val="89C01C">
                  <a:lumMod val="75000"/>
                </a:srgbClr>
              </a:buClr>
              <a:buNone/>
            </a:pPr>
            <a:r>
              <a:rPr lang="en-US" b="1" dirty="0" smtClean="0">
                <a:solidFill>
                  <a:srgbClr val="000000"/>
                </a:solidFill>
              </a:rPr>
              <a:t>Manually </a:t>
            </a:r>
            <a:r>
              <a:rPr lang="en-US" b="1" dirty="0">
                <a:solidFill>
                  <a:srgbClr val="000000"/>
                </a:solidFill>
              </a:rPr>
              <a:t>Process the SNAP </a:t>
            </a:r>
            <a:r>
              <a:rPr lang="en-US" b="1" dirty="0" smtClean="0">
                <a:solidFill>
                  <a:srgbClr val="000000"/>
                </a:solidFill>
              </a:rPr>
              <a:t>Approval</a:t>
            </a:r>
            <a:endParaRPr lang="en-US" b="1" dirty="0">
              <a:solidFill>
                <a:srgbClr val="000000"/>
              </a:solidFill>
            </a:endParaRPr>
          </a:p>
          <a:p>
            <a:pPr marL="457200" indent="-457200">
              <a:lnSpc>
                <a:spcPct val="150000"/>
              </a:lnSpc>
              <a:spcBef>
                <a:spcPts val="0"/>
              </a:spcBef>
              <a:buFont typeface="+mj-lt"/>
              <a:buAutoNum type="arabicPeriod"/>
            </a:pPr>
            <a:endParaRPr lang="en-US" sz="800" dirty="0" smtClean="0"/>
          </a:p>
          <a:p>
            <a:pPr marL="457200" indent="-457200">
              <a:lnSpc>
                <a:spcPct val="150000"/>
              </a:lnSpc>
              <a:spcBef>
                <a:spcPts val="0"/>
              </a:spcBef>
              <a:buFont typeface="+mj-lt"/>
              <a:buAutoNum type="arabicPeriod"/>
            </a:pPr>
            <a:r>
              <a:rPr lang="en-US" sz="2400" dirty="0" smtClean="0"/>
              <a:t>Suppress system notices </a:t>
            </a:r>
          </a:p>
          <a:p>
            <a:pPr marL="457200" indent="-457200">
              <a:lnSpc>
                <a:spcPct val="150000"/>
              </a:lnSpc>
              <a:spcBef>
                <a:spcPts val="0"/>
              </a:spcBef>
              <a:buFont typeface="+mj-lt"/>
              <a:buAutoNum type="arabicPeriod"/>
            </a:pPr>
            <a:r>
              <a:rPr lang="en-US" sz="2400" dirty="0" smtClean="0"/>
              <a:t>Mail a positive manual NOD with a completed FoodShare worksheet  </a:t>
            </a:r>
          </a:p>
          <a:p>
            <a:pPr marL="457200" indent="-457200">
              <a:lnSpc>
                <a:spcPct val="150000"/>
              </a:lnSpc>
              <a:spcBef>
                <a:spcPts val="0"/>
              </a:spcBef>
              <a:buFont typeface="+mj-lt"/>
              <a:buAutoNum type="arabicPeriod"/>
            </a:pPr>
            <a:r>
              <a:rPr lang="en-US" sz="2400" dirty="0" smtClean="0"/>
              <a:t>Adjust income in CWW to issue the correct allotments. Make thorough page-level and case level comments to track how you have adjusted the case. </a:t>
            </a:r>
          </a:p>
          <a:p>
            <a:pPr marL="0" indent="0" algn="ctr">
              <a:lnSpc>
                <a:spcPct val="150000"/>
              </a:lnSpc>
              <a:spcBef>
                <a:spcPts val="0"/>
              </a:spcBef>
              <a:buNone/>
            </a:pPr>
            <a:r>
              <a:rPr lang="en-US" sz="2200" dirty="0" smtClean="0">
                <a:solidFill>
                  <a:srgbClr val="75A418"/>
                </a:solidFill>
              </a:rPr>
              <a:t>A suggested best practice is to </a:t>
            </a:r>
            <a:r>
              <a:rPr lang="en-US" sz="2200" dirty="0" smtClean="0">
                <a:solidFill>
                  <a:schemeClr val="accent3"/>
                </a:solidFill>
              </a:rPr>
              <a:t>start all SNAP-related comments with ***SNAP FS Case*** </a:t>
            </a:r>
            <a:r>
              <a:rPr lang="en-US" sz="2200" dirty="0" smtClean="0">
                <a:solidFill>
                  <a:srgbClr val="75A418"/>
                </a:solidFill>
              </a:rPr>
              <a:t>to provide a heads-up to other workers so they don’t start “fixing” the case. </a:t>
            </a:r>
          </a:p>
        </p:txBody>
      </p:sp>
      <p:sp>
        <p:nvSpPr>
          <p:cNvPr id="4" name="TextBox 3"/>
          <p:cNvSpPr txBox="1"/>
          <p:nvPr/>
        </p:nvSpPr>
        <p:spPr>
          <a:xfrm>
            <a:off x="150812" y="6400800"/>
            <a:ext cx="1068071" cy="369332"/>
          </a:xfrm>
          <a:prstGeom prst="rect">
            <a:avLst/>
          </a:prstGeom>
          <a:noFill/>
        </p:spPr>
        <p:txBody>
          <a:bodyPr wrap="square" rtlCol="0">
            <a:spAutoFit/>
          </a:bodyPr>
          <a:lstStyle/>
          <a:p>
            <a:r>
              <a:rPr lang="en-US" sz="1800" b="1" i="1" dirty="0" smtClean="0">
                <a:latin typeface="Gill Sans MT" panose="020B0502020104020203" pitchFamily="34" charset="0"/>
              </a:rPr>
              <a:t>PH 17.1</a:t>
            </a:r>
            <a:endParaRPr lang="en-US" sz="1800" b="1" i="1" dirty="0">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30</a:t>
            </a:fld>
            <a:endParaRPr lang="en-US"/>
          </a:p>
        </p:txBody>
      </p:sp>
    </p:spTree>
    <p:extLst>
      <p:ext uri="{BB962C8B-B14F-4D97-AF65-F5344CB8AC3E}">
        <p14:creationId xmlns:p14="http://schemas.microsoft.com/office/powerpoint/2010/main" val="1711041810"/>
      </p:ext>
    </p:extLst>
  </p:cSld>
  <p:clrMapOvr>
    <a:masterClrMapping/>
  </p:clrMapOvr>
  <p:transition spd="med">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1368" y="90331"/>
            <a:ext cx="4358843" cy="1077218"/>
          </a:xfrm>
          <a:prstGeom prst="rect">
            <a:avLst/>
          </a:prstGeom>
          <a:noFill/>
          <a:ln w="44450">
            <a:solidFill>
              <a:schemeClr val="accent1"/>
            </a:solidFill>
          </a:ln>
        </p:spPr>
        <p:txBody>
          <a:bodyPr wrap="square" rtlCol="0">
            <a:spAutoFit/>
          </a:bodyPr>
          <a:lstStyle/>
          <a:p>
            <a:r>
              <a:rPr lang="en-US" sz="1600" dirty="0" smtClean="0"/>
              <a:t>Completed FoodShare Worksheet, Form F-16033, for sample case #</a:t>
            </a:r>
            <a:r>
              <a:rPr lang="en-US" sz="1600" dirty="0"/>
              <a:t>3104317437</a:t>
            </a:r>
            <a:r>
              <a:rPr lang="en-US" sz="1600" dirty="0" smtClean="0"/>
              <a:t> in the CWW training environment. Most information can be transferred from the FS budget in CWW!  </a:t>
            </a:r>
            <a:endParaRPr lang="en-US" sz="1600" i="1" dirty="0"/>
          </a:p>
        </p:txBody>
      </p:sp>
      <p:pic>
        <p:nvPicPr>
          <p:cNvPr id="9" name="Picture 8"/>
          <p:cNvPicPr>
            <a:picLocks noChangeAspect="1"/>
          </p:cNvPicPr>
          <p:nvPr/>
        </p:nvPicPr>
        <p:blipFill>
          <a:blip r:embed="rId3"/>
          <a:stretch>
            <a:fillRect/>
          </a:stretch>
        </p:blipFill>
        <p:spPr>
          <a:xfrm>
            <a:off x="10590212" y="631521"/>
            <a:ext cx="1408257" cy="568808"/>
          </a:xfrm>
          <a:prstGeom prst="rect">
            <a:avLst/>
          </a:prstGeom>
        </p:spPr>
      </p:pic>
      <p:pic>
        <p:nvPicPr>
          <p:cNvPr id="4" name="Picture 3"/>
          <p:cNvPicPr>
            <a:picLocks noChangeAspect="1"/>
          </p:cNvPicPr>
          <p:nvPr/>
        </p:nvPicPr>
        <p:blipFill>
          <a:blip r:embed="rId4"/>
          <a:stretch>
            <a:fillRect/>
          </a:stretch>
        </p:blipFill>
        <p:spPr>
          <a:xfrm>
            <a:off x="6170612" y="2057400"/>
            <a:ext cx="5943600" cy="4693024"/>
          </a:xfrm>
          <a:prstGeom prst="rect">
            <a:avLst/>
          </a:prstGeom>
          <a:ln w="44450">
            <a:solidFill>
              <a:srgbClr val="FE750E"/>
            </a:solidFill>
          </a:ln>
        </p:spPr>
      </p:pic>
      <p:pic>
        <p:nvPicPr>
          <p:cNvPr id="5" name="Picture 4"/>
          <p:cNvPicPr>
            <a:picLocks noChangeAspect="1"/>
          </p:cNvPicPr>
          <p:nvPr/>
        </p:nvPicPr>
        <p:blipFill>
          <a:blip r:embed="rId5"/>
          <a:stretch>
            <a:fillRect/>
          </a:stretch>
        </p:blipFill>
        <p:spPr>
          <a:xfrm>
            <a:off x="150812" y="90331"/>
            <a:ext cx="5791200" cy="6692914"/>
          </a:xfrm>
          <a:prstGeom prst="rect">
            <a:avLst/>
          </a:prstGeom>
          <a:ln w="44450">
            <a:solidFill>
              <a:srgbClr val="FE750E"/>
            </a:solidFill>
          </a:ln>
        </p:spPr>
      </p:pic>
      <p:sp>
        <p:nvSpPr>
          <p:cNvPr id="7" name="Slide Number Placeholder 6"/>
          <p:cNvSpPr>
            <a:spLocks noGrp="1"/>
          </p:cNvSpPr>
          <p:nvPr>
            <p:ph type="sldNum" sz="quarter" idx="12"/>
          </p:nvPr>
        </p:nvSpPr>
        <p:spPr/>
        <p:txBody>
          <a:bodyPr/>
          <a:lstStyle/>
          <a:p>
            <a:fld id="{34C99D79-8A4B-4031-B1E0-AF26F8EDF2BC}" type="slidenum">
              <a:rPr lang="en-US" smtClean="0"/>
              <a:t>31</a:t>
            </a:fld>
            <a:endParaRPr lang="en-US"/>
          </a:p>
        </p:txBody>
      </p:sp>
      <p:sp>
        <p:nvSpPr>
          <p:cNvPr id="16" name="TextBox 15"/>
          <p:cNvSpPr txBox="1"/>
          <p:nvPr/>
        </p:nvSpPr>
        <p:spPr>
          <a:xfrm>
            <a:off x="6450660" y="1272295"/>
            <a:ext cx="5791200" cy="646331"/>
          </a:xfrm>
          <a:prstGeom prst="rect">
            <a:avLst/>
          </a:prstGeom>
          <a:noFill/>
        </p:spPr>
        <p:txBody>
          <a:bodyPr wrap="square" rtlCol="0">
            <a:spAutoFit/>
          </a:bodyPr>
          <a:lstStyle/>
          <a:p>
            <a:r>
              <a:rPr lang="en-US" sz="1200" b="1" dirty="0" smtClean="0">
                <a:solidFill>
                  <a:srgbClr val="C00000"/>
                </a:solidFill>
              </a:rPr>
              <a:t>NOTE: Income and asset limits and deductions change periodically. This </a:t>
            </a:r>
          </a:p>
          <a:p>
            <a:r>
              <a:rPr lang="en-US" sz="1200" b="1" dirty="0" smtClean="0">
                <a:solidFill>
                  <a:srgbClr val="C00000"/>
                </a:solidFill>
              </a:rPr>
              <a:t>worksheet and the associated case in the CWW Training environment reflect information effective in the 3</a:t>
            </a:r>
            <a:r>
              <a:rPr lang="en-US" sz="1200" b="1" baseline="30000" dirty="0" smtClean="0">
                <a:solidFill>
                  <a:srgbClr val="C00000"/>
                </a:solidFill>
              </a:rPr>
              <a:t>rd</a:t>
            </a:r>
            <a:r>
              <a:rPr lang="en-US" sz="1200" b="1" dirty="0" smtClean="0">
                <a:solidFill>
                  <a:srgbClr val="C00000"/>
                </a:solidFill>
              </a:rPr>
              <a:t> quarter of 2021.</a:t>
            </a:r>
            <a:endParaRPr lang="en-US" sz="1200" b="1" dirty="0">
              <a:solidFill>
                <a:srgbClr val="C00000"/>
              </a:solidFill>
            </a:endParaRPr>
          </a:p>
        </p:txBody>
      </p:sp>
      <p:sp>
        <p:nvSpPr>
          <p:cNvPr id="17" name="Right Arrow 16"/>
          <p:cNvSpPr/>
          <p:nvPr/>
        </p:nvSpPr>
        <p:spPr>
          <a:xfrm>
            <a:off x="6035023" y="1307224"/>
            <a:ext cx="455613" cy="183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20808216">
            <a:off x="269309" y="490199"/>
            <a:ext cx="1319797" cy="523220"/>
          </a:xfrm>
          <a:prstGeom prst="rect">
            <a:avLst/>
          </a:prstGeom>
          <a:noFill/>
          <a:ln w="41275">
            <a:solidFill>
              <a:schemeClr val="accent1"/>
            </a:solidFill>
          </a:ln>
        </p:spPr>
        <p:txBody>
          <a:bodyPr wrap="square" rtlCol="0">
            <a:spAutoFit/>
          </a:bodyPr>
          <a:lstStyle/>
          <a:p>
            <a:r>
              <a:rPr lang="en-US" sz="1400" b="1" dirty="0" smtClean="0">
                <a:solidFill>
                  <a:srgbClr val="75A418"/>
                </a:solidFill>
              </a:rPr>
              <a:t>Zoom in to </a:t>
            </a:r>
          </a:p>
          <a:p>
            <a:r>
              <a:rPr lang="en-US" sz="1400" b="1" dirty="0" smtClean="0">
                <a:solidFill>
                  <a:srgbClr val="75A418"/>
                </a:solidFill>
              </a:rPr>
              <a:t>see better!</a:t>
            </a:r>
            <a:endParaRPr lang="en-US" sz="1400" b="1" dirty="0">
              <a:solidFill>
                <a:srgbClr val="75A418"/>
              </a:solidFill>
            </a:endParaRPr>
          </a:p>
        </p:txBody>
      </p:sp>
    </p:spTree>
    <p:extLst>
      <p:ext uri="{BB962C8B-B14F-4D97-AF65-F5344CB8AC3E}">
        <p14:creationId xmlns:p14="http://schemas.microsoft.com/office/powerpoint/2010/main" val="3002714851"/>
      </p:ext>
    </p:extLst>
  </p:cSld>
  <p:clrMapOvr>
    <a:masterClrMapping/>
  </p:clrMapOvr>
  <p:transition spd="med">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762000"/>
            <a:ext cx="9751060" cy="685800"/>
          </a:xfrm>
        </p:spPr>
        <p:txBody>
          <a:bodyPr/>
          <a:lstStyle/>
          <a:p>
            <a:r>
              <a:rPr lang="en-US" b="1" dirty="0" smtClean="0">
                <a:latin typeface="Gill Sans MT" panose="020B0502020104020203" pitchFamily="34" charset="0"/>
              </a:rPr>
              <a:t>Wrap Up</a:t>
            </a:r>
            <a:endParaRPr lang="en-US" b="1" dirty="0">
              <a:latin typeface="Gill Sans MT" panose="020B0502020104020203" pitchFamily="34" charset="0"/>
            </a:endParaRPr>
          </a:p>
        </p:txBody>
      </p:sp>
      <p:sp>
        <p:nvSpPr>
          <p:cNvPr id="3" name="Content Placeholder 2"/>
          <p:cNvSpPr>
            <a:spLocks noGrp="1"/>
          </p:cNvSpPr>
          <p:nvPr>
            <p:ph idx="1"/>
          </p:nvPr>
        </p:nvSpPr>
        <p:spPr>
          <a:xfrm>
            <a:off x="1213831" y="1752600"/>
            <a:ext cx="10439400" cy="4114800"/>
          </a:xfrm>
        </p:spPr>
        <p:txBody>
          <a:bodyPr>
            <a:noAutofit/>
          </a:bodyPr>
          <a:lstStyle/>
          <a:p>
            <a:pPr marL="0" indent="0">
              <a:buNone/>
            </a:pPr>
            <a:r>
              <a:rPr lang="en-US" sz="2400" b="1" dirty="0" smtClean="0"/>
              <a:t>A SNAP FoodShare case is</a:t>
            </a:r>
          </a:p>
          <a:p>
            <a:r>
              <a:rPr lang="en-US" sz="2000" dirty="0" smtClean="0"/>
              <a:t>EBD (at least one elderly, blind, or disabled member in the food unit)</a:t>
            </a:r>
          </a:p>
          <a:p>
            <a:r>
              <a:rPr lang="en-US" sz="2000" dirty="0" smtClean="0"/>
              <a:t>Over the gross income limit of 200% FPL for FoodShare (reason code 013). </a:t>
            </a:r>
            <a:endParaRPr lang="en-US" sz="1200" dirty="0" smtClean="0"/>
          </a:p>
          <a:p>
            <a:pPr marL="0" indent="0">
              <a:buNone/>
            </a:pPr>
            <a:r>
              <a:rPr lang="en-US" sz="2400" b="1" dirty="0" smtClean="0"/>
              <a:t>To be eligible, a SNAP FoodShare case must</a:t>
            </a:r>
          </a:p>
          <a:p>
            <a:r>
              <a:rPr lang="en-US" sz="2000" dirty="0" smtClean="0"/>
              <a:t>Be under the net income limit of 100% FPL for FoodShare after all countable expenses have been considered</a:t>
            </a:r>
          </a:p>
          <a:p>
            <a:r>
              <a:rPr lang="en-US" sz="2000" dirty="0" smtClean="0"/>
              <a:t>Have less than $4250 in FoodShare countable assets </a:t>
            </a:r>
          </a:p>
        </p:txBody>
      </p:sp>
      <p:sp>
        <p:nvSpPr>
          <p:cNvPr id="5" name="Slide Number Placeholder 4"/>
          <p:cNvSpPr>
            <a:spLocks noGrp="1"/>
          </p:cNvSpPr>
          <p:nvPr>
            <p:ph type="sldNum" sz="quarter" idx="12"/>
          </p:nvPr>
        </p:nvSpPr>
        <p:spPr/>
        <p:txBody>
          <a:bodyPr/>
          <a:lstStyle/>
          <a:p>
            <a:fld id="{34C99D79-8A4B-4031-B1E0-AF26F8EDF2BC}" type="slidenum">
              <a:rPr lang="en-US" smtClean="0"/>
              <a:t>32</a:t>
            </a:fld>
            <a:endParaRPr lang="en-US"/>
          </a:p>
        </p:txBody>
      </p:sp>
    </p:spTree>
    <p:extLst>
      <p:ext uri="{BB962C8B-B14F-4D97-AF65-F5344CB8AC3E}">
        <p14:creationId xmlns:p14="http://schemas.microsoft.com/office/powerpoint/2010/main" val="510563424"/>
      </p:ext>
    </p:extLst>
  </p:cSld>
  <p:clrMapOvr>
    <a:masterClrMapping/>
  </p:clrMapOvr>
  <p:transition spd="med">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762000"/>
            <a:ext cx="9751060" cy="685800"/>
          </a:xfrm>
        </p:spPr>
        <p:txBody>
          <a:bodyPr/>
          <a:lstStyle/>
          <a:p>
            <a:r>
              <a:rPr lang="en-US" b="1" dirty="0" smtClean="0">
                <a:latin typeface="Gill Sans MT" panose="020B0502020104020203" pitchFamily="34" charset="0"/>
              </a:rPr>
              <a:t>Agency Process</a:t>
            </a:r>
            <a:endParaRPr lang="en-US" b="1" dirty="0">
              <a:latin typeface="Gill Sans MT" panose="020B0502020104020203" pitchFamily="34" charset="0"/>
            </a:endParaRPr>
          </a:p>
        </p:txBody>
      </p:sp>
      <p:sp>
        <p:nvSpPr>
          <p:cNvPr id="3" name="Content Placeholder 2"/>
          <p:cNvSpPr>
            <a:spLocks noGrp="1"/>
          </p:cNvSpPr>
          <p:nvPr>
            <p:ph idx="1"/>
          </p:nvPr>
        </p:nvSpPr>
        <p:spPr>
          <a:xfrm>
            <a:off x="989012" y="1457325"/>
            <a:ext cx="10439400" cy="4181475"/>
          </a:xfrm>
        </p:spPr>
        <p:txBody>
          <a:bodyPr>
            <a:normAutofit fontScale="25000" lnSpcReduction="20000"/>
          </a:bodyPr>
          <a:lstStyle/>
          <a:p>
            <a:r>
              <a:rPr lang="en-US" sz="8000" b="1" dirty="0" smtClean="0"/>
              <a:t>All workers will screen cases for potential SNAP eligibility                                                                      (EBD and over 200% gross FPL)</a:t>
            </a:r>
          </a:p>
          <a:p>
            <a:pPr lvl="1"/>
            <a:r>
              <a:rPr lang="en-US" sz="8000" dirty="0" smtClean="0"/>
              <a:t>Family workers will transfer potential SNAP applications to the EBD queue and comment </a:t>
            </a:r>
          </a:p>
          <a:p>
            <a:pPr lvl="1"/>
            <a:r>
              <a:rPr lang="en-US" sz="8000" dirty="0" smtClean="0"/>
              <a:t>EBD workers will process the SNAP case </a:t>
            </a:r>
          </a:p>
          <a:p>
            <a:r>
              <a:rPr lang="en-US" sz="8000" b="1" dirty="0" smtClean="0"/>
              <a:t>Applications should always be offered if there is a chance that the applicant may be</a:t>
            </a:r>
          </a:p>
          <a:p>
            <a:pPr lvl="1"/>
            <a:r>
              <a:rPr lang="en-US" sz="8000" dirty="0" smtClean="0"/>
              <a:t>under the net income limit of 100% FPL for FoodShare and </a:t>
            </a:r>
          </a:p>
          <a:p>
            <a:pPr lvl="1" indent="-301752"/>
            <a:r>
              <a:rPr lang="en-US" sz="8000" dirty="0" smtClean="0"/>
              <a:t>under the countable asset limit of $4250 for FoodShare</a:t>
            </a:r>
          </a:p>
          <a:p>
            <a:pPr marL="285750" lvl="1" indent="-301752">
              <a:buFont typeface="Arial" panose="020B0604020202020204" pitchFamily="34" charset="0"/>
              <a:buChar char="•"/>
            </a:pPr>
            <a:r>
              <a:rPr lang="en-US" sz="8000" b="1" dirty="0" smtClean="0"/>
              <a:t>Reach out the to PRT for help while you get up to speed on this process </a:t>
            </a:r>
            <a:endParaRPr lang="en-US" sz="8000" b="1" dirty="0"/>
          </a:p>
          <a:p>
            <a:pPr marL="0" lvl="0" indent="0">
              <a:lnSpc>
                <a:spcPct val="120000"/>
              </a:lnSpc>
              <a:spcBef>
                <a:spcPts val="1600"/>
              </a:spcBef>
              <a:buClr>
                <a:srgbClr val="89C01C">
                  <a:lumMod val="75000"/>
                </a:srgbClr>
              </a:buClr>
              <a:buNone/>
            </a:pPr>
            <a:r>
              <a:rPr lang="en-US" sz="8000" b="1" dirty="0" smtClean="0">
                <a:solidFill>
                  <a:srgbClr val="75A418"/>
                </a:solidFill>
              </a:rPr>
              <a:t>SNAP </a:t>
            </a:r>
            <a:r>
              <a:rPr lang="en-US" sz="8000" b="1" dirty="0">
                <a:solidFill>
                  <a:srgbClr val="75A418"/>
                </a:solidFill>
              </a:rPr>
              <a:t>Case Tracking: once the EBD worker has processed a SNAP </a:t>
            </a:r>
            <a:r>
              <a:rPr lang="en-US" sz="8000" b="1" dirty="0" smtClean="0">
                <a:solidFill>
                  <a:srgbClr val="75A418"/>
                </a:solidFill>
              </a:rPr>
              <a:t>application, please  </a:t>
            </a:r>
            <a:r>
              <a:rPr lang="en-US" sz="8000" b="1" dirty="0">
                <a:solidFill>
                  <a:srgbClr val="75A418"/>
                </a:solidFill>
              </a:rPr>
              <a:t>send an email to the PRT with the case number and whether SNAP was approved or denied. For example: </a:t>
            </a:r>
            <a:endParaRPr lang="en-US" sz="8000" b="1" dirty="0" smtClean="0">
              <a:solidFill>
                <a:srgbClr val="75A418"/>
              </a:solidFill>
            </a:endParaRPr>
          </a:p>
          <a:p>
            <a:pPr marL="0" lvl="0" indent="0">
              <a:lnSpc>
                <a:spcPct val="120000"/>
              </a:lnSpc>
              <a:spcBef>
                <a:spcPts val="0"/>
              </a:spcBef>
              <a:buClr>
                <a:srgbClr val="89C01C">
                  <a:lumMod val="75000"/>
                </a:srgbClr>
              </a:buClr>
              <a:buNone/>
            </a:pPr>
            <a:r>
              <a:rPr lang="en-US" sz="8000" b="1" dirty="0" smtClean="0">
                <a:solidFill>
                  <a:srgbClr val="FE750E"/>
                </a:solidFill>
              </a:rPr>
              <a:t>			Subject</a:t>
            </a:r>
            <a:r>
              <a:rPr lang="en-US" sz="8000" b="1" dirty="0">
                <a:solidFill>
                  <a:srgbClr val="FE750E"/>
                </a:solidFill>
              </a:rPr>
              <a:t>: SNAP Case-approved</a:t>
            </a:r>
          </a:p>
          <a:p>
            <a:pPr marL="0" lvl="0" indent="0">
              <a:lnSpc>
                <a:spcPct val="120000"/>
              </a:lnSpc>
              <a:spcBef>
                <a:spcPts val="0"/>
              </a:spcBef>
              <a:buClr>
                <a:srgbClr val="89C01C">
                  <a:lumMod val="75000"/>
                </a:srgbClr>
              </a:buClr>
              <a:buNone/>
            </a:pPr>
            <a:r>
              <a:rPr lang="en-US" sz="8000" b="1" dirty="0" smtClean="0">
                <a:solidFill>
                  <a:srgbClr val="FE750E"/>
                </a:solidFill>
              </a:rPr>
              <a:t>			Body</a:t>
            </a:r>
            <a:r>
              <a:rPr lang="en-US" sz="8000" b="1" dirty="0">
                <a:solidFill>
                  <a:srgbClr val="FE750E"/>
                </a:solidFill>
              </a:rPr>
              <a:t>: MIRIAM SNAP </a:t>
            </a:r>
            <a:r>
              <a:rPr lang="en-US" sz="8000" b="1" dirty="0" smtClean="0">
                <a:solidFill>
                  <a:srgbClr val="FE750E"/>
                </a:solidFill>
              </a:rPr>
              <a:t>1  69F </a:t>
            </a:r>
            <a:r>
              <a:rPr lang="en-US" sz="8000" b="1" dirty="0">
                <a:solidFill>
                  <a:srgbClr val="FE750E"/>
                </a:solidFill>
              </a:rPr>
              <a:t>PP    Case:  </a:t>
            </a:r>
            <a:r>
              <a:rPr lang="en-US" sz="8000" b="1" dirty="0" smtClean="0">
                <a:solidFill>
                  <a:srgbClr val="FE750E"/>
                </a:solidFill>
              </a:rPr>
              <a:t>3104317437</a:t>
            </a:r>
            <a:endParaRPr lang="en-US" sz="8000" b="1" dirty="0">
              <a:solidFill>
                <a:srgbClr val="FE750E"/>
              </a:solidFill>
            </a:endParaRPr>
          </a:p>
          <a:p>
            <a:pPr marL="451025" lvl="1" indent="0">
              <a:buNone/>
            </a:pPr>
            <a:endParaRPr lang="en-US" sz="2000" b="1" dirty="0" smtClean="0"/>
          </a:p>
          <a:p>
            <a:pPr marL="0" indent="0">
              <a:buNone/>
            </a:pPr>
            <a:endParaRPr lang="en-US" sz="1700" b="1" dirty="0" smtClean="0"/>
          </a:p>
          <a:p>
            <a:pPr marL="0" indent="0">
              <a:buNone/>
            </a:pPr>
            <a:endParaRPr lang="en-US" sz="1700" b="1" dirty="0" smtClean="0"/>
          </a:p>
          <a:p>
            <a:pPr marL="0" indent="0">
              <a:buNone/>
            </a:pPr>
            <a:r>
              <a:rPr lang="en-US" sz="2000" dirty="0"/>
              <a:t>	</a:t>
            </a:r>
            <a:r>
              <a:rPr lang="en-US" sz="2000" dirty="0" smtClean="0"/>
              <a:t>	</a:t>
            </a:r>
            <a:endParaRPr lang="en-US" sz="2000" dirty="0"/>
          </a:p>
        </p:txBody>
      </p:sp>
      <p:pic>
        <p:nvPicPr>
          <p:cNvPr id="102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275" y="90488"/>
            <a:ext cx="3048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90488"/>
            <a:ext cx="304800" cy="1333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4C99D79-8A4B-4031-B1E0-AF26F8EDF2BC}" type="slidenum">
              <a:rPr lang="en-US" smtClean="0"/>
              <a:t>33</a:t>
            </a:fld>
            <a:endParaRPr lang="en-US"/>
          </a:p>
        </p:txBody>
      </p:sp>
    </p:spTree>
    <p:extLst>
      <p:ext uri="{BB962C8B-B14F-4D97-AF65-F5344CB8AC3E}">
        <p14:creationId xmlns:p14="http://schemas.microsoft.com/office/powerpoint/2010/main" val="586199684"/>
      </p:ext>
    </p:extLst>
  </p:cSld>
  <p:clrMapOvr>
    <a:masterClrMapping/>
  </p:clrMapOvr>
  <p:transition spd="med">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962" y="3476009"/>
            <a:ext cx="9751060" cy="685800"/>
          </a:xfrm>
        </p:spPr>
        <p:txBody>
          <a:bodyPr>
            <a:normAutofit/>
          </a:bodyPr>
          <a:lstStyle/>
          <a:p>
            <a:r>
              <a:rPr lang="en-US" b="1" dirty="0" smtClean="0">
                <a:latin typeface="Gill Sans MT" panose="020B0502020104020203" pitchFamily="34" charset="0"/>
              </a:rPr>
              <a:t>References </a:t>
            </a:r>
            <a:endParaRPr lang="en-US" b="1" dirty="0">
              <a:latin typeface="Gill Sans MT" panose="020B0502020104020203" pitchFamily="34" charset="0"/>
            </a:endParaRPr>
          </a:p>
        </p:txBody>
      </p:sp>
      <p:sp>
        <p:nvSpPr>
          <p:cNvPr id="4" name="Text Placeholder 3"/>
          <p:cNvSpPr>
            <a:spLocks noGrp="1"/>
          </p:cNvSpPr>
          <p:nvPr>
            <p:ph type="body" sz="half" idx="2"/>
          </p:nvPr>
        </p:nvSpPr>
        <p:spPr>
          <a:xfrm>
            <a:off x="1000962" y="4114800"/>
            <a:ext cx="9829800" cy="2278797"/>
          </a:xfrm>
        </p:spPr>
        <p:txBody>
          <a:bodyPr>
            <a:normAutofit/>
          </a:bodyPr>
          <a:lstStyle/>
          <a:p>
            <a:pPr defTabSz="457200"/>
            <a:r>
              <a:rPr lang="en-US" sz="1200" dirty="0" smtClean="0"/>
              <a:t>State </a:t>
            </a:r>
            <a:r>
              <a:rPr lang="en-US" sz="1200" dirty="0"/>
              <a:t>of Wisconsin/Department of Health Services. </a:t>
            </a:r>
            <a:r>
              <a:rPr lang="en-US" sz="1200" i="1" dirty="0" smtClean="0"/>
              <a:t>Process Help Handbook, Release 23-03</a:t>
            </a:r>
            <a:r>
              <a:rPr lang="en-US" sz="1200" dirty="0" smtClean="0"/>
              <a:t>. </a:t>
            </a:r>
            <a:r>
              <a:rPr lang="en-US" sz="1200" dirty="0"/>
              <a:t>Retrieved </a:t>
            </a:r>
            <a:r>
              <a:rPr lang="en-US" sz="1200" dirty="0" smtClean="0"/>
              <a:t>August 3, 2023 from </a:t>
            </a:r>
            <a:r>
              <a:rPr lang="en-US" sz="1200" dirty="0"/>
              <a:t>https://prd.cares.wisconsin.gov/help/ph/ph.htm?</a:t>
            </a:r>
          </a:p>
          <a:p>
            <a:pPr defTabSz="457200"/>
            <a:r>
              <a:rPr lang="en-US" sz="1200" dirty="0" smtClean="0"/>
              <a:t>State </a:t>
            </a:r>
            <a:r>
              <a:rPr lang="en-US" sz="1200" dirty="0"/>
              <a:t>of Wisconsin/Department of Health Services. (2021, January 19</a:t>
            </a:r>
            <a:r>
              <a:rPr lang="en-US" sz="1200" dirty="0" smtClean="0"/>
              <a:t>). </a:t>
            </a:r>
            <a:r>
              <a:rPr lang="en-US" sz="1200" i="1" dirty="0" smtClean="0"/>
              <a:t>FoodShare </a:t>
            </a:r>
            <a:r>
              <a:rPr lang="en-US" sz="1200" i="1" dirty="0"/>
              <a:t>Wisconsin </a:t>
            </a:r>
            <a:r>
              <a:rPr lang="en-US" sz="1200" i="1" dirty="0" smtClean="0"/>
              <a:t>handbook, Release 23-01</a:t>
            </a:r>
            <a:r>
              <a:rPr lang="en-US" sz="1200" dirty="0" smtClean="0"/>
              <a:t>. Retrieved August 3,2023 </a:t>
            </a:r>
            <a:r>
              <a:rPr lang="en-US" sz="1200" dirty="0"/>
              <a:t>from http://www.emhandbooks.wisconsin.gov/fsh/fsh.htm#t=home.htm</a:t>
            </a:r>
          </a:p>
          <a:p>
            <a:pPr defTabSz="457200"/>
            <a:r>
              <a:rPr lang="en-US" sz="1200" dirty="0" smtClean="0"/>
              <a:t>United States Department of Agriculture/Food and Nutrition Services (2021, October 1). SNAP special rules for the elderly </a:t>
            </a:r>
            <a:r>
              <a:rPr lang="en-US" sz="1200" dirty="0"/>
              <a:t>or disabled. </a:t>
            </a:r>
            <a:r>
              <a:rPr lang="en-US" sz="1200" dirty="0" smtClean="0"/>
              <a:t>https</a:t>
            </a:r>
            <a:r>
              <a:rPr lang="en-US" sz="1200" dirty="0"/>
              <a:t>://</a:t>
            </a:r>
            <a:r>
              <a:rPr lang="en-US" sz="1200" dirty="0" smtClean="0"/>
              <a:t>www.fns.usda.gov/snap/eligibility/elderly-disabled-special-rules</a:t>
            </a:r>
          </a:p>
          <a:p>
            <a:pPr lvl="0" defTabSz="457200">
              <a:buClr>
                <a:srgbClr val="89C01C">
                  <a:lumMod val="75000"/>
                </a:srgbClr>
              </a:buClr>
            </a:pPr>
            <a:r>
              <a:rPr lang="en-US" sz="1200" dirty="0">
                <a:solidFill>
                  <a:srgbClr val="89C01C">
                    <a:lumMod val="75000"/>
                  </a:srgbClr>
                </a:solidFill>
              </a:rPr>
              <a:t>United States Department of Agriculture/Food and Nutrition Services (2021, </a:t>
            </a:r>
            <a:r>
              <a:rPr lang="en-US" sz="1200" dirty="0" smtClean="0">
                <a:solidFill>
                  <a:srgbClr val="89C01C">
                    <a:lumMod val="75000"/>
                  </a:srgbClr>
                </a:solidFill>
              </a:rPr>
              <a:t>April 6). Waivers of Rules</a:t>
            </a:r>
            <a:r>
              <a:rPr lang="en-US" sz="1200" dirty="0">
                <a:solidFill>
                  <a:srgbClr val="89C01C">
                    <a:lumMod val="75000"/>
                  </a:srgbClr>
                </a:solidFill>
              </a:rPr>
              <a:t>. https://www.fns.usda.gov/snap/waivers/rules</a:t>
            </a:r>
            <a:endParaRPr lang="en-US" sz="1200" dirty="0"/>
          </a:p>
        </p:txBody>
      </p:sp>
      <p:sp>
        <p:nvSpPr>
          <p:cNvPr id="7" name="TextBox 6"/>
          <p:cNvSpPr txBox="1"/>
          <p:nvPr/>
        </p:nvSpPr>
        <p:spPr>
          <a:xfrm>
            <a:off x="1141412" y="655293"/>
            <a:ext cx="10744200" cy="646331"/>
          </a:xfrm>
          <a:prstGeom prst="rect">
            <a:avLst/>
          </a:prstGeom>
          <a:noFill/>
        </p:spPr>
        <p:txBody>
          <a:bodyPr wrap="square" rtlCol="0">
            <a:spAutoFit/>
          </a:bodyPr>
          <a:lstStyle/>
          <a:p>
            <a:r>
              <a:rPr lang="en-US" sz="3600" b="1" dirty="0" smtClean="0">
                <a:latin typeface="Gill Sans MT" panose="020B0502020104020203" pitchFamily="34" charset="0"/>
              </a:rPr>
              <a:t>Questions, clarifications, constructive feedback? </a:t>
            </a:r>
            <a:endParaRPr lang="en-US" sz="3600" b="1" dirty="0">
              <a:latin typeface="Gill Sans MT" panose="020B0502020104020203" pitchFamily="34" charset="0"/>
            </a:endParaRPr>
          </a:p>
        </p:txBody>
      </p:sp>
      <p:sp>
        <p:nvSpPr>
          <p:cNvPr id="8" name="TextBox 7"/>
          <p:cNvSpPr txBox="1"/>
          <p:nvPr/>
        </p:nvSpPr>
        <p:spPr>
          <a:xfrm>
            <a:off x="961592" y="2503068"/>
            <a:ext cx="10847820" cy="707886"/>
          </a:xfrm>
          <a:prstGeom prst="rect">
            <a:avLst/>
          </a:prstGeom>
          <a:noFill/>
        </p:spPr>
        <p:txBody>
          <a:bodyPr wrap="square" rtlCol="0">
            <a:spAutoFit/>
          </a:bodyPr>
          <a:lstStyle/>
          <a:p>
            <a:pPr marL="342900" indent="-342900">
              <a:buClr>
                <a:srgbClr val="5E8313"/>
              </a:buClr>
              <a:buFont typeface="Arial" panose="020B0604020202020204" pitchFamily="34" charset="0"/>
              <a:buChar char="•"/>
            </a:pPr>
            <a:r>
              <a:rPr lang="en-US" sz="2000" dirty="0" smtClean="0"/>
              <a:t>Have a suggestion or see an error? Trainings are only effective if they fit your needs as a worker. Please email Jamie O’Dea at </a:t>
            </a:r>
            <a:r>
              <a:rPr lang="en-US" sz="2000" dirty="0" smtClean="0">
                <a:hlinkClick r:id="rId3"/>
              </a:rPr>
              <a:t>odea.jamie@countyofdane.com</a:t>
            </a:r>
            <a:r>
              <a:rPr lang="en-US" sz="2000" dirty="0" smtClean="0"/>
              <a:t> with suggestions/corrections.</a:t>
            </a:r>
            <a:endParaRPr lang="en-US" sz="2000" dirty="0"/>
          </a:p>
        </p:txBody>
      </p:sp>
      <p:sp>
        <p:nvSpPr>
          <p:cNvPr id="9" name="TextBox 8"/>
          <p:cNvSpPr txBox="1"/>
          <p:nvPr/>
        </p:nvSpPr>
        <p:spPr>
          <a:xfrm>
            <a:off x="960004" y="1643957"/>
            <a:ext cx="10515600" cy="707886"/>
          </a:xfrm>
          <a:prstGeom prst="rect">
            <a:avLst/>
          </a:prstGeom>
          <a:noFill/>
        </p:spPr>
        <p:txBody>
          <a:bodyPr wrap="square" rtlCol="0">
            <a:spAutoFit/>
          </a:bodyPr>
          <a:lstStyle/>
          <a:p>
            <a:pPr marL="342900" indent="-342900">
              <a:buClr>
                <a:srgbClr val="5E8313"/>
              </a:buClr>
              <a:buFont typeface="Arial" panose="020B0604020202020204" pitchFamily="34" charset="0"/>
              <a:buChar char="•"/>
            </a:pPr>
            <a:r>
              <a:rPr lang="en-US" sz="2000" dirty="0" smtClean="0"/>
              <a:t>If you have questions, please </a:t>
            </a:r>
            <a:r>
              <a:rPr lang="en-US" sz="2000" dirty="0"/>
              <a:t>send them to Alex Premo at </a:t>
            </a:r>
            <a:r>
              <a:rPr lang="en-US" sz="2000" dirty="0">
                <a:hlinkClick r:id="rId4"/>
              </a:rPr>
              <a:t>premo@countyofdane.com</a:t>
            </a:r>
            <a:r>
              <a:rPr lang="en-US" sz="2000" dirty="0"/>
              <a:t> </a:t>
            </a:r>
            <a:r>
              <a:rPr lang="en-US" sz="2000" dirty="0" smtClean="0"/>
              <a:t>with </a:t>
            </a:r>
            <a:r>
              <a:rPr lang="en-US" sz="2000" dirty="0"/>
              <a:t>the subject “SNAP FS Training</a:t>
            </a:r>
            <a:r>
              <a:rPr lang="en-US" sz="2000" dirty="0" smtClean="0"/>
              <a:t>.”</a:t>
            </a:r>
            <a:endParaRPr lang="en-US" sz="2000" dirty="0"/>
          </a:p>
        </p:txBody>
      </p:sp>
      <p:pic>
        <p:nvPicPr>
          <p:cNvPr id="3" name="Picture 2"/>
          <p:cNvPicPr>
            <a:picLocks noChangeAspect="1"/>
          </p:cNvPicPr>
          <p:nvPr/>
        </p:nvPicPr>
        <p:blipFill>
          <a:blip r:embed="rId5"/>
          <a:stretch>
            <a:fillRect/>
          </a:stretch>
        </p:blipFill>
        <p:spPr>
          <a:xfrm>
            <a:off x="9816205" y="3783824"/>
            <a:ext cx="1871634" cy="755970"/>
          </a:xfrm>
          <a:prstGeom prst="rect">
            <a:avLst/>
          </a:prstGeom>
        </p:spPr>
      </p:pic>
      <p:sp>
        <p:nvSpPr>
          <p:cNvPr id="6" name="Slide Number Placeholder 5"/>
          <p:cNvSpPr>
            <a:spLocks noGrp="1"/>
          </p:cNvSpPr>
          <p:nvPr>
            <p:ph type="sldNum" sz="quarter" idx="12"/>
          </p:nvPr>
        </p:nvSpPr>
        <p:spPr/>
        <p:txBody>
          <a:bodyPr/>
          <a:lstStyle/>
          <a:p>
            <a:fld id="{34C99D79-8A4B-4031-B1E0-AF26F8EDF2BC}" type="slidenum">
              <a:rPr lang="en-US" smtClean="0"/>
              <a:t>34</a:t>
            </a:fld>
            <a:endParaRPr lang="en-US"/>
          </a:p>
        </p:txBody>
      </p:sp>
    </p:spTree>
    <p:extLst>
      <p:ext uri="{BB962C8B-B14F-4D97-AF65-F5344CB8AC3E}">
        <p14:creationId xmlns:p14="http://schemas.microsoft.com/office/powerpoint/2010/main" val="1544840953"/>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812" y="2133600"/>
            <a:ext cx="9751060" cy="1295400"/>
          </a:xfrm>
        </p:spPr>
        <p:txBody>
          <a:bodyPr>
            <a:normAutofit/>
          </a:bodyPr>
          <a:lstStyle/>
          <a:p>
            <a:r>
              <a:rPr lang="en-US" sz="4800" b="1" dirty="0" smtClean="0">
                <a:latin typeface="Gill Sans MT" panose="020B0502020104020203" pitchFamily="34" charset="0"/>
              </a:rPr>
              <a:t>Thank you! </a:t>
            </a:r>
            <a:endParaRPr lang="en-US" sz="4800" dirty="0"/>
          </a:p>
        </p:txBody>
      </p:sp>
      <p:pic>
        <p:nvPicPr>
          <p:cNvPr id="5" name="Picture 4"/>
          <p:cNvPicPr>
            <a:picLocks noChangeAspect="1"/>
          </p:cNvPicPr>
          <p:nvPr/>
        </p:nvPicPr>
        <p:blipFill>
          <a:blip r:embed="rId2"/>
          <a:stretch>
            <a:fillRect/>
          </a:stretch>
        </p:blipFill>
        <p:spPr>
          <a:xfrm>
            <a:off x="9752012" y="4343400"/>
            <a:ext cx="1871634" cy="755970"/>
          </a:xfrm>
          <a:prstGeom prst="rect">
            <a:avLst/>
          </a:prstGeom>
        </p:spPr>
      </p:pic>
      <p:sp>
        <p:nvSpPr>
          <p:cNvPr id="7" name="Slide Number Placeholder 6"/>
          <p:cNvSpPr>
            <a:spLocks noGrp="1"/>
          </p:cNvSpPr>
          <p:nvPr>
            <p:ph type="sldNum" sz="quarter" idx="12"/>
          </p:nvPr>
        </p:nvSpPr>
        <p:spPr/>
        <p:txBody>
          <a:bodyPr/>
          <a:lstStyle/>
          <a:p>
            <a:fld id="{34C99D79-8A4B-4031-B1E0-AF26F8EDF2BC}" type="slidenum">
              <a:rPr lang="en-US" smtClean="0"/>
              <a:t>35</a:t>
            </a:fld>
            <a:endParaRPr lang="en-US"/>
          </a:p>
        </p:txBody>
      </p:sp>
    </p:spTree>
    <p:extLst>
      <p:ext uri="{BB962C8B-B14F-4D97-AF65-F5344CB8AC3E}">
        <p14:creationId xmlns:p14="http://schemas.microsoft.com/office/powerpoint/2010/main" val="4018133001"/>
      </p:ext>
    </p:extLst>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85800"/>
            <a:ext cx="9751060" cy="685800"/>
          </a:xfrm>
        </p:spPr>
        <p:txBody>
          <a:bodyPr>
            <a:normAutofit/>
          </a:bodyPr>
          <a:lstStyle/>
          <a:p>
            <a:r>
              <a:rPr lang="en-US" b="1" dirty="0" smtClean="0">
                <a:latin typeface="Gill Sans MT" panose="020B0502020104020203" pitchFamily="34" charset="0"/>
              </a:rPr>
              <a:t>What We Will Cover Today</a:t>
            </a:r>
            <a:endParaRPr lang="en-US" b="1" dirty="0">
              <a:latin typeface="Gill Sans MT" panose="020B0502020104020203" pitchFamily="34" charset="0"/>
            </a:endParaRPr>
          </a:p>
        </p:txBody>
      </p:sp>
      <p:sp>
        <p:nvSpPr>
          <p:cNvPr id="3" name="Content Placeholder 2"/>
          <p:cNvSpPr>
            <a:spLocks noGrp="1"/>
          </p:cNvSpPr>
          <p:nvPr>
            <p:ph idx="1"/>
          </p:nvPr>
        </p:nvSpPr>
        <p:spPr>
          <a:xfrm>
            <a:off x="1213623" y="1295400"/>
            <a:ext cx="10214789" cy="4677578"/>
          </a:xfrm>
        </p:spPr>
        <p:txBody>
          <a:bodyPr>
            <a:normAutofit lnSpcReduction="10000"/>
          </a:bodyPr>
          <a:lstStyle/>
          <a:p>
            <a:endParaRPr lang="en-US" sz="1200" dirty="0" smtClean="0"/>
          </a:p>
          <a:p>
            <a:pPr lvl="2">
              <a:lnSpc>
                <a:spcPct val="150000"/>
              </a:lnSpc>
              <a:spcBef>
                <a:spcPts val="0"/>
              </a:spcBef>
            </a:pPr>
            <a:r>
              <a:rPr lang="en-US" sz="3300" dirty="0" smtClean="0"/>
              <a:t>Brief EBD reminders</a:t>
            </a:r>
          </a:p>
          <a:p>
            <a:pPr lvl="2">
              <a:lnSpc>
                <a:spcPct val="150000"/>
              </a:lnSpc>
              <a:spcBef>
                <a:spcPts val="0"/>
              </a:spcBef>
            </a:pPr>
            <a:r>
              <a:rPr lang="en-US" sz="3300" dirty="0" smtClean="0"/>
              <a:t>Identifying SNAP cases and eligibility</a:t>
            </a:r>
          </a:p>
          <a:p>
            <a:pPr lvl="2">
              <a:lnSpc>
                <a:spcPct val="150000"/>
              </a:lnSpc>
              <a:spcBef>
                <a:spcPts val="0"/>
              </a:spcBef>
            </a:pPr>
            <a:r>
              <a:rPr lang="en-US" sz="3300" dirty="0" smtClean="0"/>
              <a:t>Importance of expenses</a:t>
            </a:r>
          </a:p>
          <a:p>
            <a:pPr lvl="2">
              <a:lnSpc>
                <a:spcPct val="150000"/>
              </a:lnSpc>
              <a:spcBef>
                <a:spcPts val="0"/>
              </a:spcBef>
            </a:pPr>
            <a:r>
              <a:rPr lang="en-US" sz="3300" dirty="0"/>
              <a:t>Assets and divestment for SNAP</a:t>
            </a:r>
          </a:p>
          <a:p>
            <a:pPr lvl="2">
              <a:lnSpc>
                <a:spcPct val="150000"/>
              </a:lnSpc>
              <a:spcBef>
                <a:spcPts val="0"/>
              </a:spcBef>
            </a:pPr>
            <a:r>
              <a:rPr lang="en-US" sz="3300" dirty="0"/>
              <a:t>Reason codes and approval/denial processes </a:t>
            </a:r>
          </a:p>
          <a:p>
            <a:pPr lvl="2">
              <a:lnSpc>
                <a:spcPct val="150000"/>
              </a:lnSpc>
              <a:spcBef>
                <a:spcPts val="0"/>
              </a:spcBef>
            </a:pPr>
            <a:r>
              <a:rPr lang="en-US" sz="3300" dirty="0"/>
              <a:t>S</a:t>
            </a:r>
            <a:r>
              <a:rPr lang="en-US" sz="3300" dirty="0" smtClean="0"/>
              <a:t>ample FoodShare worksheet for a SNAP case</a:t>
            </a:r>
          </a:p>
          <a:p>
            <a:pPr marL="902050" lvl="2" indent="0">
              <a:lnSpc>
                <a:spcPct val="150000"/>
              </a:lnSpc>
              <a:spcBef>
                <a:spcPts val="0"/>
              </a:spcBef>
              <a:buNone/>
            </a:pPr>
            <a:endParaRPr lang="en-US" sz="2600" dirty="0" smtClean="0"/>
          </a:p>
          <a:p>
            <a:pPr marL="902050" lvl="2" indent="0">
              <a:buNone/>
            </a:pPr>
            <a:endParaRPr lang="en-US" sz="2200" dirty="0" smtClean="0"/>
          </a:p>
          <a:p>
            <a:pPr marL="902050" lvl="2" indent="0">
              <a:lnSpc>
                <a:spcPct val="120000"/>
              </a:lnSpc>
              <a:spcBef>
                <a:spcPts val="0"/>
              </a:spcBef>
              <a:buNone/>
            </a:pPr>
            <a:endParaRPr lang="en-US" sz="2400" dirty="0" smtClean="0">
              <a:solidFill>
                <a:srgbClr val="FF0000"/>
              </a:solidFill>
            </a:endParaRPr>
          </a:p>
          <a:p>
            <a:pPr lvl="1"/>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0" y="5217008"/>
            <a:ext cx="1871634" cy="755970"/>
          </a:xfrm>
          <a:prstGeom prst="rect">
            <a:avLst/>
          </a:prstGeom>
        </p:spPr>
      </p:pic>
      <p:sp>
        <p:nvSpPr>
          <p:cNvPr id="6" name="Slide Number Placeholder 5"/>
          <p:cNvSpPr>
            <a:spLocks noGrp="1"/>
          </p:cNvSpPr>
          <p:nvPr>
            <p:ph type="sldNum" sz="quarter" idx="12"/>
          </p:nvPr>
        </p:nvSpPr>
        <p:spPr/>
        <p:txBody>
          <a:bodyPr/>
          <a:lstStyle/>
          <a:p>
            <a:fld id="{34C99D79-8A4B-4031-B1E0-AF26F8EDF2BC}" type="slidenum">
              <a:rPr lang="en-US" smtClean="0"/>
              <a:t>4</a:t>
            </a:fld>
            <a:endParaRPr lang="en-US"/>
          </a:p>
        </p:txBody>
      </p:sp>
    </p:spTree>
    <p:extLst>
      <p:ext uri="{BB962C8B-B14F-4D97-AF65-F5344CB8AC3E}">
        <p14:creationId xmlns:p14="http://schemas.microsoft.com/office/powerpoint/2010/main" val="144800337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762000"/>
            <a:ext cx="9751060" cy="685800"/>
          </a:xfrm>
        </p:spPr>
        <p:txBody>
          <a:bodyPr>
            <a:normAutofit/>
          </a:bodyPr>
          <a:lstStyle/>
          <a:p>
            <a:r>
              <a:rPr lang="en-US" sz="3400" b="1" dirty="0" smtClean="0">
                <a:latin typeface="Gill Sans MT" panose="020B0502020104020203" pitchFamily="34" charset="0"/>
              </a:rPr>
              <a:t>What is an EBD </a:t>
            </a:r>
            <a:r>
              <a:rPr lang="en-US" sz="3400" b="1" dirty="0" err="1" smtClean="0">
                <a:latin typeface="Gill Sans MT" panose="020B0502020104020203" pitchFamily="34" charset="0"/>
              </a:rPr>
              <a:t>FoodShare</a:t>
            </a:r>
            <a:r>
              <a:rPr lang="en-US" sz="3400" b="1" dirty="0" smtClean="0">
                <a:latin typeface="Gill Sans MT" panose="020B0502020104020203" pitchFamily="34" charset="0"/>
              </a:rPr>
              <a:t> Case? </a:t>
            </a:r>
            <a:endParaRPr lang="en-US" sz="3400" b="1" dirty="0">
              <a:latin typeface="Gill Sans MT" panose="020B0502020104020203" pitchFamily="34" charset="0"/>
            </a:endParaRPr>
          </a:p>
        </p:txBody>
      </p:sp>
      <p:sp>
        <p:nvSpPr>
          <p:cNvPr id="2" name="Content Placeholder 1"/>
          <p:cNvSpPr>
            <a:spLocks noGrp="1"/>
          </p:cNvSpPr>
          <p:nvPr>
            <p:ph idx="1"/>
          </p:nvPr>
        </p:nvSpPr>
        <p:spPr>
          <a:xfrm>
            <a:off x="455613" y="1705451"/>
            <a:ext cx="11277600" cy="3429000"/>
          </a:xfrm>
        </p:spPr>
        <p:txBody>
          <a:bodyPr>
            <a:normAutofit/>
          </a:bodyPr>
          <a:lstStyle/>
          <a:p>
            <a:pPr marL="0" indent="0">
              <a:buNone/>
            </a:pPr>
            <a:endParaRPr lang="en-US" dirty="0"/>
          </a:p>
          <a:p>
            <a:pPr marL="1207008" indent="-301752" algn="ctr">
              <a:lnSpc>
                <a:spcPct val="130000"/>
              </a:lnSpc>
              <a:spcBef>
                <a:spcPts val="0"/>
              </a:spcBef>
              <a:buNone/>
            </a:pPr>
            <a:r>
              <a:rPr lang="en-US" sz="3100" dirty="0" smtClean="0"/>
              <a:t>An EBD FoodShare case includes </a:t>
            </a:r>
            <a:r>
              <a:rPr lang="en-US" sz="3100" i="1" dirty="0" smtClean="0"/>
              <a:t>at least one member </a:t>
            </a:r>
          </a:p>
          <a:p>
            <a:pPr marL="1207008" indent="-301752" algn="ctr">
              <a:lnSpc>
                <a:spcPct val="130000"/>
              </a:lnSpc>
              <a:spcBef>
                <a:spcPts val="0"/>
              </a:spcBef>
              <a:buNone/>
            </a:pPr>
            <a:r>
              <a:rPr lang="en-US" sz="3100" dirty="0" smtClean="0"/>
              <a:t>in the FoodShare unit </a:t>
            </a:r>
          </a:p>
          <a:p>
            <a:pPr marL="1207008" indent="-301752" algn="ctr">
              <a:lnSpc>
                <a:spcPct val="130000"/>
              </a:lnSpc>
              <a:spcBef>
                <a:spcPts val="0"/>
              </a:spcBef>
              <a:buNone/>
            </a:pPr>
            <a:r>
              <a:rPr lang="en-US" sz="3100" dirty="0" smtClean="0"/>
              <a:t>who is elderly, blind, or disabled (EBD).</a:t>
            </a:r>
          </a:p>
          <a:p>
            <a:pPr marL="451025" lvl="1" indent="0">
              <a:buNone/>
            </a:pPr>
            <a:endParaRPr lang="en-US" dirty="0"/>
          </a:p>
          <a:p>
            <a:pPr algn="ctr"/>
            <a:endParaRPr lang="en-US" dirty="0"/>
          </a:p>
        </p:txBody>
      </p:sp>
      <p:sp>
        <p:nvSpPr>
          <p:cNvPr id="4" name="TextBox 3"/>
          <p:cNvSpPr txBox="1"/>
          <p:nvPr/>
        </p:nvSpPr>
        <p:spPr>
          <a:xfrm>
            <a:off x="228600" y="5715000"/>
            <a:ext cx="11279188" cy="646331"/>
          </a:xfrm>
          <a:prstGeom prst="rect">
            <a:avLst/>
          </a:prstGeom>
          <a:noFill/>
        </p:spPr>
        <p:txBody>
          <a:bodyPr wrap="square" rtlCol="0">
            <a:spAutoFit/>
          </a:bodyPr>
          <a:lstStyle/>
          <a:p>
            <a:pPr lvl="0"/>
            <a:r>
              <a:rPr lang="en-US" sz="1800" b="1" i="1" dirty="0" smtClean="0">
                <a:latin typeface="Gill Sans MT" panose="020B0502020104020203" pitchFamily="34" charset="0"/>
              </a:rPr>
              <a:t>FSHB 4.2.1.5 Elderly, Blind, or Disabled Food Units </a:t>
            </a:r>
            <a:r>
              <a:rPr lang="en-US" sz="1200" b="1" i="1" dirty="0" smtClean="0">
                <a:solidFill>
                  <a:srgbClr val="000000"/>
                </a:solidFill>
                <a:latin typeface="Gill Sans MT" panose="020B0502020104020203" pitchFamily="34" charset="0"/>
              </a:rPr>
              <a:t> </a:t>
            </a:r>
            <a:endParaRPr lang="en-US" sz="1800" b="1" i="1" dirty="0" smtClean="0">
              <a:latin typeface="Gill Sans MT" panose="020B0502020104020203" pitchFamily="34" charset="0"/>
            </a:endParaRPr>
          </a:p>
          <a:p>
            <a:pPr lvl="0" defTabSz="457200">
              <a:buClr>
                <a:srgbClr val="89C01C">
                  <a:lumMod val="75000"/>
                </a:srgbClr>
              </a:buClr>
            </a:pPr>
            <a:r>
              <a:rPr lang="en-US" sz="1800" b="1" i="1" dirty="0" smtClean="0">
                <a:latin typeface="Gill Sans MT" panose="020B0502020104020203" pitchFamily="34" charset="0"/>
              </a:rPr>
              <a:t>USDA/FNS (</a:t>
            </a:r>
            <a:r>
              <a:rPr lang="en-US" sz="1800" b="1" i="1" dirty="0">
                <a:latin typeface="Gill Sans MT" panose="020B0502020104020203" pitchFamily="34" charset="0"/>
              </a:rPr>
              <a:t>2021, </a:t>
            </a:r>
            <a:r>
              <a:rPr lang="en-US" sz="1800" b="1" i="1" dirty="0" smtClean="0">
                <a:latin typeface="Gill Sans MT" panose="020B0502020104020203" pitchFamily="34" charset="0"/>
              </a:rPr>
              <a:t>October 1). </a:t>
            </a:r>
            <a:r>
              <a:rPr lang="en-US" sz="1800" b="1" i="1" dirty="0">
                <a:latin typeface="Gill Sans MT" panose="020B0502020104020203" pitchFamily="34" charset="0"/>
              </a:rPr>
              <a:t>SNAP special rules for the elderly or disabled. </a:t>
            </a:r>
          </a:p>
        </p:txBody>
      </p:sp>
      <p:sp>
        <p:nvSpPr>
          <p:cNvPr id="3" name="Rectangle 2"/>
          <p:cNvSpPr/>
          <p:nvPr/>
        </p:nvSpPr>
        <p:spPr>
          <a:xfrm>
            <a:off x="228600" y="6294088"/>
            <a:ext cx="11277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buClr>
                <a:srgbClr val="89C01C">
                  <a:lumMod val="75000"/>
                </a:srgbClr>
              </a:buClr>
            </a:pPr>
            <a:r>
              <a:rPr lang="en-US" sz="1800" b="1" i="1" dirty="0">
                <a:solidFill>
                  <a:srgbClr val="7AAB19"/>
                </a:solidFill>
                <a:latin typeface="Gill Sans MT" panose="020B0502020104020203" pitchFamily="34" charset="0"/>
                <a:hlinkClick r:id="rId3"/>
              </a:rPr>
              <a:t>https://www.fns.usda.gov/snap/eligibility/elderly-disabled-special-rules</a:t>
            </a:r>
            <a:endParaRPr lang="en-US" sz="1800" b="1" dirty="0">
              <a:solidFill>
                <a:srgbClr val="7AAB19"/>
              </a:solidFill>
              <a:latin typeface="Gill Sans MT" panose="020B0502020104020203" pitchFamily="34" charset="0"/>
            </a:endParaRPr>
          </a:p>
        </p:txBody>
      </p:sp>
      <p:sp>
        <p:nvSpPr>
          <p:cNvPr id="7" name="Slide Number Placeholder 6"/>
          <p:cNvSpPr>
            <a:spLocks noGrp="1"/>
          </p:cNvSpPr>
          <p:nvPr>
            <p:ph type="sldNum" sz="quarter" idx="12"/>
          </p:nvPr>
        </p:nvSpPr>
        <p:spPr/>
        <p:txBody>
          <a:bodyPr/>
          <a:lstStyle/>
          <a:p>
            <a:fld id="{34C99D79-8A4B-4031-B1E0-AF26F8EDF2BC}" type="slidenum">
              <a:rPr lang="en-US" smtClean="0"/>
              <a:t>5</a:t>
            </a:fld>
            <a:endParaRPr lang="en-US"/>
          </a:p>
        </p:txBody>
      </p:sp>
    </p:spTree>
    <p:extLst>
      <p:ext uri="{BB962C8B-B14F-4D97-AF65-F5344CB8AC3E}">
        <p14:creationId xmlns:p14="http://schemas.microsoft.com/office/powerpoint/2010/main" val="424641335"/>
      </p:ext>
    </p:extLst>
  </p:cSld>
  <p:clrMapOvr>
    <a:masterClrMapping/>
  </p:clrMapOvr>
  <p:transition spd="med">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5212" y="685800"/>
            <a:ext cx="10668000" cy="685800"/>
          </a:xfrm>
        </p:spPr>
        <p:txBody>
          <a:bodyPr>
            <a:noAutofit/>
          </a:bodyPr>
          <a:lstStyle/>
          <a:p>
            <a:r>
              <a:rPr lang="en-US" b="1" dirty="0" smtClean="0">
                <a:latin typeface="Gill Sans MT" panose="020B0502020104020203" pitchFamily="34" charset="0"/>
              </a:rPr>
              <a:t>Who is Elderly, Blind, or Disabled for </a:t>
            </a:r>
            <a:r>
              <a:rPr lang="en-US" b="1" dirty="0" err="1" smtClean="0">
                <a:latin typeface="Gill Sans MT" panose="020B0502020104020203" pitchFamily="34" charset="0"/>
              </a:rPr>
              <a:t>FoodShare</a:t>
            </a:r>
            <a:r>
              <a:rPr lang="en-US" b="1" dirty="0" smtClean="0">
                <a:latin typeface="Gill Sans MT" panose="020B0502020104020203" pitchFamily="34" charset="0"/>
              </a:rPr>
              <a:t>? </a:t>
            </a:r>
            <a:endParaRPr lang="en-US" b="1" dirty="0">
              <a:latin typeface="Gill Sans MT" panose="020B0502020104020203" pitchFamily="34" charset="0"/>
            </a:endParaRPr>
          </a:p>
        </p:txBody>
      </p:sp>
      <p:sp>
        <p:nvSpPr>
          <p:cNvPr id="2" name="Content Placeholder 1"/>
          <p:cNvSpPr>
            <a:spLocks noGrp="1"/>
          </p:cNvSpPr>
          <p:nvPr>
            <p:ph idx="1"/>
          </p:nvPr>
        </p:nvSpPr>
        <p:spPr>
          <a:xfrm>
            <a:off x="455612" y="1752600"/>
            <a:ext cx="11277600" cy="4876800"/>
          </a:xfrm>
        </p:spPr>
        <p:txBody>
          <a:bodyPr>
            <a:normAutofit fontScale="25000" lnSpcReduction="20000"/>
          </a:bodyPr>
          <a:lstStyle/>
          <a:p>
            <a:pPr>
              <a:lnSpc>
                <a:spcPct val="170000"/>
              </a:lnSpc>
              <a:spcBef>
                <a:spcPts val="0"/>
              </a:spcBef>
            </a:pPr>
            <a:r>
              <a:rPr lang="en-US" sz="9600" dirty="0" smtClean="0"/>
              <a:t>Food </a:t>
            </a:r>
            <a:r>
              <a:rPr lang="en-US" sz="9600" dirty="0"/>
              <a:t>unit members are considered </a:t>
            </a:r>
            <a:r>
              <a:rPr lang="en-US" sz="9600" i="1" dirty="0"/>
              <a:t>elderly</a:t>
            </a:r>
            <a:r>
              <a:rPr lang="en-US" sz="9600" dirty="0"/>
              <a:t> at age 60 or older</a:t>
            </a:r>
            <a:r>
              <a:rPr lang="en-US" sz="9600" dirty="0" smtClean="0"/>
              <a:t>.</a:t>
            </a:r>
          </a:p>
          <a:p>
            <a:pPr marL="0" indent="0">
              <a:lnSpc>
                <a:spcPct val="120000"/>
              </a:lnSpc>
              <a:spcBef>
                <a:spcPts val="0"/>
              </a:spcBef>
              <a:buNone/>
            </a:pPr>
            <a:endParaRPr lang="en-US" sz="4800" dirty="0" smtClean="0"/>
          </a:p>
          <a:p>
            <a:pPr marL="303213" indent="-303213">
              <a:lnSpc>
                <a:spcPct val="170000"/>
              </a:lnSpc>
              <a:spcBef>
                <a:spcPts val="0"/>
              </a:spcBef>
            </a:pPr>
            <a:r>
              <a:rPr lang="en-US" sz="9600" dirty="0" smtClean="0"/>
              <a:t>Food unit members are considered </a:t>
            </a:r>
            <a:r>
              <a:rPr lang="en-US" sz="9600" i="1" dirty="0" smtClean="0"/>
              <a:t>disabled</a:t>
            </a:r>
            <a:r>
              <a:rPr lang="en-US" sz="9600" dirty="0" smtClean="0"/>
              <a:t> as determined by the Disability Determination Bureau, </a:t>
            </a:r>
            <a:r>
              <a:rPr lang="en-US" sz="9600" b="1" i="1" u="sng" dirty="0" smtClean="0"/>
              <a:t>but could also be considered disabled for FoodShare if they fit certain other criteria</a:t>
            </a:r>
            <a:r>
              <a:rPr lang="en-US" sz="9600" b="1" i="1" dirty="0" smtClean="0"/>
              <a:t> </a:t>
            </a:r>
            <a:r>
              <a:rPr lang="en-US" sz="9600" dirty="0" smtClean="0">
                <a:solidFill>
                  <a:srgbClr val="75A418"/>
                </a:solidFill>
              </a:rPr>
              <a:t>(see FSHB 3.8.1)</a:t>
            </a:r>
          </a:p>
          <a:p>
            <a:pPr marL="303213" indent="-303213">
              <a:lnSpc>
                <a:spcPct val="170000"/>
              </a:lnSpc>
              <a:spcBef>
                <a:spcPts val="0"/>
              </a:spcBef>
            </a:pPr>
            <a:endParaRPr lang="en-US" sz="6400" dirty="0" smtClean="0">
              <a:solidFill>
                <a:srgbClr val="75A418"/>
              </a:solidFill>
            </a:endParaRPr>
          </a:p>
          <a:p>
            <a:pPr marL="0" indent="0" algn="r">
              <a:lnSpc>
                <a:spcPct val="170000"/>
              </a:lnSpc>
              <a:spcBef>
                <a:spcPts val="0"/>
              </a:spcBef>
              <a:buNone/>
            </a:pPr>
            <a:r>
              <a:rPr lang="en-US" sz="8000" i="1" dirty="0" smtClean="0"/>
              <a:t>Being </a:t>
            </a:r>
            <a:r>
              <a:rPr lang="en-US" sz="8000" i="1" dirty="0"/>
              <a:t>unable to work for ABAWD/Work Registration </a:t>
            </a:r>
            <a:r>
              <a:rPr lang="en-US" sz="8000" i="1" dirty="0" smtClean="0"/>
              <a:t>purposes </a:t>
            </a:r>
          </a:p>
          <a:p>
            <a:pPr marL="0" indent="0" algn="r">
              <a:lnSpc>
                <a:spcPct val="170000"/>
              </a:lnSpc>
              <a:spcBef>
                <a:spcPts val="0"/>
              </a:spcBef>
              <a:buNone/>
            </a:pPr>
            <a:r>
              <a:rPr lang="en-US" sz="8000" i="1" dirty="0" smtClean="0"/>
              <a:t>is not the same as EBD </a:t>
            </a:r>
            <a:r>
              <a:rPr lang="en-US" sz="8000" i="1" dirty="0"/>
              <a:t>for </a:t>
            </a:r>
            <a:r>
              <a:rPr lang="en-US" sz="8000" i="1" dirty="0" smtClean="0"/>
              <a:t>FoodShare.</a:t>
            </a:r>
            <a:endParaRPr lang="en-US" sz="8000" i="1" dirty="0"/>
          </a:p>
          <a:p>
            <a:pPr marL="451025" lvl="1" indent="0">
              <a:lnSpc>
                <a:spcPct val="170000"/>
              </a:lnSpc>
              <a:spcBef>
                <a:spcPts val="0"/>
              </a:spcBef>
              <a:buNone/>
            </a:pPr>
            <a:endParaRPr lang="en-US" dirty="0"/>
          </a:p>
          <a:p>
            <a:pPr marL="902050" lvl="2" indent="0" algn="ctr">
              <a:lnSpc>
                <a:spcPct val="170000"/>
              </a:lnSpc>
              <a:spcBef>
                <a:spcPts val="0"/>
              </a:spcBef>
              <a:buNone/>
            </a:pPr>
            <a:endParaRPr lang="en-US" b="1" dirty="0" smtClean="0"/>
          </a:p>
          <a:p>
            <a:pPr algn="ctr">
              <a:lnSpc>
                <a:spcPct val="170000"/>
              </a:lnSpc>
              <a:spcBef>
                <a:spcPts val="0"/>
              </a:spcBef>
            </a:pPr>
            <a:endParaRPr lang="en-US" dirty="0"/>
          </a:p>
        </p:txBody>
      </p:sp>
      <p:sp>
        <p:nvSpPr>
          <p:cNvPr id="4" name="TextBox 3"/>
          <p:cNvSpPr txBox="1"/>
          <p:nvPr/>
        </p:nvSpPr>
        <p:spPr>
          <a:xfrm>
            <a:off x="150812" y="5983069"/>
            <a:ext cx="9296400" cy="646331"/>
          </a:xfrm>
          <a:prstGeom prst="rect">
            <a:avLst/>
          </a:prstGeom>
          <a:noFill/>
        </p:spPr>
        <p:txBody>
          <a:bodyPr wrap="square" rtlCol="0">
            <a:spAutoFit/>
          </a:bodyPr>
          <a:lstStyle/>
          <a:p>
            <a:pPr lvl="0"/>
            <a:r>
              <a:rPr lang="en-US" sz="1800" b="1" i="1" dirty="0">
                <a:latin typeface="Gill Sans MT" panose="020B0502020104020203" pitchFamily="34" charset="0"/>
              </a:rPr>
              <a:t>FSHB 3.8.1.1 EBD </a:t>
            </a:r>
            <a:r>
              <a:rPr lang="en-US" sz="1800" b="1" i="1" dirty="0" smtClean="0">
                <a:latin typeface="Gill Sans MT" panose="020B0502020104020203" pitchFamily="34" charset="0"/>
              </a:rPr>
              <a:t>Introduction </a:t>
            </a:r>
            <a:r>
              <a:rPr lang="en-US" sz="1200" b="1" i="1" dirty="0" smtClean="0">
                <a:solidFill>
                  <a:srgbClr val="000000"/>
                </a:solidFill>
                <a:latin typeface="Gill Sans MT" panose="020B0502020104020203" pitchFamily="34" charset="0"/>
              </a:rPr>
              <a:t> </a:t>
            </a:r>
            <a:r>
              <a:rPr lang="en-US" sz="1800" b="1" i="1" dirty="0" smtClean="0">
                <a:latin typeface="Gill Sans MT" panose="020B0502020104020203" pitchFamily="34" charset="0"/>
              </a:rPr>
              <a:t>, FSHB 3.8.1.2 Disabled Veterans </a:t>
            </a:r>
            <a:r>
              <a:rPr lang="en-US" sz="1200" b="1" i="1" dirty="0" smtClean="0">
                <a:solidFill>
                  <a:srgbClr val="000000"/>
                </a:solidFill>
                <a:latin typeface="Gill Sans MT" panose="020B0502020104020203" pitchFamily="34" charset="0"/>
              </a:rPr>
              <a:t> </a:t>
            </a:r>
          </a:p>
          <a:p>
            <a:pPr lvl="0"/>
            <a:r>
              <a:rPr lang="en-US" sz="1800" b="1" i="1" dirty="0" smtClean="0">
                <a:latin typeface="Gill Sans MT" panose="020B0502020104020203" pitchFamily="34" charset="0"/>
              </a:rPr>
              <a:t>FSHB </a:t>
            </a:r>
            <a:r>
              <a:rPr lang="en-US" sz="1800" b="1" i="1" dirty="0">
                <a:latin typeface="Gill Sans MT" panose="020B0502020104020203" pitchFamily="34" charset="0"/>
              </a:rPr>
              <a:t>4.2.1.5 Elderly, Blind, or Disabled Food </a:t>
            </a:r>
            <a:r>
              <a:rPr lang="en-US" sz="1800" b="1" i="1" dirty="0" smtClean="0">
                <a:latin typeface="Gill Sans MT" panose="020B0502020104020203" pitchFamily="34" charset="0"/>
              </a:rPr>
              <a:t>Units </a:t>
            </a:r>
            <a:r>
              <a:rPr lang="en-US" sz="1200" b="1" i="1" dirty="0" smtClean="0">
                <a:solidFill>
                  <a:srgbClr val="000000"/>
                </a:solidFill>
                <a:latin typeface="Gill Sans MT" panose="020B0502020104020203" pitchFamily="34" charset="0"/>
              </a:rPr>
              <a:t> </a:t>
            </a:r>
            <a:endParaRPr lang="en-US" sz="1200" b="1" i="1" dirty="0">
              <a:solidFill>
                <a:srgbClr val="000000"/>
              </a:solidFill>
              <a:latin typeface="Gill Sans MT" panose="020B0502020104020203" pitchFamily="34" charset="0"/>
            </a:endParaRPr>
          </a:p>
        </p:txBody>
      </p:sp>
      <p:cxnSp>
        <p:nvCxnSpPr>
          <p:cNvPr id="6" name="Straight Arrow Connector 5"/>
          <p:cNvCxnSpPr/>
          <p:nvPr/>
        </p:nvCxnSpPr>
        <p:spPr>
          <a:xfrm>
            <a:off x="4113212" y="4800600"/>
            <a:ext cx="685800" cy="0"/>
          </a:xfrm>
          <a:prstGeom prst="straightConnector1">
            <a:avLst/>
          </a:prstGeom>
          <a:ln w="57150">
            <a:solidFill>
              <a:srgbClr val="7AAB19"/>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4C99D79-8A4B-4031-B1E0-AF26F8EDF2BC}" type="slidenum">
              <a:rPr lang="en-US" smtClean="0"/>
              <a:t>6</a:t>
            </a:fld>
            <a:endParaRPr lang="en-US"/>
          </a:p>
        </p:txBody>
      </p:sp>
    </p:spTree>
    <p:extLst>
      <p:ext uri="{BB962C8B-B14F-4D97-AF65-F5344CB8AC3E}">
        <p14:creationId xmlns:p14="http://schemas.microsoft.com/office/powerpoint/2010/main" val="192774001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8299" y="381000"/>
            <a:ext cx="7239000" cy="5615709"/>
          </a:xfrm>
          <a:prstGeom prst="rect">
            <a:avLst/>
          </a:prstGeom>
          <a:ln>
            <a:noFill/>
          </a:ln>
        </p:spPr>
      </p:pic>
      <p:sp>
        <p:nvSpPr>
          <p:cNvPr id="2" name="TextBox 1"/>
          <p:cNvSpPr txBox="1"/>
          <p:nvPr/>
        </p:nvSpPr>
        <p:spPr>
          <a:xfrm>
            <a:off x="4570412" y="1082070"/>
            <a:ext cx="7342187" cy="1569660"/>
          </a:xfrm>
          <a:prstGeom prst="rect">
            <a:avLst/>
          </a:prstGeom>
          <a:solidFill>
            <a:schemeClr val="bg1"/>
          </a:solidFill>
          <a:ln w="44450">
            <a:solidFill>
              <a:srgbClr val="7AAB19"/>
            </a:solidFill>
          </a:ln>
        </p:spPr>
        <p:txBody>
          <a:bodyPr wrap="square" rtlCol="0">
            <a:spAutoFit/>
          </a:bodyPr>
          <a:lstStyle/>
          <a:p>
            <a:r>
              <a:rPr lang="en-US" dirty="0" smtClean="0"/>
              <a:t>Complete this section of the Disability page if the applicant has not been determined disabled by the DDB (Disability Determination Bureau) but fits another disability criteria for FoodShare purposes.</a:t>
            </a:r>
            <a:endParaRPr lang="en-US" dirty="0"/>
          </a:p>
        </p:txBody>
      </p:sp>
      <p:sp>
        <p:nvSpPr>
          <p:cNvPr id="3" name="Oval 2"/>
          <p:cNvSpPr/>
          <p:nvPr/>
        </p:nvSpPr>
        <p:spPr>
          <a:xfrm>
            <a:off x="482599" y="3352800"/>
            <a:ext cx="70104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0812" y="6336982"/>
            <a:ext cx="6858000" cy="646331"/>
          </a:xfrm>
          <a:prstGeom prst="rect">
            <a:avLst/>
          </a:prstGeom>
        </p:spPr>
        <p:txBody>
          <a:bodyPr wrap="square">
            <a:spAutoFit/>
          </a:bodyPr>
          <a:lstStyle/>
          <a:p>
            <a:pPr lvl="0"/>
            <a:r>
              <a:rPr lang="en-US" sz="1800" b="1" i="1" dirty="0" smtClean="0">
                <a:latin typeface="Gill Sans MT" panose="020B0502020104020203" pitchFamily="34" charset="0"/>
              </a:rPr>
              <a:t>FSHB 3.8.1 Elderly, Blind, or Disabled (EBD) Individuals </a:t>
            </a:r>
            <a:r>
              <a:rPr lang="en-US" sz="1200" b="1" i="1" dirty="0" smtClean="0">
                <a:solidFill>
                  <a:srgbClr val="000000"/>
                </a:solidFill>
                <a:latin typeface="Gill Sans MT" panose="020B0502020104020203" pitchFamily="34" charset="0"/>
              </a:rPr>
              <a:t> </a:t>
            </a:r>
            <a:endParaRPr lang="en-US" sz="1200" b="1" i="1" dirty="0">
              <a:solidFill>
                <a:srgbClr val="000000"/>
              </a:solidFill>
              <a:latin typeface="Gill Sans MT" panose="020B0502020104020203" pitchFamily="34" charset="0"/>
            </a:endParaRPr>
          </a:p>
          <a:p>
            <a:endParaRPr lang="en-US" sz="1800" i="1"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10317191" y="4724400"/>
            <a:ext cx="1871634" cy="755970"/>
          </a:xfrm>
          <a:prstGeom prst="rect">
            <a:avLst/>
          </a:prstGeom>
        </p:spPr>
      </p:pic>
      <p:sp>
        <p:nvSpPr>
          <p:cNvPr id="8" name="Slide Number Placeholder 7"/>
          <p:cNvSpPr>
            <a:spLocks noGrp="1"/>
          </p:cNvSpPr>
          <p:nvPr>
            <p:ph type="sldNum" sz="quarter" idx="12"/>
          </p:nvPr>
        </p:nvSpPr>
        <p:spPr/>
        <p:txBody>
          <a:bodyPr/>
          <a:lstStyle/>
          <a:p>
            <a:fld id="{34C99D79-8A4B-4031-B1E0-AF26F8EDF2BC}" type="slidenum">
              <a:rPr lang="en-US" smtClean="0"/>
              <a:t>7</a:t>
            </a:fld>
            <a:endParaRPr lang="en-US"/>
          </a:p>
        </p:txBody>
      </p:sp>
    </p:spTree>
    <p:extLst>
      <p:ext uri="{BB962C8B-B14F-4D97-AF65-F5344CB8AC3E}">
        <p14:creationId xmlns:p14="http://schemas.microsoft.com/office/powerpoint/2010/main" val="314733426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441841"/>
            <a:ext cx="9751060" cy="1295400"/>
          </a:xfrm>
        </p:spPr>
        <p:txBody>
          <a:bodyPr/>
          <a:lstStyle/>
          <a:p>
            <a:pPr algn="ctr"/>
            <a:r>
              <a:rPr lang="en-US" b="1" dirty="0">
                <a:latin typeface="Gill Sans MT" panose="020B0502020104020203" pitchFamily="34" charset="0"/>
              </a:rPr>
              <a:t>A </a:t>
            </a:r>
            <a:r>
              <a:rPr lang="en-US" b="1" dirty="0" err="1" smtClean="0">
                <a:latin typeface="Gill Sans MT" panose="020B0502020104020203" pitchFamily="34" charset="0"/>
              </a:rPr>
              <a:t>FoodShare</a:t>
            </a:r>
            <a:r>
              <a:rPr lang="en-US" b="1" dirty="0" smtClean="0">
                <a:latin typeface="Gill Sans MT" panose="020B0502020104020203" pitchFamily="34" charset="0"/>
              </a:rPr>
              <a:t> Case </a:t>
            </a:r>
            <a:r>
              <a:rPr lang="en-US" b="1" dirty="0">
                <a:latin typeface="Gill Sans MT" panose="020B0502020104020203" pitchFamily="34" charset="0"/>
              </a:rPr>
              <a:t>B</a:t>
            </a:r>
            <a:r>
              <a:rPr lang="en-US" b="1" dirty="0" smtClean="0">
                <a:latin typeface="Gill Sans MT" panose="020B0502020104020203" pitchFamily="34" charset="0"/>
              </a:rPr>
              <a:t>ecomes </a:t>
            </a:r>
            <a:br>
              <a:rPr lang="en-US" b="1" dirty="0" smtClean="0">
                <a:latin typeface="Gill Sans MT" panose="020B0502020104020203" pitchFamily="34" charset="0"/>
              </a:rPr>
            </a:br>
            <a:r>
              <a:rPr lang="en-US" b="1" dirty="0" smtClean="0">
                <a:latin typeface="Gill Sans MT" panose="020B0502020104020203" pitchFamily="34" charset="0"/>
              </a:rPr>
              <a:t>a SNAP Case </a:t>
            </a:r>
            <a:r>
              <a:rPr lang="en-US" b="1" dirty="0">
                <a:latin typeface="Gill Sans MT" panose="020B0502020104020203" pitchFamily="34" charset="0"/>
              </a:rPr>
              <a:t>W</a:t>
            </a:r>
            <a:r>
              <a:rPr lang="en-US" b="1" dirty="0" smtClean="0">
                <a:latin typeface="Gill Sans MT" panose="020B0502020104020203" pitchFamily="34" charset="0"/>
              </a:rPr>
              <a:t>hen </a:t>
            </a:r>
            <a:endParaRPr lang="en-US" b="1" dirty="0">
              <a:latin typeface="Gill Sans MT" panose="020B0502020104020203" pitchFamily="34" charset="0"/>
            </a:endParaRPr>
          </a:p>
        </p:txBody>
      </p:sp>
      <p:sp>
        <p:nvSpPr>
          <p:cNvPr id="3" name="Content Placeholder 2"/>
          <p:cNvSpPr>
            <a:spLocks noGrp="1"/>
          </p:cNvSpPr>
          <p:nvPr>
            <p:ph idx="1"/>
          </p:nvPr>
        </p:nvSpPr>
        <p:spPr>
          <a:xfrm>
            <a:off x="722946" y="2350532"/>
            <a:ext cx="10742931" cy="4158734"/>
          </a:xfrm>
        </p:spPr>
        <p:txBody>
          <a:bodyPr>
            <a:normAutofit/>
          </a:bodyPr>
          <a:lstStyle/>
          <a:p>
            <a:pPr marL="0" indent="0" algn="ctr">
              <a:buNone/>
            </a:pPr>
            <a:r>
              <a:rPr lang="en-US" sz="3000" dirty="0" smtClean="0">
                <a:solidFill>
                  <a:srgbClr val="7AAB19"/>
                </a:solidFill>
              </a:rPr>
              <a:t>1.</a:t>
            </a:r>
            <a:r>
              <a:rPr lang="en-US" sz="3000" dirty="0" smtClean="0"/>
              <a:t> There is </a:t>
            </a:r>
            <a:r>
              <a:rPr lang="en-US" sz="3000" i="1" dirty="0" smtClean="0"/>
              <a:t>at least one </a:t>
            </a:r>
            <a:r>
              <a:rPr lang="en-US" sz="3000" dirty="0" smtClean="0"/>
              <a:t>EBD member in the food unit</a:t>
            </a:r>
          </a:p>
          <a:p>
            <a:pPr marL="0" indent="0" algn="ctr">
              <a:buNone/>
            </a:pPr>
            <a:r>
              <a:rPr lang="en-US" sz="3000" b="1" i="1" dirty="0" smtClean="0">
                <a:solidFill>
                  <a:srgbClr val="7AAB19"/>
                </a:solidFill>
              </a:rPr>
              <a:t>and</a:t>
            </a:r>
            <a:r>
              <a:rPr lang="en-US" sz="3000" b="1" i="1" dirty="0" smtClean="0">
                <a:solidFill>
                  <a:srgbClr val="5E8313"/>
                </a:solidFill>
              </a:rPr>
              <a:t> </a:t>
            </a:r>
          </a:p>
          <a:p>
            <a:pPr marL="0" indent="0" algn="ctr">
              <a:lnSpc>
                <a:spcPct val="150000"/>
              </a:lnSpc>
              <a:spcBef>
                <a:spcPts val="0"/>
              </a:spcBef>
              <a:buNone/>
            </a:pPr>
            <a:r>
              <a:rPr lang="en-US" sz="3000" dirty="0" smtClean="0">
                <a:solidFill>
                  <a:srgbClr val="7AAB19"/>
                </a:solidFill>
              </a:rPr>
              <a:t>2.</a:t>
            </a:r>
            <a:r>
              <a:rPr lang="en-US" sz="3000" dirty="0" smtClean="0"/>
              <a:t> The gross household income for the food unit is over the gross income limit of 200</a:t>
            </a:r>
            <a:r>
              <a:rPr lang="en-US" sz="3000" dirty="0"/>
              <a:t>% </a:t>
            </a:r>
            <a:r>
              <a:rPr lang="en-US" sz="3000" dirty="0" smtClean="0"/>
              <a:t>FPL. Once gross income is over 200%, we shift our focus to net income</a:t>
            </a:r>
            <a:endParaRPr lang="en-US" dirty="0"/>
          </a:p>
        </p:txBody>
      </p:sp>
      <p:sp>
        <p:nvSpPr>
          <p:cNvPr id="4" name="TextBox 3"/>
          <p:cNvSpPr txBox="1"/>
          <p:nvPr/>
        </p:nvSpPr>
        <p:spPr>
          <a:xfrm>
            <a:off x="150812" y="6324600"/>
            <a:ext cx="7543800" cy="369332"/>
          </a:xfrm>
          <a:prstGeom prst="rect">
            <a:avLst/>
          </a:prstGeom>
          <a:noFill/>
        </p:spPr>
        <p:txBody>
          <a:bodyPr wrap="square" rtlCol="0">
            <a:spAutoFit/>
          </a:bodyPr>
          <a:lstStyle/>
          <a:p>
            <a:pPr lvl="0"/>
            <a:r>
              <a:rPr lang="en-US" sz="1800" b="1" i="1" dirty="0" smtClean="0">
                <a:latin typeface="Gill Sans MT" panose="020B0502020104020203" pitchFamily="34" charset="0"/>
              </a:rPr>
              <a:t>FSHB 4.2.1.5 Elderly, Blind, or Disabled Food Units </a:t>
            </a:r>
            <a:r>
              <a:rPr lang="en-US" sz="1200" b="1" i="1" dirty="0" smtClean="0">
                <a:solidFill>
                  <a:srgbClr val="000000"/>
                </a:solidFill>
                <a:latin typeface="Gill Sans MT" panose="020B0502020104020203" pitchFamily="34" charset="0"/>
              </a:rPr>
              <a:t> </a:t>
            </a:r>
            <a:r>
              <a:rPr lang="en-US" sz="1800" b="1" i="1" dirty="0" smtClean="0">
                <a:latin typeface="Gill Sans MT" panose="020B0502020104020203" pitchFamily="34" charset="0"/>
              </a:rPr>
              <a:t> </a:t>
            </a:r>
            <a:endParaRPr lang="en-US" sz="1800" b="1" i="1" dirty="0">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8</a:t>
            </a:fld>
            <a:endParaRPr lang="en-US"/>
          </a:p>
        </p:txBody>
      </p:sp>
    </p:spTree>
    <p:extLst>
      <p:ext uri="{BB962C8B-B14F-4D97-AF65-F5344CB8AC3E}">
        <p14:creationId xmlns:p14="http://schemas.microsoft.com/office/powerpoint/2010/main" val="326383554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413266"/>
            <a:ext cx="9751060" cy="1295400"/>
          </a:xfrm>
        </p:spPr>
        <p:txBody>
          <a:bodyPr/>
          <a:lstStyle/>
          <a:p>
            <a:pPr algn="ctr"/>
            <a:r>
              <a:rPr lang="en-US" b="1" dirty="0">
                <a:latin typeface="Gill Sans MT" panose="020B0502020104020203" pitchFamily="34" charset="0"/>
              </a:rPr>
              <a:t>A SNAP C</a:t>
            </a:r>
            <a:r>
              <a:rPr lang="en-US" b="1" dirty="0" smtClean="0">
                <a:latin typeface="Gill Sans MT" panose="020B0502020104020203" pitchFamily="34" charset="0"/>
              </a:rPr>
              <a:t>ase </a:t>
            </a:r>
            <a:br>
              <a:rPr lang="en-US" b="1" dirty="0" smtClean="0">
                <a:latin typeface="Gill Sans MT" panose="020B0502020104020203" pitchFamily="34" charset="0"/>
              </a:rPr>
            </a:br>
            <a:r>
              <a:rPr lang="en-US" b="1" dirty="0" smtClean="0">
                <a:latin typeface="Gill Sans MT" panose="020B0502020104020203" pitchFamily="34" charset="0"/>
              </a:rPr>
              <a:t>Becomes </a:t>
            </a:r>
            <a:r>
              <a:rPr lang="en-US" b="1" dirty="0">
                <a:latin typeface="Gill Sans MT" panose="020B0502020104020203" pitchFamily="34" charset="0"/>
              </a:rPr>
              <a:t>E</a:t>
            </a:r>
            <a:r>
              <a:rPr lang="en-US" b="1" dirty="0" smtClean="0">
                <a:latin typeface="Gill Sans MT" panose="020B0502020104020203" pitchFamily="34" charset="0"/>
              </a:rPr>
              <a:t>ligible </a:t>
            </a:r>
            <a:r>
              <a:rPr lang="en-US" b="1" dirty="0">
                <a:latin typeface="Gill Sans MT" panose="020B0502020104020203" pitchFamily="34" charset="0"/>
              </a:rPr>
              <a:t>W</a:t>
            </a:r>
            <a:r>
              <a:rPr lang="en-US" b="1" dirty="0" smtClean="0">
                <a:latin typeface="Gill Sans MT" panose="020B0502020104020203" pitchFamily="34" charset="0"/>
              </a:rPr>
              <a:t>hen </a:t>
            </a:r>
            <a:endParaRPr lang="en-US" b="1" dirty="0">
              <a:latin typeface="Gill Sans MT" panose="020B0502020104020203" pitchFamily="34" charset="0"/>
            </a:endParaRPr>
          </a:p>
        </p:txBody>
      </p:sp>
      <p:sp>
        <p:nvSpPr>
          <p:cNvPr id="3" name="Content Placeholder 2"/>
          <p:cNvSpPr>
            <a:spLocks noGrp="1"/>
          </p:cNvSpPr>
          <p:nvPr>
            <p:ph idx="1"/>
          </p:nvPr>
        </p:nvSpPr>
        <p:spPr>
          <a:xfrm>
            <a:off x="608012" y="1708666"/>
            <a:ext cx="10896600" cy="3549134"/>
          </a:xfrm>
        </p:spPr>
        <p:txBody>
          <a:bodyPr>
            <a:normAutofit fontScale="92500" lnSpcReduction="20000"/>
          </a:bodyPr>
          <a:lstStyle/>
          <a:p>
            <a:pPr marL="0" indent="0" algn="ctr">
              <a:lnSpc>
                <a:spcPct val="150000"/>
              </a:lnSpc>
              <a:spcBef>
                <a:spcPts val="0"/>
              </a:spcBef>
              <a:buNone/>
            </a:pPr>
            <a:r>
              <a:rPr lang="en-US" sz="3000" dirty="0" smtClean="0">
                <a:solidFill>
                  <a:srgbClr val="5E8313"/>
                </a:solidFill>
              </a:rPr>
              <a:t>1. </a:t>
            </a:r>
            <a:r>
              <a:rPr lang="en-US" sz="3000" dirty="0" smtClean="0"/>
              <a:t>The food unit is under </a:t>
            </a:r>
            <a:r>
              <a:rPr lang="en-US" sz="3000" dirty="0"/>
              <a:t>the </a:t>
            </a:r>
            <a:r>
              <a:rPr lang="en-US" sz="3000" dirty="0" smtClean="0"/>
              <a:t>net income limit of </a:t>
            </a:r>
          </a:p>
          <a:p>
            <a:pPr marL="0" indent="0" algn="ctr">
              <a:lnSpc>
                <a:spcPct val="150000"/>
              </a:lnSpc>
              <a:spcBef>
                <a:spcPts val="0"/>
              </a:spcBef>
              <a:buNone/>
            </a:pPr>
            <a:r>
              <a:rPr lang="en-US" sz="3000" dirty="0" smtClean="0"/>
              <a:t>100</a:t>
            </a:r>
            <a:r>
              <a:rPr lang="en-US" sz="3000" dirty="0"/>
              <a:t>% FPL </a:t>
            </a:r>
            <a:r>
              <a:rPr lang="en-US" sz="3000" dirty="0" smtClean="0"/>
              <a:t>for FoodShare </a:t>
            </a:r>
          </a:p>
          <a:p>
            <a:pPr marL="0" indent="0" algn="ctr">
              <a:lnSpc>
                <a:spcPct val="150000"/>
              </a:lnSpc>
              <a:spcBef>
                <a:spcPts val="0"/>
              </a:spcBef>
              <a:buNone/>
            </a:pPr>
            <a:r>
              <a:rPr lang="en-US" sz="3000" b="1" i="1" dirty="0" smtClean="0">
                <a:solidFill>
                  <a:srgbClr val="75A418"/>
                </a:solidFill>
              </a:rPr>
              <a:t>and</a:t>
            </a:r>
          </a:p>
          <a:p>
            <a:pPr marL="0" indent="0" algn="ctr">
              <a:lnSpc>
                <a:spcPct val="150000"/>
              </a:lnSpc>
              <a:spcBef>
                <a:spcPts val="0"/>
              </a:spcBef>
              <a:buNone/>
            </a:pPr>
            <a:r>
              <a:rPr lang="en-US" sz="3000" dirty="0" smtClean="0">
                <a:solidFill>
                  <a:srgbClr val="5E8313"/>
                </a:solidFill>
              </a:rPr>
              <a:t>2.</a:t>
            </a:r>
            <a:r>
              <a:rPr lang="en-US" sz="3000" dirty="0" smtClean="0"/>
              <a:t> The household’s assets that </a:t>
            </a:r>
            <a:r>
              <a:rPr lang="en-US" sz="3000" i="1" u="sng" dirty="0" smtClean="0"/>
              <a:t>count for FoodShare</a:t>
            </a:r>
            <a:r>
              <a:rPr lang="en-US" sz="3000" i="1" dirty="0" smtClean="0">
                <a:solidFill>
                  <a:srgbClr val="75A418"/>
                </a:solidFill>
              </a:rPr>
              <a:t>*</a:t>
            </a:r>
            <a:endParaRPr lang="en-US" sz="3000" dirty="0" smtClean="0">
              <a:solidFill>
                <a:srgbClr val="75A418"/>
              </a:solidFill>
            </a:endParaRPr>
          </a:p>
          <a:p>
            <a:pPr marL="0" indent="0" algn="ctr">
              <a:lnSpc>
                <a:spcPct val="150000"/>
              </a:lnSpc>
              <a:spcBef>
                <a:spcPts val="0"/>
              </a:spcBef>
              <a:buNone/>
            </a:pPr>
            <a:r>
              <a:rPr lang="en-US" sz="3000" dirty="0" smtClean="0"/>
              <a:t>do not exceed $4250</a:t>
            </a:r>
            <a:r>
              <a:rPr lang="en-US" sz="3000" dirty="0" smtClean="0">
                <a:solidFill>
                  <a:srgbClr val="5E8313"/>
                </a:solidFill>
              </a:rPr>
              <a:t>**</a:t>
            </a:r>
            <a:endParaRPr lang="en-US" dirty="0">
              <a:solidFill>
                <a:srgbClr val="5E8313"/>
              </a:solidFill>
            </a:endParaRPr>
          </a:p>
          <a:p>
            <a:pPr marL="0" indent="0" algn="r">
              <a:lnSpc>
                <a:spcPct val="100000"/>
              </a:lnSpc>
              <a:spcBef>
                <a:spcPts val="0"/>
              </a:spcBef>
              <a:buNone/>
            </a:pPr>
            <a:endParaRPr lang="en-US" sz="1800" dirty="0" smtClean="0">
              <a:solidFill>
                <a:srgbClr val="75A418"/>
              </a:solidFill>
            </a:endParaRPr>
          </a:p>
          <a:p>
            <a:pPr marL="0" indent="0" algn="r">
              <a:lnSpc>
                <a:spcPct val="100000"/>
              </a:lnSpc>
              <a:spcBef>
                <a:spcPts val="0"/>
              </a:spcBef>
              <a:buNone/>
            </a:pPr>
            <a:r>
              <a:rPr lang="en-US" sz="1800" dirty="0" smtClean="0">
                <a:solidFill>
                  <a:srgbClr val="75A418"/>
                </a:solidFill>
              </a:rPr>
              <a:t>*FS countable assets will be defined later</a:t>
            </a:r>
          </a:p>
          <a:p>
            <a:pPr marL="0" indent="0" algn="r">
              <a:lnSpc>
                <a:spcPct val="100000"/>
              </a:lnSpc>
              <a:spcBef>
                <a:spcPts val="0"/>
              </a:spcBef>
              <a:buNone/>
            </a:pPr>
            <a:r>
              <a:rPr lang="en-US" sz="1800" dirty="0" smtClean="0">
                <a:solidFill>
                  <a:srgbClr val="75A418"/>
                </a:solidFill>
              </a:rPr>
              <a:t>**$4250 is the countable asset limit </a:t>
            </a:r>
            <a:r>
              <a:rPr lang="en-US" sz="1800" i="1" dirty="0" smtClean="0">
                <a:solidFill>
                  <a:srgbClr val="75A418"/>
                </a:solidFill>
              </a:rPr>
              <a:t>for the entire food unit</a:t>
            </a:r>
            <a:endParaRPr lang="en-US" sz="1800" i="1" dirty="0">
              <a:solidFill>
                <a:srgbClr val="75A418"/>
              </a:solidFill>
            </a:endParaRPr>
          </a:p>
          <a:p>
            <a:pPr marL="0" indent="0">
              <a:buNone/>
            </a:pPr>
            <a:endParaRPr lang="en-US" dirty="0"/>
          </a:p>
        </p:txBody>
      </p:sp>
      <p:sp>
        <p:nvSpPr>
          <p:cNvPr id="4" name="TextBox 3"/>
          <p:cNvSpPr txBox="1"/>
          <p:nvPr/>
        </p:nvSpPr>
        <p:spPr>
          <a:xfrm>
            <a:off x="150812" y="6019800"/>
            <a:ext cx="6400800" cy="923330"/>
          </a:xfrm>
          <a:prstGeom prst="rect">
            <a:avLst/>
          </a:prstGeom>
          <a:noFill/>
        </p:spPr>
        <p:txBody>
          <a:bodyPr wrap="square" rtlCol="0">
            <a:spAutoFit/>
          </a:bodyPr>
          <a:lstStyle/>
          <a:p>
            <a:pPr lvl="0"/>
            <a:r>
              <a:rPr lang="en-US" sz="1800" b="1" i="1" dirty="0">
                <a:latin typeface="Gill Sans MT" panose="020B0502020104020203" pitchFamily="34" charset="0"/>
              </a:rPr>
              <a:t>FSHB </a:t>
            </a:r>
            <a:r>
              <a:rPr lang="en-US" sz="1800" b="1" i="1" dirty="0" smtClean="0">
                <a:latin typeface="Gill Sans MT" panose="020B0502020104020203" pitchFamily="34" charset="0"/>
              </a:rPr>
              <a:t>4.2.1.5 Elderly, Blind, or Disabled Food Units </a:t>
            </a:r>
            <a:r>
              <a:rPr lang="en-US" sz="1200" b="1" i="1" dirty="0" smtClean="0">
                <a:solidFill>
                  <a:srgbClr val="000000"/>
                </a:solidFill>
                <a:latin typeface="Gill Sans MT" panose="020B0502020104020203" pitchFamily="34" charset="0"/>
              </a:rPr>
              <a:t> </a:t>
            </a:r>
            <a:endParaRPr lang="en-US" sz="1200" b="1" i="1" dirty="0">
              <a:solidFill>
                <a:srgbClr val="000000"/>
              </a:solidFill>
              <a:latin typeface="Gill Sans MT" panose="020B0502020104020203" pitchFamily="34" charset="0"/>
            </a:endParaRPr>
          </a:p>
          <a:p>
            <a:pPr lvl="0"/>
            <a:r>
              <a:rPr lang="en-US" sz="1800" b="1" i="1" dirty="0" smtClean="0">
                <a:latin typeface="Gill Sans MT" panose="020B0502020104020203" pitchFamily="34" charset="0"/>
              </a:rPr>
              <a:t>FSHB 4.4.1.1 Introduction to Assets: EBD Households </a:t>
            </a:r>
            <a:r>
              <a:rPr lang="en-US" sz="1200" b="1" i="1" dirty="0" smtClean="0">
                <a:solidFill>
                  <a:srgbClr val="000000"/>
                </a:solidFill>
                <a:latin typeface="Gill Sans MT" panose="020B0502020104020203" pitchFamily="34" charset="0"/>
              </a:rPr>
              <a:t> </a:t>
            </a:r>
            <a:endParaRPr lang="en-US" sz="1200" b="1" i="1" dirty="0">
              <a:solidFill>
                <a:srgbClr val="000000"/>
              </a:solidFill>
              <a:latin typeface="Gill Sans MT" panose="020B0502020104020203" pitchFamily="34" charset="0"/>
            </a:endParaRPr>
          </a:p>
          <a:p>
            <a:endParaRPr lang="en-US" sz="1800" b="1" i="1" dirty="0">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34C99D79-8A4B-4031-B1E0-AF26F8EDF2BC}" type="slidenum">
              <a:rPr lang="en-US" smtClean="0"/>
              <a:t>9</a:t>
            </a:fld>
            <a:endParaRPr lang="en-US"/>
          </a:p>
        </p:txBody>
      </p:sp>
    </p:spTree>
    <p:extLst>
      <p:ext uri="{BB962C8B-B14F-4D97-AF65-F5344CB8AC3E}">
        <p14:creationId xmlns:p14="http://schemas.microsoft.com/office/powerpoint/2010/main" val="20512529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11662</TotalTime>
  <Words>3505</Words>
  <Application>Microsoft Office PowerPoint</Application>
  <PresentationFormat>Custom</PresentationFormat>
  <Paragraphs>419</Paragraphs>
  <Slides>35</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Constantia</vt:lpstr>
      <vt:lpstr>Gill Sans MT</vt:lpstr>
      <vt:lpstr>Gill Sans Ultra Bold</vt:lpstr>
      <vt:lpstr>Times New Roman</vt:lpstr>
      <vt:lpstr>Wingdings</vt:lpstr>
      <vt:lpstr>Cooking 16x9</vt:lpstr>
      <vt:lpstr>SNAP FoodShare  </vt:lpstr>
      <vt:lpstr>What is SNAP?</vt:lpstr>
      <vt:lpstr>Why Do We Need This Training? </vt:lpstr>
      <vt:lpstr>What We Will Cover Today</vt:lpstr>
      <vt:lpstr>What is an EBD FoodShare Case? </vt:lpstr>
      <vt:lpstr>Who is Elderly, Blind, or Disabled for FoodShare? </vt:lpstr>
      <vt:lpstr>PowerPoint Presentation</vt:lpstr>
      <vt:lpstr>A FoodShare Case Becomes  a SNAP Case When </vt:lpstr>
      <vt:lpstr>A SNAP Case  Becomes Eligible When </vt:lpstr>
      <vt:lpstr>Process Applications That May Be Eligible Under SNAP Rules</vt:lpstr>
      <vt:lpstr>Eligible SNAP Cases Have High Expenses</vt:lpstr>
      <vt:lpstr>Eligible SNAP Cases Have High Expenses</vt:lpstr>
      <vt:lpstr>Please Slow Down in the Expense Section</vt:lpstr>
      <vt:lpstr>Rusty on Medical Expenses?</vt:lpstr>
      <vt:lpstr>PowerPoint Presentation</vt:lpstr>
      <vt:lpstr>Examples of Disregarded Assets for FoodShare</vt:lpstr>
      <vt:lpstr>Common Countable Assets for FoodShare</vt:lpstr>
      <vt:lpstr>FoodShare Divestment Policy for SNAP </vt:lpstr>
      <vt:lpstr>Divestment for FoodShare Based on SNAP Rules</vt:lpstr>
      <vt:lpstr>Policy Overview Complete-Let’s Process </vt:lpstr>
      <vt:lpstr>Reason Code 013 for an EBD Case Means SNAP</vt:lpstr>
      <vt:lpstr>If an EBD Case Has Gross Income Over 200% FPL and Net Income Over 100% FPL</vt:lpstr>
      <vt:lpstr>If the Case is Under the 100% FPL Net Income Limit, Screen for Assets</vt:lpstr>
      <vt:lpstr>Screen for FoodShare (SNAP) Countable Assets</vt:lpstr>
      <vt:lpstr>AVS Requests and FoodShare</vt:lpstr>
      <vt:lpstr>Verify FoodShare (SNAP) Countable Assets</vt:lpstr>
      <vt:lpstr>If an EBD Case is Over 200% FPL, Under 100% FPL, but Over $4250 in FoodShare Countable Assets</vt:lpstr>
      <vt:lpstr>If the Applicant Has Divested per FSHB 4.4.1.6</vt:lpstr>
      <vt:lpstr> To Calculate the Divestment Period </vt:lpstr>
      <vt:lpstr>If an EBD Case is Over 200% Gross FPL, Under 100% Net FPL, and Under $4250 in FoodShare Countable Assets: Issue an Allotment</vt:lpstr>
      <vt:lpstr>PowerPoint Presentation</vt:lpstr>
      <vt:lpstr>Wrap Up</vt:lpstr>
      <vt:lpstr>Agency Process</vt:lpstr>
      <vt:lpstr>References </vt:lpstr>
      <vt:lpstr>Thank you! </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 FoodShare Training</dc:title>
  <dc:creator>O'Dea, Jamie</dc:creator>
  <cp:lastModifiedBy>O'Dea, Jamie</cp:lastModifiedBy>
  <cp:revision>507</cp:revision>
  <cp:lastPrinted>2021-07-15T22:05:14Z</cp:lastPrinted>
  <dcterms:created xsi:type="dcterms:W3CDTF">2021-03-10T18:18:11Z</dcterms:created>
  <dcterms:modified xsi:type="dcterms:W3CDTF">2023-09-08T15:37:32Z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