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handoutMasterIdLst>
    <p:handoutMasterId r:id="rId21"/>
  </p:handoutMasterIdLst>
  <p:sldIdLst>
    <p:sldId id="256" r:id="rId2"/>
    <p:sldId id="273" r:id="rId3"/>
    <p:sldId id="27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72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5AE3B0A-0199-4773-8B44-5B9A4D22D2AC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6D58A19-A7FC-4FB7-8993-497A68C5D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21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0D2D945-FB6C-4C7C-87F9-3241F078602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150D00D-A63C-4439-A277-E02F52019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D945-FB6C-4C7C-87F9-3241F078602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D00D-A63C-4439-A277-E02F52019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D945-FB6C-4C7C-87F9-3241F078602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D00D-A63C-4439-A277-E02F52019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0D2D945-FB6C-4C7C-87F9-3241F078602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D00D-A63C-4439-A277-E02F52019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0D2D945-FB6C-4C7C-87F9-3241F078602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150D00D-A63C-4439-A277-E02F5201978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0D2D945-FB6C-4C7C-87F9-3241F078602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150D00D-A63C-4439-A277-E02F52019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0D2D945-FB6C-4C7C-87F9-3241F078602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150D00D-A63C-4439-A277-E02F520197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D945-FB6C-4C7C-87F9-3241F078602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D00D-A63C-4439-A277-E02F52019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0D2D945-FB6C-4C7C-87F9-3241F078602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150D00D-A63C-4439-A277-E02F52019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0D2D945-FB6C-4C7C-87F9-3241F078602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150D00D-A63C-4439-A277-E02F520197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0D2D945-FB6C-4C7C-87F9-3241F078602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150D00D-A63C-4439-A277-E02F520197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0D2D945-FB6C-4C7C-87F9-3241F0786025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150D00D-A63C-4439-A277-E02F5201978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handbooks.wisconsin.gov/ecf/ecf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Scanning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Nikki Sanders and Krishanta Jones</a:t>
            </a:r>
          </a:p>
          <a:p>
            <a:r>
              <a:rPr lang="en-US" dirty="0" smtClean="0"/>
              <a:t>September 8,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 Code List</a:t>
            </a:r>
            <a:br>
              <a:rPr lang="en-US" dirty="0" smtClean="0"/>
            </a:br>
            <a:r>
              <a:rPr lang="en-US" sz="3100" dirty="0" smtClean="0"/>
              <a:t>Available on capital-im.com website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" t="20601" r="52266" b="40090"/>
          <a:stretch/>
        </p:blipFill>
        <p:spPr bwMode="auto">
          <a:xfrm>
            <a:off x="152400" y="1752600"/>
            <a:ext cx="8679381" cy="4742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7628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Coding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Birth certificates should be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ID</a:t>
            </a:r>
            <a:r>
              <a:rPr lang="en-US" dirty="0" smtClean="0"/>
              <a:t>, </a:t>
            </a:r>
            <a:r>
              <a:rPr lang="en-US" i="1" dirty="0" smtClean="0"/>
              <a:t>not</a:t>
            </a:r>
            <a:r>
              <a:rPr lang="en-US" dirty="0" smtClean="0"/>
              <a:t> BC</a:t>
            </a:r>
          </a:p>
          <a:p>
            <a:r>
              <a:rPr lang="en-US" dirty="0" smtClean="0"/>
              <a:t>Letters regarding employment should be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EI</a:t>
            </a:r>
            <a:r>
              <a:rPr lang="en-US" dirty="0" smtClean="0"/>
              <a:t>, </a:t>
            </a:r>
            <a:r>
              <a:rPr lang="en-US" i="1" dirty="0" smtClean="0"/>
              <a:t>not</a:t>
            </a:r>
            <a:r>
              <a:rPr lang="en-US" dirty="0" smtClean="0"/>
              <a:t> UCOR, or CORR</a:t>
            </a:r>
          </a:p>
          <a:p>
            <a:r>
              <a:rPr lang="en-US" dirty="0" smtClean="0"/>
              <a:t>Funeral or burial assets should be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FB</a:t>
            </a:r>
            <a:r>
              <a:rPr lang="en-US" dirty="0" smtClean="0"/>
              <a:t>, </a:t>
            </a:r>
            <a:r>
              <a:rPr lang="en-US" i="1" dirty="0" smtClean="0"/>
              <a:t>not</a:t>
            </a:r>
            <a:r>
              <a:rPr lang="en-US" dirty="0" smtClean="0"/>
              <a:t> AST or BUR</a:t>
            </a:r>
          </a:p>
          <a:p>
            <a:r>
              <a:rPr lang="en-US" dirty="0" smtClean="0"/>
              <a:t>Bank statements should be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BNK</a:t>
            </a:r>
            <a:r>
              <a:rPr lang="en-US" dirty="0" smtClean="0"/>
              <a:t>, </a:t>
            </a:r>
            <a:r>
              <a:rPr lang="en-US" i="1" dirty="0" smtClean="0"/>
              <a:t>not</a:t>
            </a:r>
            <a:r>
              <a:rPr lang="en-US" dirty="0" smtClean="0"/>
              <a:t> AST or BS</a:t>
            </a:r>
          </a:p>
          <a:p>
            <a:r>
              <a:rPr lang="en-US" dirty="0" smtClean="0"/>
              <a:t>Medical assessment forms are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MAS</a:t>
            </a:r>
            <a:r>
              <a:rPr lang="en-US" dirty="0" smtClean="0"/>
              <a:t>, </a:t>
            </a:r>
            <a:r>
              <a:rPr lang="en-US" i="1" dirty="0" smtClean="0"/>
              <a:t>not</a:t>
            </a:r>
            <a:r>
              <a:rPr lang="en-US" dirty="0" smtClean="0"/>
              <a:t> EI, SUE, ME, MED, or UCOR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28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Sheets In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 sheets go in the front of the file</a:t>
            </a:r>
          </a:p>
          <a:p>
            <a:r>
              <a:rPr lang="en-US" dirty="0" smtClean="0"/>
              <a:t>Double-sided sheets are not singles, and should not be placed with one-sided sheets in the front of a file with the singles</a:t>
            </a:r>
          </a:p>
          <a:p>
            <a:r>
              <a:rPr lang="en-US" dirty="0" smtClean="0"/>
              <a:t>All double-sided sheets must be separated with a divider</a:t>
            </a:r>
          </a:p>
          <a:p>
            <a:pPr lvl="1"/>
            <a:r>
              <a:rPr lang="en-US" dirty="0" smtClean="0"/>
              <a:t>Otherwise, the back side of the document will be a separate document, maybe even a different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02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Singles Basket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basket is for one-sheet-per case only and should not contain multiple sheets for the same case</a:t>
            </a:r>
          </a:p>
          <a:p>
            <a:r>
              <a:rPr lang="en-US" dirty="0" smtClean="0"/>
              <a:t>Double-sided sheets may be placed in the singles basket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47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ScanFirst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RFA, ACCESS or case numbers can be used for </a:t>
            </a:r>
            <a:r>
              <a:rPr lang="en-US" dirty="0" err="1" smtClean="0"/>
              <a:t>ScanFirst</a:t>
            </a:r>
            <a:endParaRPr lang="en-US" dirty="0" smtClean="0"/>
          </a:p>
          <a:p>
            <a:r>
              <a:rPr lang="en-US" dirty="0" smtClean="0"/>
              <a:t>Staples must be removed prior to putting any </a:t>
            </a:r>
            <a:r>
              <a:rPr lang="en-US" dirty="0" err="1" smtClean="0"/>
              <a:t>ScanFirst</a:t>
            </a:r>
            <a:r>
              <a:rPr lang="en-US" dirty="0" smtClean="0"/>
              <a:t> in the basket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48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Documents and Files to be Scanned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Documents to be scanned should go back to the scanning area at least every couple of days</a:t>
            </a:r>
          </a:p>
          <a:p>
            <a:r>
              <a:rPr lang="en-US" dirty="0" smtClean="0"/>
              <a:t>Back-log is created when piles come back all at once, making it hard for the scanning team to stay up-to-date, and causes delays in scanning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3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Scanned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worker needs documents that have been scanned, and not yet validated, the worker will only have a week to retrieve them before being shredded</a:t>
            </a:r>
          </a:p>
          <a:p>
            <a:r>
              <a:rPr lang="en-US" dirty="0" smtClean="0"/>
              <a:t>Documents are held in a box, according to which day of the week they were scanned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214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ScanFirst</a:t>
            </a:r>
            <a:r>
              <a:rPr lang="en-US" dirty="0" smtClean="0"/>
              <a:t> and </a:t>
            </a:r>
            <a:r>
              <a:rPr lang="en-US" dirty="0" err="1" smtClean="0"/>
              <a:t>ProcessFirst</a:t>
            </a:r>
            <a:r>
              <a:rPr lang="en-US" dirty="0" smtClean="0"/>
              <a:t> documents are validated by CDPU.  </a:t>
            </a:r>
          </a:p>
          <a:p>
            <a:r>
              <a:rPr lang="en-US" dirty="0" err="1" smtClean="0"/>
              <a:t>ScanFirst</a:t>
            </a:r>
            <a:r>
              <a:rPr lang="en-US" dirty="0" smtClean="0"/>
              <a:t> is validated within 1-2 days of being scanned</a:t>
            </a:r>
          </a:p>
          <a:p>
            <a:r>
              <a:rPr lang="en-US" dirty="0" err="1" smtClean="0"/>
              <a:t>ProcessFirst</a:t>
            </a:r>
            <a:r>
              <a:rPr lang="en-US" dirty="0" smtClean="0"/>
              <a:t> turn around time is unknown – low on the priority list</a:t>
            </a:r>
          </a:p>
          <a:p>
            <a:r>
              <a:rPr lang="en-US" dirty="0" smtClean="0"/>
              <a:t>W-2 and Rush scanning is validated on site by the scanning team. Turn around time is 1-2 days after scanning</a:t>
            </a:r>
          </a:p>
        </p:txBody>
      </p:sp>
    </p:spTree>
    <p:extLst>
      <p:ext uri="{BB962C8B-B14F-4D97-AF65-F5344CB8AC3E}">
        <p14:creationId xmlns:p14="http://schemas.microsoft.com/office/powerpoint/2010/main" val="308865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documents are needed in ECF right away, workers can request immediate scan and validation</a:t>
            </a:r>
          </a:p>
          <a:p>
            <a:r>
              <a:rPr lang="en-US" dirty="0" smtClean="0"/>
              <a:t>Simply take file to scanner and let them know if it’s </a:t>
            </a:r>
            <a:r>
              <a:rPr lang="en-US" dirty="0" err="1" smtClean="0"/>
              <a:t>ScanFirst</a:t>
            </a:r>
            <a:r>
              <a:rPr lang="en-US" dirty="0" smtClean="0"/>
              <a:t> or </a:t>
            </a:r>
            <a:r>
              <a:rPr lang="en-US" dirty="0" err="1" smtClean="0"/>
              <a:t>ProcessFirst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1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instruct clients to NOT drop off original documents</a:t>
            </a:r>
          </a:p>
          <a:p>
            <a:r>
              <a:rPr lang="en-US" dirty="0" smtClean="0"/>
              <a:t>They will NOT be returned</a:t>
            </a:r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38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doing this Training?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ABAWD case reviews, it was discovered that there was inconsistent coding of medical documents in ECF</a:t>
            </a:r>
          </a:p>
          <a:p>
            <a:r>
              <a:rPr lang="en-US" dirty="0" smtClean="0"/>
              <a:t>It was recommended that we review Ops memo 15-39 “New, Optional Provider Form for Medical Exemption from Work Requirement for ABAWDs”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82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9067800" cy="1399032"/>
          </a:xfrm>
        </p:spPr>
        <p:txBody>
          <a:bodyPr/>
          <a:lstStyle/>
          <a:p>
            <a:r>
              <a:rPr lang="en-US" dirty="0" smtClean="0"/>
              <a:t>What does that Ops Memo Say?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Code the medical exemption form for ABAWDs as 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the past, we’ve coded this form as EI, ME, SUE, and UCOR</a:t>
            </a:r>
          </a:p>
          <a:p>
            <a:r>
              <a:rPr lang="en-US" dirty="0" smtClean="0"/>
              <a:t>Documents scanned to MAS are only visible to the case worker and supervisor</a:t>
            </a:r>
          </a:p>
          <a:p>
            <a:r>
              <a:rPr lang="en-US" dirty="0" smtClean="0"/>
              <a:t>Other documents coded to MAS include drug test results, pregnancy verification, physician’s evaluations, incapacitation documents, temp stay for Nursing Home, MAPP-work requirement exemption</a:t>
            </a:r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23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Dividers and Date Stamps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Dividers and </a:t>
            </a:r>
            <a:r>
              <a:rPr lang="en-US" dirty="0"/>
              <a:t>date stamps should </a:t>
            </a:r>
            <a:r>
              <a:rPr lang="en-US" b="1" i="1" dirty="0"/>
              <a:t>not</a:t>
            </a:r>
            <a:r>
              <a:rPr lang="en-US" dirty="0"/>
              <a:t> be upside </a:t>
            </a:r>
            <a:r>
              <a:rPr lang="en-US" dirty="0" smtClean="0"/>
              <a:t>down </a:t>
            </a:r>
          </a:p>
          <a:p>
            <a:pPr lvl="0"/>
            <a:r>
              <a:rPr lang="en-US" dirty="0" smtClean="0"/>
              <a:t>Use </a:t>
            </a:r>
            <a:r>
              <a:rPr lang="en-US" dirty="0"/>
              <a:t>the proper color </a:t>
            </a:r>
            <a:r>
              <a:rPr lang="en-US" dirty="0" smtClean="0"/>
              <a:t>: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*Pink </a:t>
            </a:r>
            <a:r>
              <a:rPr lang="en-US" dirty="0" smtClean="0"/>
              <a:t>- </a:t>
            </a:r>
            <a:r>
              <a:rPr lang="en-US" dirty="0" err="1" smtClean="0"/>
              <a:t>ScanFirst</a:t>
            </a:r>
            <a:r>
              <a:rPr lang="en-US" dirty="0" smtClean="0"/>
              <a:t> </a:t>
            </a:r>
            <a:r>
              <a:rPr lang="en-US" sz="2400" dirty="0" smtClean="0"/>
              <a:t>(not </a:t>
            </a:r>
            <a:r>
              <a:rPr lang="en-US" sz="2400" dirty="0"/>
              <a:t>yet processed)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>
                <a:solidFill>
                  <a:srgbClr val="FFC000"/>
                </a:solidFill>
              </a:rPr>
              <a:t>*Orange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ProcessFirst</a:t>
            </a:r>
            <a:r>
              <a:rPr lang="en-US" dirty="0" smtClean="0"/>
              <a:t> </a:t>
            </a:r>
            <a:r>
              <a:rPr lang="en-US" sz="2400" dirty="0"/>
              <a:t>(already </a:t>
            </a:r>
            <a:r>
              <a:rPr lang="en-US" sz="2400" dirty="0" smtClean="0"/>
              <a:t>processed)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FFFF00"/>
                </a:solidFill>
              </a:rPr>
              <a:t>*Yellow</a:t>
            </a:r>
            <a:r>
              <a:rPr lang="en-US" dirty="0"/>
              <a:t> </a:t>
            </a:r>
            <a:r>
              <a:rPr lang="en-US" dirty="0" smtClean="0"/>
              <a:t>- W-2 </a:t>
            </a:r>
            <a:r>
              <a:rPr lang="en-US" dirty="0"/>
              <a:t>and rush </a:t>
            </a:r>
            <a:r>
              <a:rPr lang="en-US" dirty="0" smtClean="0"/>
              <a:t>scanning </a:t>
            </a:r>
          </a:p>
          <a:p>
            <a:pPr lvl="0"/>
            <a:r>
              <a:rPr lang="en-US" u="sng" dirty="0" smtClean="0"/>
              <a:t>Color </a:t>
            </a:r>
            <a:r>
              <a:rPr lang="en-US" u="sng" dirty="0"/>
              <a:t>does make a </a:t>
            </a:r>
            <a:r>
              <a:rPr lang="en-US" u="sng" dirty="0" smtClean="0"/>
              <a:t>difference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393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128" y="2209800"/>
            <a:ext cx="8184472" cy="4343400"/>
          </a:xfrm>
        </p:spPr>
        <p:txBody>
          <a:bodyPr>
            <a:normAutofit/>
          </a:bodyPr>
          <a:lstStyle/>
          <a:p>
            <a:r>
              <a:rPr lang="en-US" dirty="0"/>
              <a:t>Tearing the pages apart is not enough, the staples and paper clips must be </a:t>
            </a:r>
            <a:r>
              <a:rPr lang="en-US" u="sng" dirty="0"/>
              <a:t>removed</a:t>
            </a:r>
            <a:r>
              <a:rPr lang="en-US" dirty="0"/>
              <a:t> as they can cause damage to the </a:t>
            </a:r>
            <a:r>
              <a:rPr lang="en-US" dirty="0" smtClean="0"/>
              <a:t>scanner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406" y="457200"/>
            <a:ext cx="191174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9" t="9201" r="8587" b="10155"/>
          <a:stretch/>
        </p:blipFill>
        <p:spPr bwMode="auto">
          <a:xfrm>
            <a:off x="2133600" y="4343400"/>
            <a:ext cx="1967572" cy="1922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865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i="1" dirty="0" smtClean="0"/>
              <a:t>Small</a:t>
            </a:r>
            <a:r>
              <a:rPr lang="en-US" sz="2000" dirty="0" smtClean="0"/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Viner Hand ITC" panose="03070502030502020203" pitchFamily="66" charset="0"/>
              </a:rPr>
              <a:t>Damaged</a:t>
            </a:r>
            <a:r>
              <a:rPr lang="en-US" dirty="0" smtClean="0"/>
              <a:t>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Business cards, receipts, and damaged documents cannot be </a:t>
            </a:r>
            <a:r>
              <a:rPr lang="en-US" dirty="0" smtClean="0"/>
              <a:t>scanned </a:t>
            </a:r>
          </a:p>
          <a:p>
            <a:r>
              <a:rPr lang="en-US" dirty="0" smtClean="0"/>
              <a:t>Provide </a:t>
            </a:r>
            <a:r>
              <a:rPr lang="en-US" dirty="0"/>
              <a:t>a </a:t>
            </a:r>
            <a:r>
              <a:rPr lang="en-US" b="1" i="1" dirty="0"/>
              <a:t>copy</a:t>
            </a:r>
            <a:r>
              <a:rPr lang="en-US" dirty="0"/>
              <a:t> of these items to prevent the scanner from </a:t>
            </a:r>
            <a:r>
              <a:rPr lang="en-US" dirty="0" smtClean="0"/>
              <a:t>jamming</a:t>
            </a:r>
          </a:p>
          <a:p>
            <a:r>
              <a:rPr lang="en-US" dirty="0" smtClean="0"/>
              <a:t>Trying </a:t>
            </a:r>
            <a:r>
              <a:rPr lang="en-US" dirty="0"/>
              <a:t>to scan ripped or otherwise damaged documents could cause further damage, preventing them from being </a:t>
            </a:r>
            <a:r>
              <a:rPr lang="en-US" dirty="0" smtClean="0"/>
              <a:t>rescanned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95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Separate the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Pages go in the scanner one at a time, so all </a:t>
            </a:r>
            <a:r>
              <a:rPr lang="en-US" dirty="0" smtClean="0"/>
              <a:t>applications (or other multiple page documents) </a:t>
            </a:r>
            <a:r>
              <a:rPr lang="en-US" dirty="0"/>
              <a:t>must be separated prior to </a:t>
            </a:r>
            <a:r>
              <a:rPr lang="en-US" dirty="0" smtClean="0"/>
              <a:t>scanning</a:t>
            </a:r>
            <a:endParaRPr lang="en-US" dirty="0"/>
          </a:p>
        </p:txBody>
      </p:sp>
      <p:pic>
        <p:nvPicPr>
          <p:cNvPr id="2055" name="Picture 7" descr="Image result for multiple page docu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622" y="3810000"/>
            <a:ext cx="2993778" cy="2993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42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correct case number must be on the first document of the file</a:t>
            </a:r>
          </a:p>
          <a:p>
            <a:r>
              <a:rPr lang="en-US" dirty="0" smtClean="0"/>
              <a:t>RFA, PIN, SSN and ACCESS numbers cannot be used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515" b="47109"/>
          <a:stretch/>
        </p:blipFill>
        <p:spPr>
          <a:xfrm>
            <a:off x="4343400" y="3611269"/>
            <a:ext cx="3014534" cy="294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8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single sheets and the first sheet of </a:t>
            </a:r>
            <a:r>
              <a:rPr lang="en-US" b="1" i="1" dirty="0" smtClean="0"/>
              <a:t>each document type</a:t>
            </a:r>
            <a:r>
              <a:rPr lang="en-US" dirty="0" smtClean="0"/>
              <a:t> must contain the correct codes</a:t>
            </a:r>
          </a:p>
          <a:p>
            <a:r>
              <a:rPr lang="en-US" dirty="0" smtClean="0"/>
              <a:t>Made up codes are not acceptable and cannot be used</a:t>
            </a:r>
          </a:p>
          <a:p>
            <a:r>
              <a:rPr lang="en-US" dirty="0" smtClean="0"/>
              <a:t>Refer to the code list  (or </a:t>
            </a:r>
            <a:r>
              <a:rPr lang="en-US" dirty="0" smtClean="0">
                <a:hlinkClick r:id="rId2"/>
              </a:rPr>
              <a:t>ECF manual</a:t>
            </a:r>
            <a:r>
              <a:rPr lang="en-US" dirty="0" smtClean="0"/>
              <a:t>) if you are unsure of a code</a:t>
            </a:r>
          </a:p>
          <a:p>
            <a:pPr lvl="1"/>
            <a:r>
              <a:rPr lang="en-US" dirty="0" smtClean="0"/>
              <a:t>If your document is coded incorrectly, it may not get scanned</a:t>
            </a:r>
          </a:p>
          <a:p>
            <a:r>
              <a:rPr lang="en-US" dirty="0" smtClean="0"/>
              <a:t>If there is an “N” next to the code, then a name is required for that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0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461</TotalTime>
  <Words>731</Words>
  <Application>Microsoft Office PowerPoint</Application>
  <PresentationFormat>On-screen Show (4:3)</PresentationFormat>
  <Paragraphs>67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Verve</vt:lpstr>
      <vt:lpstr>Scanning Training</vt:lpstr>
      <vt:lpstr>Why are we doing this Training?</vt:lpstr>
      <vt:lpstr>What does that Ops Memo Say?</vt:lpstr>
      <vt:lpstr>Dividers and Date Stamps</vt:lpstr>
      <vt:lpstr>Staples</vt:lpstr>
      <vt:lpstr>Small and Damaged Documents</vt:lpstr>
      <vt:lpstr>Separate the Applications</vt:lpstr>
      <vt:lpstr>Case Numbers</vt:lpstr>
      <vt:lpstr>Codes</vt:lpstr>
      <vt:lpstr>Document Code List Available on capital-im.com website</vt:lpstr>
      <vt:lpstr>Common Coding Errors</vt:lpstr>
      <vt:lpstr>Single Sheets In a File</vt:lpstr>
      <vt:lpstr>Singles Basket</vt:lpstr>
      <vt:lpstr>ScanFirst</vt:lpstr>
      <vt:lpstr>Documents and Files to be Scanned</vt:lpstr>
      <vt:lpstr>Scanned Documents</vt:lpstr>
      <vt:lpstr>Validation</vt:lpstr>
      <vt:lpstr>ECF</vt:lpstr>
      <vt:lpstr>Originals</vt:lpstr>
    </vt:vector>
  </TitlesOfParts>
  <Company>Dane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Scanning Training</dc:title>
  <dc:creator>Sanders, Nikki</dc:creator>
  <cp:lastModifiedBy>Sanders, Nikki</cp:lastModifiedBy>
  <cp:revision>25</cp:revision>
  <cp:lastPrinted>2016-09-02T12:50:01Z</cp:lastPrinted>
  <dcterms:created xsi:type="dcterms:W3CDTF">2016-08-31T17:15:46Z</dcterms:created>
  <dcterms:modified xsi:type="dcterms:W3CDTF">2016-09-08T15:01:57Z</dcterms:modified>
</cp:coreProperties>
</file>