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56" r:id="rId2"/>
    <p:sldId id="260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</inkml:traceFormat>
        <inkml:channelProperties>
          <inkml:channelProperty channel="X" name="resolution" value="60.05865" units="1/cm"/>
          <inkml:channelProperty channel="Y" name="resolution" value="30" units="1/cm"/>
        </inkml:channelProperties>
      </inkml:inkSource>
      <inkml:timestamp xml:id="ts0" timeString="2016-02-24T15:48:22.79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6846 12502,'25'0,"0"0,0 0,-1 0,1 0,0 0,0 0,0 0,-1 0,1 0,0 0,0 0,24 0,-24 0,0 0,0 0,0 0,-1 0,1 0,0 0,0 0,0 0,24 0,-24 0,25 0,-26 0,26 0,-25 0,0 0,-1 0,1 0,0 0,0 0,0 0,-1 0,1 0,0 0,25 0,-26 0,1 0,0 0,0 0,0 0,0 0,-1 0,1 0,0 0,0 0,0 0,-1 0,1 0,0 0,0 0,0 0,-1 0,1 0,0 0,0 0,0 0,-1 0,1 0,0 0,0 0,0 0,-1 0,1 0,0 0,0 0,0 0,-1 0,1 0,0 0,0 0,0 0,-1 0,1 0,0 0,0 0,0 0,-1 0,1 0,0 0,0 0,0 0,0 0,-1 0,1 0,0 0,0 0,0 0,-1 0,1 0,0 0,0 0,0 0,-1 0,1 0,0 0,0 0,0 0,-1 0,1 0,25 0,-25 0,-1 0,1 0,0 0,0 0,0 0,-1 0,1 0,0 0,0 0,0 0,24 0,-24 0,0 0,0 0,-1 0,1 0,0 0,0 0,0 0,0 0,-1 0,1 0,0 0,0 0,0 0,-1 0,1 0,0 0,25 0,-26 0,26 0,-25 0,0 0,-1 0,1 0,0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</inkml:traceFormat>
        <inkml:channelProperties>
          <inkml:channelProperty channel="X" name="resolution" value="60.05865" units="1/cm"/>
          <inkml:channelProperty channel="Y" name="resolution" value="30" units="1/cm"/>
        </inkml:channelProperties>
      </inkml:inkSource>
      <inkml:timestamp xml:id="ts0" timeString="2016-02-24T15:56:57.02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843 14759,'25'0,"25"0,-1 0,-24 0,50 0,-51 0,26 0,-25 0,24 0,1 0,-25 0,0 0,-1 0,1 0,0 0,0 0,0 0,-1 0,1 0,0 0,0 0,24 0,1 0,-25 0,25 0,-26 0,51 0,-50 0,24 0,-24 0,0 0,0 0,-1 0,1 0,0 0,0 0,0 0,-1 0,1 0,25 0,-1 0,-24 0,50 0,-26 0,-24 0,25 0,-26 0,26 0,-25 0,24 0,-24 0,0 0,25 0,-1 0,-24 0,0 0,0 0,24 0,1 0,0 0,-26 0,1 0,0 0,0 0,0 0,24 0,-24 0,25 0,-26 0,26 0,-25 0,0 0,-1 0,1 0,0 0,25 0,-26 0,26 0,0 0,-26 0,1 0,0 0,25 0,-25 0,-1 0,26 0,0 0,-1 0,1 0,-25 0,24 0,-24 0,25 0,-26 0,1 0,0 0,25 0,-26 0,1 0,25 0,-25 0,24 0,-24 0,0 0,24 0,1 0,-25 0,24 0,1 0,-25 0,0 0,-1 0,26 0,0 0,-1 0,1 0,0 0,-26 0,26 0,-25 0,0 0,24 0,1 0,-25 0,24 0,-24 0,25 0,-26 0,1 0,0 0,49 0,-49 0,0 0,0 0,0 0,-1 0,1 0,0 0,25 0,-26 0,26 0,-25 0,25 0,-1 0,1 0,-25 0,49 0,-49 0,0 0,24 0,1 0,-1 0,-24 0,25 0,-25 0,24 0,-24 0,25 0,-1 0,26 0,-26 0,-24 0,25 0,-1 0,-24 0,0 0,0 0,24 0,-24 0,25 0,-25 0,-1 0,26 0,-25 0,0 0,-1 0,1 0,0 0,25 0,-26 0,1 0,0 0,0 0,0 0,-1 0,26 0,-25 0,24 0,-24 0,25 0,-25 0,-1 0,1 0,0 0,0 0,0 0,-1 0,1 0,25 0,-25 0,-1 0,1 0,0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A448-79D6-4A67-A412-D37580C42AA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BBC90-F2EB-478A-AB1F-E25C9B57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BBC90-F2EB-478A-AB1F-E25C9B573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530A71-B810-4F62-A363-8AF4678B8B5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355BC5-032C-4A6B-9A82-1A05EED926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4" Type="http://schemas.openxmlformats.org/officeDocument/2006/relationships/image" Target="../media/image3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Overpayments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Simple Steps for Processing a Basic Overpayment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CARES Step 7 </a:t>
            </a:r>
            <a:r>
              <a:rPr lang="en-US" sz="2000" b="1" dirty="0" smtClean="0"/>
              <a:t>(the dark side)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smtClean="0"/>
              <a:t>Complete the BVRF Screen (all fields are required)</a:t>
            </a:r>
          </a:p>
          <a:p>
            <a:r>
              <a:rPr lang="en-US" sz="2000" b="1" dirty="0" smtClean="0"/>
              <a:t>This is where you’re BRITS referral number is needed</a:t>
            </a:r>
          </a:p>
          <a:p>
            <a:r>
              <a:rPr lang="en-US" sz="2000" b="1" dirty="0" smtClean="0"/>
              <a:t>Hit Enter for Your Claim Number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27" name="Picture 3" descr="C:\Users\mxj1\AppData\Local\Microsoft\Windows\Temporary Internet Files\Content.IE5\23NQAWRV\darth_vader_smiley_by_mondspeer-d7bktjq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153400" cy="3733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14800" y="2362200"/>
            <a:ext cx="1981200" cy="27051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38400" y="3752850"/>
            <a:ext cx="9144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2819400"/>
            <a:ext cx="2286000" cy="3505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CARES Step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 to BVBD with the Claim Number in </a:t>
            </a:r>
            <a:r>
              <a:rPr lang="en-US" dirty="0" err="1" smtClean="0"/>
              <a:t>Parms</a:t>
            </a:r>
            <a:endParaRPr lang="en-US" dirty="0" smtClean="0"/>
          </a:p>
          <a:p>
            <a:r>
              <a:rPr lang="en-US" dirty="0" smtClean="0"/>
              <a:t>Enter “Y” to Calculate Overpaid Benefits and Enter</a:t>
            </a:r>
          </a:p>
          <a:p>
            <a:r>
              <a:rPr lang="en-US" dirty="0" smtClean="0"/>
              <a:t>Pro Tip: if you lost your claim number go to BVRA using the case number to recover it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ilogona - A - VTCC1TD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17040" r="3249" b="15770"/>
          <a:stretch/>
        </p:blipFill>
        <p:spPr>
          <a:xfrm>
            <a:off x="612647" y="3657600"/>
            <a:ext cx="8153401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8036"/>
            <a:ext cx="1371719" cy="1426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4267200"/>
            <a:ext cx="914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4259766"/>
            <a:ext cx="762000" cy="5334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CARES Step 8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BVBD Screen After Overpaid Benefits Have </a:t>
            </a:r>
            <a:r>
              <a:rPr lang="en-US" sz="2400" dirty="0"/>
              <a:t>B</a:t>
            </a:r>
            <a:r>
              <a:rPr lang="en-US" sz="2400" dirty="0" smtClean="0"/>
              <a:t>een Calculated: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ilogona - A - VTCC1TD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8863" r="3333" b="17524"/>
          <a:stretch/>
        </p:blipFill>
        <p:spPr>
          <a:xfrm>
            <a:off x="65346" y="2209800"/>
            <a:ext cx="9033900" cy="3433550"/>
          </a:xfrm>
          <a:prstGeom prst="rect">
            <a:avLst/>
          </a:prstGeom>
        </p:spPr>
      </p:pic>
      <p:pic>
        <p:nvPicPr>
          <p:cNvPr id="2050" name="Picture 2" descr="C:\Users\mxj1\AppData\Local\Microsoft\Windows\Temporary Internet Files\Content.IE5\DS7B97Y6\continu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80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65897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 rot="17116967">
            <a:off x="5476310" y="4774287"/>
            <a:ext cx="484632" cy="1590617"/>
          </a:xfrm>
          <a:prstGeom prst="upArrow">
            <a:avLst>
              <a:gd name="adj1" fmla="val 50000"/>
              <a:gd name="adj2" fmla="val 9861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207362"/>
            <a:ext cx="1371719" cy="1426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2895600"/>
            <a:ext cx="1143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CARES Step 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Make sure the FS OVERISSUANCE is correct according to BVBD </a:t>
            </a:r>
          </a:p>
          <a:p>
            <a:r>
              <a:rPr lang="en-US" sz="2400" dirty="0"/>
              <a:t>Shift F12 again for Save and BVCL Screen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1" y="2555544"/>
            <a:ext cx="8458200" cy="397149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6134100"/>
            <a:ext cx="1828800" cy="304800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943600"/>
            <a:ext cx="101164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77000" y="2139232"/>
            <a:ext cx="1676400" cy="37281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81" y="97412"/>
            <a:ext cx="1371719" cy="1426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3124200"/>
            <a:ext cx="11430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CARES Step 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BVCL Screen and Enter</a:t>
            </a:r>
          </a:p>
          <a:p>
            <a:r>
              <a:rPr lang="en-US" dirty="0" smtClean="0"/>
              <a:t>Use # and enter if you’re unsure of codes for OVERPAYMENT REASON or ERROR TYPE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7" y="3228668"/>
            <a:ext cx="8153400" cy="34486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23878" y="4068087"/>
            <a:ext cx="609600" cy="2285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9601" y="4091367"/>
            <a:ext cx="561278" cy="1914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4238924"/>
            <a:ext cx="1143000" cy="4375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4296681"/>
            <a:ext cx="990600" cy="4375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22332" y="4296681"/>
            <a:ext cx="990600" cy="4375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69079" y="5198410"/>
            <a:ext cx="6781800" cy="152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13" y="89628"/>
            <a:ext cx="1371719" cy="1426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9318" y="3996019"/>
            <a:ext cx="1063082" cy="953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xj1\AppData\Local\Microsoft\Windows\Temporary Internet Files\Content.IE5\C98094TJ\remind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56" y="914400"/>
            <a:ext cx="15118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b="1" dirty="0" smtClean="0"/>
              <a:t>You’re Done!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500" dirty="0" smtClean="0"/>
              <a:t>Don’t forget to put case back into production!</a:t>
            </a:r>
          </a:p>
          <a:p>
            <a:r>
              <a:rPr lang="en-US" sz="2500" dirty="0" smtClean="0"/>
              <a:t>Don’t forget to case comment claim details (claim #, </a:t>
            </a:r>
            <a:r>
              <a:rPr lang="en-US" sz="2500" b="1" dirty="0" smtClean="0">
                <a:solidFill>
                  <a:srgbClr val="00B050"/>
                </a:solidFill>
              </a:rPr>
              <a:t>$ </a:t>
            </a:r>
            <a:r>
              <a:rPr lang="en-US" sz="2500" dirty="0" err="1" smtClean="0"/>
              <a:t>amt</a:t>
            </a:r>
            <a:r>
              <a:rPr lang="en-US" sz="2500" dirty="0" smtClean="0"/>
              <a:t>, OP period, and reason for OP)  </a:t>
            </a:r>
            <a:r>
              <a:rPr lang="en-US" sz="2800" b="1" dirty="0" smtClean="0">
                <a:latin typeface="Freestyle Script" panose="030804020302050B0404" pitchFamily="66" charset="0"/>
              </a:rPr>
              <a:t>in CWW and BRITS!</a:t>
            </a:r>
          </a:p>
          <a:p>
            <a:r>
              <a:rPr lang="en-US" sz="2500" dirty="0" smtClean="0"/>
              <a:t>CARES will generate an OP Notice and Provide the Customer with the OP Worksheet created on BVFW</a:t>
            </a:r>
          </a:p>
          <a:p>
            <a:r>
              <a:rPr lang="en-US" sz="2500" dirty="0" smtClean="0"/>
              <a:t>You can view BVRA for OP information </a:t>
            </a:r>
            <a:r>
              <a:rPr lang="en-US" sz="2500" b="1" dirty="0" smtClean="0">
                <a:solidFill>
                  <a:schemeClr val="accent2"/>
                </a:solidFill>
              </a:rPr>
              <a:t>(use case # in PARMS)</a:t>
            </a:r>
          </a:p>
          <a:p>
            <a:endParaRPr lang="en-US" sz="2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mxj1\AppData\Local\Microsoft\Windows\Temporary Internet Files\Content.IE5\C98094TJ\the_winner_i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43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8610600" cy="1524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28600" y="5791200"/>
              <a:ext cx="257220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60" y="5727840"/>
                <a:ext cx="26038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158232" y="5676899"/>
            <a:ext cx="2593848" cy="228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5333999"/>
            <a:ext cx="1133700" cy="1527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xj1\AppData\Local\Microsoft\Windows\Temporary Internet Files\Content.IE5\DP4RH7ZB\tick_tock_wall_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70349"/>
            <a:ext cx="2819400" cy="23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Typical OP Types for Simulation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Agency Error due to Incorrect Entry of </a:t>
            </a:r>
          </a:p>
          <a:p>
            <a:pPr marL="0" indent="0">
              <a:buNone/>
            </a:pPr>
            <a:r>
              <a:rPr lang="en-US" dirty="0" smtClean="0"/>
              <a:t>Rent Expense, Child Support Payments, Dependent Care, Pay Frequency etc.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Duplicate Issuance  </a:t>
            </a:r>
            <a:endParaRPr lang="en-US" sz="4800" dirty="0" smtClean="0"/>
          </a:p>
          <a:p>
            <a:endParaRPr lang="en-US" dirty="0" smtClean="0"/>
          </a:p>
          <a:p>
            <a:r>
              <a:rPr lang="en-US" dirty="0" smtClean="0"/>
              <a:t>TLB </a:t>
            </a:r>
            <a:endParaRPr lang="en-US" dirty="0"/>
          </a:p>
        </p:txBody>
      </p:sp>
      <p:pic>
        <p:nvPicPr>
          <p:cNvPr id="4098" name="Picture 2" descr="C:\Users\mxj1\AppData\Local\Microsoft\Windows\Temporary Internet Files\Content.IE5\DP4RH7ZB\erro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xj1\AppData\Local\Microsoft\Windows\Temporary Internet Files\Content.IE5\DP4RH7ZB\united-states-151582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BRITS Referral</a:t>
            </a:r>
          </a:p>
          <a:p>
            <a:pPr lvl="1"/>
            <a:r>
              <a:rPr lang="en-US" dirty="0" smtClean="0"/>
              <a:t>Has one been made?</a:t>
            </a:r>
          </a:p>
          <a:p>
            <a:pPr lvl="1"/>
            <a:r>
              <a:rPr lang="en-US" dirty="0" smtClean="0"/>
              <a:t>If yes, move on to step </a:t>
            </a:r>
          </a:p>
          <a:p>
            <a:pPr lvl="1"/>
            <a:r>
              <a:rPr lang="en-US" dirty="0" smtClean="0"/>
              <a:t>If not MAKE a BRITS referral 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Keep the BRITS referral handy because you’ll need it later</a:t>
            </a:r>
            <a:endParaRPr lang="en-US" dirty="0"/>
          </a:p>
        </p:txBody>
      </p:sp>
      <p:pic>
        <p:nvPicPr>
          <p:cNvPr id="4" name="Picture 3" descr="» Florida’s Foreclosure Rate More Than Three Times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1219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572000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            Step 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Choose Bullet to Initiate, Resume, or Terminate Simulation on the Case Summary Page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7" y="3352800"/>
            <a:ext cx="7792085" cy="2600325"/>
          </a:xfrm>
          <a:prstGeom prst="rect">
            <a:avLst/>
          </a:prstGeom>
        </p:spPr>
      </p:pic>
      <p:pic>
        <p:nvPicPr>
          <p:cNvPr id="7170" name="Picture 2" descr="C:\Users\mxj1\AppData\Local\Microsoft\Windows\Temporary Internet Files\Content.IE5\DS7B97Y6\2376555-meme_are_you_kidding_m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1"/>
            <a:ext cx="18633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xj1\AppData\Local\Microsoft\Windows\Temporary Internet Files\Content.IE5\REC2L6ZK\5423550890_60edca3761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9" y="165318"/>
            <a:ext cx="2057143" cy="1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41470" y="4114800"/>
            <a:ext cx="2667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Step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Initiate Simulation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0" y="2514600"/>
            <a:ext cx="7716327" cy="208626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5" y="4876800"/>
            <a:ext cx="7735380" cy="1047896"/>
          </a:xfrm>
          <a:prstGeom prst="rect">
            <a:avLst/>
          </a:prstGeom>
        </p:spPr>
      </p:pic>
      <p:pic>
        <p:nvPicPr>
          <p:cNvPr id="7" name="Picture 6" descr="D'oh! Guess who has a new job... | ...me! &quot;woohoo!&amp;qu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97" y="166833"/>
            <a:ext cx="3962400" cy="2209800"/>
          </a:xfrm>
          <a:prstGeom prst="rect">
            <a:avLst/>
          </a:prstGeom>
        </p:spPr>
      </p:pic>
      <p:pic>
        <p:nvPicPr>
          <p:cNvPr id="9" name="Picture 8" descr="File:Happy smiley face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0819"/>
            <a:ext cx="762000" cy="6240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28800" y="3047999"/>
            <a:ext cx="1828800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Step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the Appropriate Changes to the Case</a:t>
            </a:r>
          </a:p>
          <a:p>
            <a:r>
              <a:rPr lang="en-US" dirty="0" smtClean="0"/>
              <a:t>Change Dates as Necessary</a:t>
            </a:r>
          </a:p>
          <a:p>
            <a:pPr lvl="1"/>
            <a:r>
              <a:rPr lang="en-US" sz="2000" dirty="0" smtClean="0"/>
              <a:t>Don’t forget to make changes for each household member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" y="3433762"/>
            <a:ext cx="7792538" cy="3195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64560" y="4747301"/>
              <a:ext cx="133092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720" y="4683941"/>
                <a:ext cx="136260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2379127" y="5092149"/>
            <a:ext cx="788212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ord request - What is a finger tied with a knot or bow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57400"/>
            <a:ext cx="1831704" cy="137636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1358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Step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dirty="0" smtClean="0"/>
              <a:t>Run with Dates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2" y="2819400"/>
            <a:ext cx="7878275" cy="2391109"/>
          </a:xfrm>
          <a:prstGeom prst="rect">
            <a:avLst/>
          </a:prstGeom>
        </p:spPr>
      </p:pic>
      <p:pic>
        <p:nvPicPr>
          <p:cNvPr id="4098" name="Picture 2" descr="C:\Users\mxj1\AppData\Local\Microsoft\Windows\Temporary Internet Files\Content.IE5\REC2L6ZK\PngMedium-Smiley-Face-making-Thumbs-Up-16636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42" y="1630325"/>
            <a:ext cx="1569203" cy="11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tickman 08 by nicubunu - Blue stick man figur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2" y="5403549"/>
            <a:ext cx="781365" cy="880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456" y="5401756"/>
            <a:ext cx="780356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841" y="5403549"/>
            <a:ext cx="780356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912" y="5401756"/>
            <a:ext cx="780356" cy="88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811" y="5401756"/>
            <a:ext cx="780356" cy="883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710" y="5399963"/>
            <a:ext cx="780356" cy="883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781" y="5399962"/>
            <a:ext cx="78035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Step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Results for Accuracy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" y="2362200"/>
            <a:ext cx="7821117" cy="4343400"/>
          </a:xfrm>
          <a:prstGeom prst="rect">
            <a:avLst/>
          </a:prstGeom>
        </p:spPr>
      </p:pic>
      <p:pic>
        <p:nvPicPr>
          <p:cNvPr id="5123" name="Picture 3" descr="C:\Users\mxj1\AppData\Local\Microsoft\Windows\Temporary Internet Files\Content.IE5\23NQAWRV\ok-button-430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33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49530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CWW Step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Through Until All </a:t>
            </a:r>
            <a:r>
              <a:rPr lang="en-US" dirty="0"/>
              <a:t>P</a:t>
            </a:r>
            <a:r>
              <a:rPr lang="en-US" dirty="0" smtClean="0"/>
              <a:t>ages </a:t>
            </a:r>
            <a:r>
              <a:rPr lang="en-US" dirty="0"/>
              <a:t>A</a:t>
            </a:r>
            <a:r>
              <a:rPr lang="en-US" dirty="0" smtClean="0"/>
              <a:t>re Complete </a:t>
            </a:r>
            <a:r>
              <a:rPr lang="en-US" sz="2400" dirty="0" smtClean="0"/>
              <a:t>(do not click the “Next” button)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048000"/>
            <a:ext cx="8153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584</TotalTime>
  <Words>353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Freestyle Script</vt:lpstr>
      <vt:lpstr>Tw Cen MT</vt:lpstr>
      <vt:lpstr>Wingdings</vt:lpstr>
      <vt:lpstr>Wingdings 2</vt:lpstr>
      <vt:lpstr>Median</vt:lpstr>
      <vt:lpstr>Simulation Overpayments 101</vt:lpstr>
      <vt:lpstr>Typical OP Types for Simulation</vt:lpstr>
      <vt:lpstr>Getting Started</vt:lpstr>
      <vt:lpstr>CWW             Step 1 </vt:lpstr>
      <vt:lpstr>CWW Step 2</vt:lpstr>
      <vt:lpstr>CWW Step 3</vt:lpstr>
      <vt:lpstr>CWW Step 4</vt:lpstr>
      <vt:lpstr>CWW Step 5</vt:lpstr>
      <vt:lpstr>CWW Step 6</vt:lpstr>
      <vt:lpstr>CARES Step 7 (the dark side) </vt:lpstr>
      <vt:lpstr>CARES Step 8</vt:lpstr>
      <vt:lpstr>CARES Step 8                                    </vt:lpstr>
      <vt:lpstr>CARES Step 9</vt:lpstr>
      <vt:lpstr>CARES Step 10</vt:lpstr>
      <vt:lpstr>                      You’re Done!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Overpayments 101</dc:title>
  <dc:creator>Johnson, Monica</dc:creator>
  <cp:lastModifiedBy>Johnson, Monica</cp:lastModifiedBy>
  <cp:revision>109</cp:revision>
  <dcterms:created xsi:type="dcterms:W3CDTF">2016-02-23T17:18:49Z</dcterms:created>
  <dcterms:modified xsi:type="dcterms:W3CDTF">2019-09-12T16:24:52Z</dcterms:modified>
</cp:coreProperties>
</file>