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9" r:id="rId18"/>
    <p:sldId id="276" r:id="rId19"/>
    <p:sldId id="277" r:id="rId20"/>
    <p:sldId id="273" r:id="rId21"/>
    <p:sldId id="27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525" autoAdjust="0"/>
    <p:restoredTop sz="94660"/>
  </p:normalViewPr>
  <p:slideViewPr>
    <p:cSldViewPr>
      <p:cViewPr varScale="1">
        <p:scale>
          <a:sx n="86" d="100"/>
          <a:sy n="86" d="100"/>
        </p:scale>
        <p:origin x="9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E815300-2E22-4717-851A-7831B3EC0C33}" type="datetimeFigureOut">
              <a:rPr lang="en-US" smtClean="0"/>
              <a:t>11/27/2019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FFAD1A3-D763-49B8-8C0E-AFBA6AB4D3B6}" type="slidenum">
              <a:rPr lang="en-US" smtClean="0"/>
              <a:t>‹#›</a:t>
            </a:fld>
            <a:endParaRPr lang="en-US"/>
          </a:p>
        </p:txBody>
      </p:sp>
    </p:spTree>
    <p:extLst>
      <p:ext uri="{BB962C8B-B14F-4D97-AF65-F5344CB8AC3E}">
        <p14:creationId xmlns:p14="http://schemas.microsoft.com/office/powerpoint/2010/main" val="229216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26A214-0AFA-4599-A780-AA5633A5EF9A}" type="datetimeFigureOut">
              <a:rPr lang="en-US" smtClean="0"/>
              <a:t>11/27/2019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C33413-7974-4894-B996-5E626AC7A73C}" type="slidenum">
              <a:rPr lang="en-US" smtClean="0"/>
              <a:t>‹#›</a:t>
            </a:fld>
            <a:endParaRPr lang="en-US"/>
          </a:p>
        </p:txBody>
      </p:sp>
    </p:spTree>
    <p:extLst>
      <p:ext uri="{BB962C8B-B14F-4D97-AF65-F5344CB8AC3E}">
        <p14:creationId xmlns:p14="http://schemas.microsoft.com/office/powerpoint/2010/main" val="2382619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this look different, if one</a:t>
            </a:r>
            <a:r>
              <a:rPr lang="en-US" baseline="0" dirty="0" smtClean="0"/>
              <a:t> of his kids was under 6?  Or if he had a good cause reason to reduce his hours?</a:t>
            </a:r>
            <a:endParaRPr lang="en-US" dirty="0"/>
          </a:p>
        </p:txBody>
      </p:sp>
      <p:sp>
        <p:nvSpPr>
          <p:cNvPr id="4" name="Slide Number Placeholder 3"/>
          <p:cNvSpPr>
            <a:spLocks noGrp="1"/>
          </p:cNvSpPr>
          <p:nvPr>
            <p:ph type="sldNum" sz="quarter" idx="10"/>
          </p:nvPr>
        </p:nvSpPr>
        <p:spPr/>
        <p:txBody>
          <a:bodyPr/>
          <a:lstStyle/>
          <a:p>
            <a:fld id="{8CC33413-7974-4894-B996-5E626AC7A73C}" type="slidenum">
              <a:rPr lang="en-US" smtClean="0"/>
              <a:t>5</a:t>
            </a:fld>
            <a:endParaRPr lang="en-US"/>
          </a:p>
        </p:txBody>
      </p:sp>
    </p:spTree>
    <p:extLst>
      <p:ext uri="{BB962C8B-B14F-4D97-AF65-F5344CB8AC3E}">
        <p14:creationId xmlns:p14="http://schemas.microsoft.com/office/powerpoint/2010/main" val="353673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922FACB-D587-4A2C-8BC3-9418BB0A9B24}"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4D1D-6119-443A-B376-3C03A72DAA98}"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2FACB-D587-4A2C-8BC3-9418BB0A9B24}"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4D1D-6119-443A-B376-3C03A72DAA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2FACB-D587-4A2C-8BC3-9418BB0A9B24}"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4D1D-6119-443A-B376-3C03A72DAA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22FACB-D587-4A2C-8BC3-9418BB0A9B24}"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4D1D-6119-443A-B376-3C03A72DAA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922FACB-D587-4A2C-8BC3-9418BB0A9B24}" type="datetimeFigureOut">
              <a:rPr lang="en-US" smtClean="0"/>
              <a:t>11/27/2019</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72694D1D-6119-443A-B376-3C03A72DAA9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22FACB-D587-4A2C-8BC3-9418BB0A9B24}"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94D1D-6119-443A-B376-3C03A72DAA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22FACB-D587-4A2C-8BC3-9418BB0A9B24}"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694D1D-6119-443A-B376-3C03A72DAA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22FACB-D587-4A2C-8BC3-9418BB0A9B24}"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694D1D-6119-443A-B376-3C03A72DAA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2FACB-D587-4A2C-8BC3-9418BB0A9B24}"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694D1D-6119-443A-B376-3C03A72DAA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22FACB-D587-4A2C-8BC3-9418BB0A9B24}"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94D1D-6119-443A-B376-3C03A72DAA98}"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9922FACB-D587-4A2C-8BC3-9418BB0A9B24}"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94D1D-6119-443A-B376-3C03A72DAA98}"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922FACB-D587-4A2C-8BC3-9418BB0A9B24}" type="datetimeFigureOut">
              <a:rPr lang="en-US" smtClean="0"/>
              <a:t>11/27/2019</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2694D1D-6119-443A-B376-3C03A72DAA9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 Registration</a:t>
            </a:r>
            <a:endParaRPr lang="en-US" dirty="0"/>
          </a:p>
        </p:txBody>
      </p:sp>
      <p:sp>
        <p:nvSpPr>
          <p:cNvPr id="3" name="Subtitle 2"/>
          <p:cNvSpPr>
            <a:spLocks noGrp="1"/>
          </p:cNvSpPr>
          <p:nvPr>
            <p:ph type="subTitle" idx="1"/>
          </p:nvPr>
        </p:nvSpPr>
        <p:spPr/>
        <p:txBody>
          <a:bodyPr/>
          <a:lstStyle/>
          <a:p>
            <a:r>
              <a:rPr lang="en-US" dirty="0" smtClean="0"/>
              <a:t>November 2019</a:t>
            </a:r>
            <a:endParaRPr lang="en-US" dirty="0"/>
          </a:p>
        </p:txBody>
      </p:sp>
    </p:spTree>
    <p:extLst>
      <p:ext uri="{BB962C8B-B14F-4D97-AF65-F5344CB8AC3E}">
        <p14:creationId xmlns:p14="http://schemas.microsoft.com/office/powerpoint/2010/main" val="2415028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Employment Page</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52400" y="1600200"/>
            <a:ext cx="608565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6019800" y="1143000"/>
            <a:ext cx="2971800" cy="5562600"/>
          </a:xfrm>
        </p:spPr>
        <p:txBody>
          <a:bodyPr>
            <a:normAutofit lnSpcReduction="10000"/>
          </a:bodyPr>
          <a:lstStyle/>
          <a:p>
            <a:r>
              <a:rPr lang="en-US" dirty="0" smtClean="0"/>
              <a:t>The worker is required to enter in the following fields:</a:t>
            </a:r>
          </a:p>
          <a:p>
            <a:pPr lvl="1"/>
            <a:r>
              <a:rPr lang="en-US" dirty="0" smtClean="0"/>
              <a:t>Begin Month</a:t>
            </a:r>
          </a:p>
          <a:p>
            <a:pPr lvl="1"/>
            <a:r>
              <a:rPr lang="en-US" dirty="0" smtClean="0"/>
              <a:t>Individual</a:t>
            </a:r>
          </a:p>
          <a:p>
            <a:pPr lvl="1"/>
            <a:r>
              <a:rPr lang="en-US" dirty="0" smtClean="0"/>
              <a:t>Change Type (type of employment change)</a:t>
            </a:r>
          </a:p>
          <a:p>
            <a:pPr lvl="1"/>
            <a:r>
              <a:rPr lang="en-US" dirty="0" smtClean="0"/>
              <a:t>Change Event Date</a:t>
            </a:r>
          </a:p>
          <a:p>
            <a:pPr lvl="1"/>
            <a:r>
              <a:rPr lang="en-US" dirty="0" smtClean="0"/>
              <a:t>Verification</a:t>
            </a:r>
          </a:p>
          <a:p>
            <a:pPr lvl="1"/>
            <a:r>
              <a:rPr lang="en-US" dirty="0" smtClean="0"/>
              <a:t>Good Cause</a:t>
            </a:r>
            <a:endParaRPr lang="en-US" dirty="0"/>
          </a:p>
        </p:txBody>
      </p:sp>
    </p:spTree>
    <p:extLst>
      <p:ext uri="{BB962C8B-B14F-4D97-AF65-F5344CB8AC3E}">
        <p14:creationId xmlns:p14="http://schemas.microsoft.com/office/powerpoint/2010/main" val="124294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Employment Page</a:t>
            </a:r>
            <a:endParaRPr lang="en-US" dirty="0"/>
          </a:p>
        </p:txBody>
      </p:sp>
      <p:sp>
        <p:nvSpPr>
          <p:cNvPr id="3" name="Content Placeholder 2"/>
          <p:cNvSpPr>
            <a:spLocks noGrp="1"/>
          </p:cNvSpPr>
          <p:nvPr>
            <p:ph sz="half" idx="1"/>
          </p:nvPr>
        </p:nvSpPr>
        <p:spPr>
          <a:xfrm>
            <a:off x="457200" y="1600200"/>
            <a:ext cx="2971800" cy="4525963"/>
          </a:xfrm>
        </p:spPr>
        <p:txBody>
          <a:bodyPr/>
          <a:lstStyle/>
          <a:p>
            <a:pPr marL="0" indent="0">
              <a:buNone/>
            </a:pPr>
            <a:r>
              <a:rPr lang="en-US" dirty="0" smtClean="0"/>
              <a:t>CWW will determine the sanction sequence and begin / end date after you run eligibility</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352800" y="1752599"/>
            <a:ext cx="5497421" cy="420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786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 Page</a:t>
            </a:r>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5334000" cy="5016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5562600" y="1600200"/>
            <a:ext cx="3276600" cy="4525963"/>
          </a:xfrm>
        </p:spPr>
        <p:txBody>
          <a:bodyPr/>
          <a:lstStyle/>
          <a:p>
            <a:pPr marL="0" indent="0">
              <a:buNone/>
            </a:pPr>
            <a:r>
              <a:rPr lang="en-US" dirty="0" smtClean="0"/>
              <a:t>Loss of Employment Page will also be scheduled when workers enter an Employment End date on the Employment Page</a:t>
            </a:r>
            <a:endParaRPr lang="en-US" dirty="0"/>
          </a:p>
        </p:txBody>
      </p:sp>
      <p:sp>
        <p:nvSpPr>
          <p:cNvPr id="5" name="TextBox 4"/>
          <p:cNvSpPr txBox="1"/>
          <p:nvPr/>
        </p:nvSpPr>
        <p:spPr>
          <a:xfrm>
            <a:off x="990600" y="4343400"/>
            <a:ext cx="1219200" cy="9144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51200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FS Work Registrant / ABAWD Exemption Page</a:t>
            </a:r>
            <a:endParaRPr lang="en-US" dirty="0"/>
          </a:p>
        </p:txBody>
      </p:sp>
      <p:sp>
        <p:nvSpPr>
          <p:cNvPr id="3" name="Content Placeholder 2"/>
          <p:cNvSpPr>
            <a:spLocks noGrp="1"/>
          </p:cNvSpPr>
          <p:nvPr>
            <p:ph sz="half" idx="1"/>
          </p:nvPr>
        </p:nvSpPr>
        <p:spPr>
          <a:xfrm>
            <a:off x="228600" y="1600200"/>
            <a:ext cx="2743200" cy="4525963"/>
          </a:xfrm>
        </p:spPr>
        <p:txBody>
          <a:bodyPr>
            <a:normAutofit lnSpcReduction="10000"/>
          </a:bodyPr>
          <a:lstStyle/>
          <a:p>
            <a:r>
              <a:rPr lang="en-US" dirty="0" smtClean="0"/>
              <a:t>Existing ABAWD exemption page has been updated with new headers and layout</a:t>
            </a:r>
          </a:p>
          <a:p>
            <a:r>
              <a:rPr lang="en-US" dirty="0" smtClean="0"/>
              <a:t>Answers on this page will determine work registrant status</a:t>
            </a:r>
            <a:endParaRPr lang="en-US" dirty="0"/>
          </a:p>
        </p:txBody>
      </p:sp>
      <p:pic>
        <p:nvPicPr>
          <p:cNvPr id="4098"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9744"/>
          <a:stretch/>
        </p:blipFill>
        <p:spPr bwMode="auto">
          <a:xfrm>
            <a:off x="3159351" y="1447800"/>
            <a:ext cx="5529124"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767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FS Work Registrant / ABAWD Determination Details Page</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3052566"/>
            <a:ext cx="8229600" cy="330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457200" y="1600201"/>
            <a:ext cx="8229600" cy="1066800"/>
          </a:xfrm>
        </p:spPr>
        <p:txBody>
          <a:bodyPr/>
          <a:lstStyle/>
          <a:p>
            <a:pPr marL="0" indent="0">
              <a:buNone/>
            </a:pPr>
            <a:r>
              <a:rPr lang="en-US" dirty="0" smtClean="0"/>
              <a:t>The ABAWD Determination Details page has been renamed to include Work Registrant status</a:t>
            </a:r>
            <a:endParaRPr lang="en-US" dirty="0"/>
          </a:p>
        </p:txBody>
      </p:sp>
    </p:spTree>
    <p:extLst>
      <p:ext uri="{BB962C8B-B14F-4D97-AF65-F5344CB8AC3E}">
        <p14:creationId xmlns:p14="http://schemas.microsoft.com/office/powerpoint/2010/main" val="670246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Means to You….</a:t>
            </a:r>
            <a:endParaRPr lang="en-US" dirty="0"/>
          </a:p>
        </p:txBody>
      </p:sp>
      <p:sp>
        <p:nvSpPr>
          <p:cNvPr id="3" name="Content Placeholder 2"/>
          <p:cNvSpPr>
            <a:spLocks noGrp="1"/>
          </p:cNvSpPr>
          <p:nvPr>
            <p:ph sz="half" idx="1"/>
          </p:nvPr>
        </p:nvSpPr>
        <p:spPr>
          <a:xfrm>
            <a:off x="152400" y="1600200"/>
            <a:ext cx="2667000" cy="4525963"/>
          </a:xfrm>
        </p:spPr>
        <p:txBody>
          <a:bodyPr>
            <a:normAutofit/>
          </a:bodyPr>
          <a:lstStyle/>
          <a:p>
            <a:pPr marL="0" indent="0">
              <a:buNone/>
            </a:pPr>
            <a:r>
              <a:rPr lang="en-US" dirty="0" smtClean="0"/>
              <a:t>At FS intakes, renewals, changes, you will have to ask some more questions, and have some more data entry</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19400" y="1752599"/>
            <a:ext cx="6371081" cy="366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112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to do if someone says YES</a:t>
            </a:r>
          </a:p>
        </p:txBody>
      </p:sp>
      <p:sp>
        <p:nvSpPr>
          <p:cNvPr id="6" name="Content Placeholder 5"/>
          <p:cNvSpPr>
            <a:spLocks noGrp="1"/>
          </p:cNvSpPr>
          <p:nvPr>
            <p:ph idx="1"/>
          </p:nvPr>
        </p:nvSpPr>
        <p:spPr>
          <a:xfrm>
            <a:off x="457200" y="2438400"/>
            <a:ext cx="8371186" cy="3962400"/>
          </a:xfrm>
        </p:spPr>
        <p:txBody>
          <a:bodyPr>
            <a:normAutofit/>
          </a:bodyPr>
          <a:lstStyle/>
          <a:p>
            <a:endParaRPr lang="en-US" dirty="0" smtClean="0"/>
          </a:p>
          <a:p>
            <a:r>
              <a:rPr lang="en-US" dirty="0" smtClean="0"/>
              <a:t>You must ask this question in the FS driver flow.</a:t>
            </a:r>
          </a:p>
          <a:p>
            <a:r>
              <a:rPr lang="en-US" dirty="0" smtClean="0"/>
              <a:t>If someone says yes, you will get directed to the Loss of Employment page, and you will complete that.</a:t>
            </a:r>
          </a:p>
          <a:p>
            <a:r>
              <a:rPr lang="en-US" dirty="0" smtClean="0"/>
              <a:t>You’ll have to start asking </a:t>
            </a:r>
            <a:r>
              <a:rPr lang="en-US" i="1" dirty="0" smtClean="0"/>
              <a:t>WHY</a:t>
            </a:r>
            <a:r>
              <a:rPr lang="en-US" dirty="0" smtClean="0"/>
              <a:t> their job ended.</a:t>
            </a:r>
          </a:p>
          <a:p>
            <a:r>
              <a:rPr lang="en-US" dirty="0" smtClean="0"/>
              <a:t>Remember who is a mandatory work registrant, and who is not.</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6" t="32828" r="21345" b="58610"/>
          <a:stretch/>
        </p:blipFill>
        <p:spPr bwMode="auto">
          <a:xfrm>
            <a:off x="-55058" y="1752600"/>
            <a:ext cx="917168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2139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Exemptions from the Work Requirement</a:t>
            </a:r>
            <a:endParaRPr lang="en-US" dirty="0"/>
          </a:p>
        </p:txBody>
      </p:sp>
      <p:sp>
        <p:nvSpPr>
          <p:cNvPr id="3" name="Content Placeholder 2"/>
          <p:cNvSpPr>
            <a:spLocks noGrp="1"/>
          </p:cNvSpPr>
          <p:nvPr>
            <p:ph idx="1"/>
          </p:nvPr>
        </p:nvSpPr>
        <p:spPr>
          <a:xfrm>
            <a:off x="457200" y="1600200"/>
            <a:ext cx="8534400" cy="4953000"/>
          </a:xfrm>
        </p:spPr>
        <p:txBody>
          <a:bodyPr>
            <a:noAutofit/>
          </a:bodyPr>
          <a:lstStyle/>
          <a:p>
            <a:r>
              <a:rPr lang="en-US" sz="2400" dirty="0" smtClean="0"/>
              <a:t>Under age 16, or age 60 or older</a:t>
            </a:r>
          </a:p>
          <a:p>
            <a:r>
              <a:rPr lang="en-US" sz="2400" dirty="0" smtClean="0"/>
              <a:t>16 -18 year old enrolled in high school </a:t>
            </a:r>
          </a:p>
          <a:p>
            <a:r>
              <a:rPr lang="en-US" sz="2400" dirty="0" smtClean="0"/>
              <a:t>Students of higher education at least half time</a:t>
            </a:r>
          </a:p>
          <a:p>
            <a:r>
              <a:rPr lang="en-US" sz="2400" dirty="0" smtClean="0"/>
              <a:t>Physically or mentally incapable of employment</a:t>
            </a:r>
          </a:p>
          <a:p>
            <a:r>
              <a:rPr lang="en-US" sz="2400" dirty="0" smtClean="0"/>
              <a:t>W-2 participants</a:t>
            </a:r>
          </a:p>
          <a:p>
            <a:r>
              <a:rPr lang="en-US" sz="2400" dirty="0" smtClean="0"/>
              <a:t>Caring for dependent child under age 6, or incapacitated person</a:t>
            </a:r>
          </a:p>
          <a:p>
            <a:r>
              <a:rPr lang="en-US" sz="2400" dirty="0" smtClean="0"/>
              <a:t>Applied for, or receiving Unemployment</a:t>
            </a:r>
          </a:p>
          <a:p>
            <a:r>
              <a:rPr lang="en-US" sz="2400" dirty="0" smtClean="0"/>
              <a:t>Regular participation in AODA program</a:t>
            </a:r>
          </a:p>
          <a:p>
            <a:r>
              <a:rPr lang="en-US" sz="2400" dirty="0" smtClean="0"/>
              <a:t>Employed / self-employed at least 30 hours per week (or earning the equivalent of min wage x 30 </a:t>
            </a:r>
            <a:r>
              <a:rPr lang="en-US" sz="2400" dirty="0" err="1" smtClean="0"/>
              <a:t>hrs</a:t>
            </a:r>
            <a:r>
              <a:rPr lang="en-US" sz="2400" dirty="0" smtClean="0"/>
              <a:t> per week)</a:t>
            </a:r>
          </a:p>
          <a:p>
            <a:r>
              <a:rPr lang="en-US" sz="2400" dirty="0" smtClean="0"/>
              <a:t>Applied for SSI simultaneously, until DDB decision has been made</a:t>
            </a:r>
            <a:endParaRPr lang="en-US" sz="2400" dirty="0"/>
          </a:p>
        </p:txBody>
      </p:sp>
    </p:spTree>
    <p:extLst>
      <p:ext uri="{BB962C8B-B14F-4D97-AF65-F5344CB8AC3E}">
        <p14:creationId xmlns:p14="http://schemas.microsoft.com/office/powerpoint/2010/main" val="2875825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Wait, isn’t that the same as ABAWD?</a:t>
            </a:r>
            <a:endParaRPr lang="en-US" dirty="0"/>
          </a:p>
        </p:txBody>
      </p:sp>
      <p:sp>
        <p:nvSpPr>
          <p:cNvPr id="5" name="Content Placeholder 4"/>
          <p:cNvSpPr>
            <a:spLocks noGrp="1"/>
          </p:cNvSpPr>
          <p:nvPr>
            <p:ph sz="half" idx="1"/>
          </p:nvPr>
        </p:nvSpPr>
        <p:spPr>
          <a:xfrm>
            <a:off x="76200" y="1524000"/>
            <a:ext cx="3429000" cy="4572000"/>
          </a:xfrm>
        </p:spPr>
        <p:txBody>
          <a:bodyPr>
            <a:normAutofit/>
          </a:bodyPr>
          <a:lstStyle/>
          <a:p>
            <a:r>
              <a:rPr lang="en-US" dirty="0" smtClean="0"/>
              <a:t>Great observation, Harley!</a:t>
            </a:r>
          </a:p>
          <a:p>
            <a:r>
              <a:rPr lang="en-US" dirty="0" smtClean="0"/>
              <a:t>It’s close, but not quite the same as ABAWD</a:t>
            </a:r>
            <a:r>
              <a:rPr lang="en-US" dirty="0" smtClean="0"/>
              <a:t>.</a:t>
            </a:r>
            <a:endParaRPr lang="en-US" dirty="0" smtClean="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741964" y="1676400"/>
            <a:ext cx="5333716" cy="2986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500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81000" y="228600"/>
            <a:ext cx="4040188" cy="639762"/>
          </a:xfrm>
        </p:spPr>
        <p:txBody>
          <a:bodyPr/>
          <a:lstStyle/>
          <a:p>
            <a:r>
              <a:rPr lang="en-US" dirty="0" smtClean="0"/>
              <a:t>Work Registration Exemptions</a:t>
            </a:r>
            <a:endParaRPr lang="en-US" dirty="0"/>
          </a:p>
        </p:txBody>
      </p:sp>
      <p:sp>
        <p:nvSpPr>
          <p:cNvPr id="7" name="Content Placeholder 6"/>
          <p:cNvSpPr>
            <a:spLocks noGrp="1"/>
          </p:cNvSpPr>
          <p:nvPr>
            <p:ph sz="half" idx="2"/>
          </p:nvPr>
        </p:nvSpPr>
        <p:spPr>
          <a:xfrm>
            <a:off x="381000" y="914400"/>
            <a:ext cx="4114800" cy="5867400"/>
          </a:xfrm>
        </p:spPr>
        <p:txBody>
          <a:bodyPr>
            <a:normAutofit/>
          </a:bodyPr>
          <a:lstStyle/>
          <a:p>
            <a:r>
              <a:rPr lang="en-US" dirty="0" smtClean="0"/>
              <a:t>Under age 16, or 60+</a:t>
            </a:r>
          </a:p>
          <a:p>
            <a:r>
              <a:rPr lang="en-US" dirty="0" smtClean="0"/>
              <a:t>Student enrolled ½ time</a:t>
            </a:r>
          </a:p>
          <a:p>
            <a:r>
              <a:rPr lang="en-US" dirty="0" smtClean="0"/>
              <a:t>Unable to work</a:t>
            </a:r>
          </a:p>
          <a:p>
            <a:r>
              <a:rPr lang="en-US" dirty="0" smtClean="0"/>
              <a:t>W-2 participant</a:t>
            </a:r>
          </a:p>
          <a:p>
            <a:r>
              <a:rPr lang="en-US" dirty="0" smtClean="0"/>
              <a:t>Caring for dependent child under 6 or incapacitated person</a:t>
            </a:r>
          </a:p>
          <a:p>
            <a:r>
              <a:rPr lang="en-US" dirty="0" smtClean="0"/>
              <a:t>Unemployment – application or receiving</a:t>
            </a:r>
          </a:p>
          <a:p>
            <a:r>
              <a:rPr lang="en-US" dirty="0" smtClean="0"/>
              <a:t>AODA participant</a:t>
            </a:r>
          </a:p>
          <a:p>
            <a:r>
              <a:rPr lang="en-US" dirty="0" smtClean="0"/>
              <a:t>SSI application</a:t>
            </a:r>
          </a:p>
          <a:p>
            <a:r>
              <a:rPr lang="en-US" dirty="0" smtClean="0"/>
              <a:t>Employed / self-employed at least 30 hours per week (or $935.25 monthly)</a:t>
            </a:r>
          </a:p>
        </p:txBody>
      </p:sp>
      <p:sp>
        <p:nvSpPr>
          <p:cNvPr id="8" name="Text Placeholder 7"/>
          <p:cNvSpPr>
            <a:spLocks noGrp="1"/>
          </p:cNvSpPr>
          <p:nvPr>
            <p:ph type="body" sz="quarter" idx="3"/>
          </p:nvPr>
        </p:nvSpPr>
        <p:spPr>
          <a:xfrm>
            <a:off x="4724400" y="228600"/>
            <a:ext cx="4041775" cy="639762"/>
          </a:xfrm>
        </p:spPr>
        <p:txBody>
          <a:bodyPr/>
          <a:lstStyle/>
          <a:p>
            <a:r>
              <a:rPr lang="en-US" dirty="0" smtClean="0"/>
              <a:t>ABAWD</a:t>
            </a:r>
            <a:endParaRPr lang="en-US" dirty="0"/>
          </a:p>
        </p:txBody>
      </p:sp>
      <p:sp>
        <p:nvSpPr>
          <p:cNvPr id="9" name="Content Placeholder 8"/>
          <p:cNvSpPr>
            <a:spLocks noGrp="1"/>
          </p:cNvSpPr>
          <p:nvPr>
            <p:ph sz="quarter" idx="4"/>
          </p:nvPr>
        </p:nvSpPr>
        <p:spPr>
          <a:xfrm>
            <a:off x="4645025" y="990600"/>
            <a:ext cx="4194175" cy="5638799"/>
          </a:xfrm>
        </p:spPr>
        <p:txBody>
          <a:bodyPr>
            <a:normAutofit lnSpcReduction="10000"/>
          </a:bodyPr>
          <a:lstStyle/>
          <a:p>
            <a:pPr marL="0" indent="0">
              <a:buNone/>
            </a:pPr>
            <a:r>
              <a:rPr lang="en-US" dirty="0" smtClean="0"/>
              <a:t>Non-ABAWD</a:t>
            </a:r>
          </a:p>
          <a:p>
            <a:pPr lvl="1"/>
            <a:r>
              <a:rPr lang="en-US" dirty="0" smtClean="0"/>
              <a:t>Under age 18, or 50+</a:t>
            </a:r>
          </a:p>
          <a:p>
            <a:pPr lvl="1"/>
            <a:r>
              <a:rPr lang="en-US" dirty="0" smtClean="0"/>
              <a:t>Unable to work</a:t>
            </a:r>
          </a:p>
          <a:p>
            <a:pPr lvl="1"/>
            <a:r>
              <a:rPr lang="en-US" dirty="0" smtClean="0"/>
              <a:t>Food unit with minor</a:t>
            </a:r>
          </a:p>
          <a:p>
            <a:pPr lvl="1"/>
            <a:r>
              <a:rPr lang="en-US" dirty="0" smtClean="0"/>
              <a:t>Pregnant</a:t>
            </a:r>
          </a:p>
          <a:p>
            <a:pPr marL="0" indent="0">
              <a:buNone/>
            </a:pPr>
            <a:r>
              <a:rPr lang="en-US" dirty="0" smtClean="0"/>
              <a:t>Exempt ABAWD</a:t>
            </a:r>
          </a:p>
          <a:p>
            <a:pPr lvl="1"/>
            <a:r>
              <a:rPr lang="en-US" dirty="0" smtClean="0"/>
              <a:t>Unable to work</a:t>
            </a:r>
          </a:p>
          <a:p>
            <a:pPr lvl="1"/>
            <a:r>
              <a:rPr lang="en-US" dirty="0" smtClean="0"/>
              <a:t>Chronic homelessness</a:t>
            </a:r>
          </a:p>
          <a:p>
            <a:pPr lvl="1"/>
            <a:r>
              <a:rPr lang="en-US" dirty="0" smtClean="0"/>
              <a:t>Unemployment – application or receiving</a:t>
            </a:r>
          </a:p>
          <a:p>
            <a:pPr lvl="1"/>
            <a:r>
              <a:rPr lang="en-US" dirty="0" smtClean="0"/>
              <a:t>AODA participant</a:t>
            </a:r>
          </a:p>
          <a:p>
            <a:pPr lvl="1"/>
            <a:r>
              <a:rPr lang="en-US" dirty="0" smtClean="0"/>
              <a:t>Eligible student</a:t>
            </a:r>
          </a:p>
          <a:p>
            <a:pPr lvl="1"/>
            <a:r>
              <a:rPr lang="en-US" dirty="0" smtClean="0"/>
              <a:t>Other work program</a:t>
            </a:r>
          </a:p>
          <a:p>
            <a:pPr lvl="1"/>
            <a:r>
              <a:rPr lang="en-US" dirty="0" smtClean="0"/>
              <a:t>Transitional FS</a:t>
            </a:r>
          </a:p>
          <a:p>
            <a:pPr lvl="1"/>
            <a:r>
              <a:rPr lang="en-US" dirty="0" smtClean="0"/>
              <a:t>Primary caregiver for dependent under 6 or incapacitated person</a:t>
            </a:r>
            <a:endParaRPr lang="en-US" dirty="0"/>
          </a:p>
        </p:txBody>
      </p:sp>
    </p:spTree>
    <p:extLst>
      <p:ext uri="{BB962C8B-B14F-4D97-AF65-F5344CB8AC3E}">
        <p14:creationId xmlns:p14="http://schemas.microsoft.com/office/powerpoint/2010/main" val="1057958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Policy</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r>
              <a:rPr lang="en-US" b="1" i="1" u="sng" dirty="0" smtClean="0">
                <a:solidFill>
                  <a:srgbClr val="FFFF00"/>
                </a:solidFill>
              </a:rPr>
              <a:t>Non-Financial Eligibility</a:t>
            </a:r>
          </a:p>
          <a:p>
            <a:r>
              <a:rPr lang="en-US" dirty="0" smtClean="0"/>
              <a:t>All FS applicants / members must comply with work requirements.</a:t>
            </a:r>
          </a:p>
          <a:p>
            <a:pPr lvl="1"/>
            <a:r>
              <a:rPr lang="en-US" dirty="0" smtClean="0"/>
              <a:t>Register for work at time of application, and annually</a:t>
            </a:r>
          </a:p>
          <a:p>
            <a:pPr lvl="1"/>
            <a:r>
              <a:rPr lang="en-US" dirty="0" smtClean="0"/>
              <a:t>Not quit a job of 30 hours or more per week or reduce hours to under 30 per week without good cause, 30 days prior to application, or after</a:t>
            </a:r>
          </a:p>
          <a:p>
            <a:pPr lvl="1"/>
            <a:r>
              <a:rPr lang="en-US" dirty="0"/>
              <a:t>Not refuse a suitable job offer</a:t>
            </a:r>
          </a:p>
          <a:p>
            <a:pPr lvl="2"/>
            <a:r>
              <a:rPr lang="en-US" dirty="0"/>
              <a:t>Pay is min wage or higher, job matches </a:t>
            </a:r>
            <a:r>
              <a:rPr lang="en-US" dirty="0" smtClean="0"/>
              <a:t>abilities</a:t>
            </a:r>
          </a:p>
          <a:p>
            <a:pPr lvl="1"/>
            <a:r>
              <a:rPr lang="en-US" dirty="0" smtClean="0"/>
              <a:t>Continue to comply with Unemployment compensation program</a:t>
            </a:r>
          </a:p>
          <a:p>
            <a:pPr lvl="1"/>
            <a:r>
              <a:rPr lang="en-US" dirty="0" smtClean="0"/>
              <a:t>Continue to comply with W-2 program work requirement.</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28600"/>
            <a:ext cx="4009970" cy="2057400"/>
          </a:xfrm>
          <a:prstGeom prst="rect">
            <a:avLst/>
          </a:prstGeom>
          <a:noFill/>
          <a:ln>
            <a:noFill/>
          </a:ln>
          <a:effectLst>
            <a:outerShdw blurRad="50800" dist="50800" dir="5400000" algn="ctr" rotWithShape="0">
              <a:srgbClr val="000000">
                <a:alpha val="2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83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Loss of Employment Page</a:t>
            </a:r>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5463988" cy="383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a:xfrm>
            <a:off x="5943600" y="1600200"/>
            <a:ext cx="2743200" cy="4525963"/>
          </a:xfrm>
        </p:spPr>
        <p:txBody>
          <a:bodyPr/>
          <a:lstStyle/>
          <a:p>
            <a:r>
              <a:rPr lang="en-US" dirty="0" smtClean="0"/>
              <a:t>If your applicant has quit a job in the last 30 days (aka VQT), and they have no exemptions, they will be sanctioned.</a:t>
            </a:r>
            <a:endParaRPr lang="en-US" dirty="0"/>
          </a:p>
        </p:txBody>
      </p:sp>
    </p:spTree>
    <p:extLst>
      <p:ext uri="{BB962C8B-B14F-4D97-AF65-F5344CB8AC3E}">
        <p14:creationId xmlns:p14="http://schemas.microsoft.com/office/powerpoint/2010/main" val="401918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remember….</a:t>
            </a:r>
            <a:endParaRPr lang="en-US" dirty="0"/>
          </a:p>
        </p:txBody>
      </p:sp>
      <p:sp>
        <p:nvSpPr>
          <p:cNvPr id="5" name="Content Placeholder 4"/>
          <p:cNvSpPr>
            <a:spLocks noGrp="1"/>
          </p:cNvSpPr>
          <p:nvPr>
            <p:ph idx="1"/>
          </p:nvPr>
        </p:nvSpPr>
        <p:spPr>
          <a:xfrm>
            <a:off x="457200" y="1600200"/>
            <a:ext cx="8458200" cy="5105400"/>
          </a:xfrm>
        </p:spPr>
        <p:txBody>
          <a:bodyPr>
            <a:normAutofit/>
          </a:bodyPr>
          <a:lstStyle/>
          <a:p>
            <a:r>
              <a:rPr lang="en-US" dirty="0" smtClean="0"/>
              <a:t>Work registration is tied to the Employment Gatepost, or Employment Page</a:t>
            </a:r>
          </a:p>
          <a:p>
            <a:r>
              <a:rPr lang="en-US" dirty="0" smtClean="0"/>
              <a:t>It is a part of non-financial eligibility.</a:t>
            </a:r>
          </a:p>
          <a:p>
            <a:pPr marL="0" indent="0" algn="ctr">
              <a:buNone/>
            </a:pPr>
            <a:endParaRPr lang="en-US" i="1" dirty="0" smtClean="0"/>
          </a:p>
          <a:p>
            <a:pPr marL="0" indent="0" algn="ctr">
              <a:buNone/>
            </a:pPr>
            <a:endParaRPr lang="en-US" i="1" dirty="0" smtClean="0"/>
          </a:p>
          <a:p>
            <a:pPr marL="0" indent="0" algn="ctr">
              <a:buNone/>
            </a:pPr>
            <a:endParaRPr lang="en-US" i="1" dirty="0"/>
          </a:p>
          <a:p>
            <a:pPr marL="0" indent="0" algn="ctr">
              <a:buNone/>
            </a:pPr>
            <a:endParaRPr lang="en-US" i="1" dirty="0" smtClean="0"/>
          </a:p>
          <a:p>
            <a:pPr marL="0" indent="0" algn="ctr">
              <a:buNone/>
            </a:pPr>
            <a:endParaRPr lang="en-US" i="1" dirty="0" smtClean="0"/>
          </a:p>
          <a:p>
            <a:pPr marL="0" indent="0" algn="ctr">
              <a:buNone/>
            </a:pPr>
            <a:endParaRPr lang="en-US" i="1" dirty="0" smtClean="0"/>
          </a:p>
          <a:p>
            <a:pPr marL="0" indent="0" algn="ctr">
              <a:buNone/>
            </a:pPr>
            <a:endParaRPr lang="en-US" i="1" dirty="0"/>
          </a:p>
          <a:p>
            <a:pPr marL="0" indent="0" algn="ctr">
              <a:buNone/>
            </a:pPr>
            <a:r>
              <a:rPr lang="en-US" i="1" dirty="0" smtClean="0"/>
              <a:t>If someone has refused, reduced, or quit,  FoodShare they don’t </a:t>
            </a:r>
            <a:r>
              <a:rPr lang="en-US" i="1" dirty="0" err="1" smtClean="0"/>
              <a:t>git</a:t>
            </a:r>
            <a:r>
              <a:rPr lang="en-US" i="1" dirty="0" smtClean="0"/>
              <a:t>!</a:t>
            </a:r>
          </a:p>
          <a:p>
            <a:pPr marL="0" indent="0">
              <a:buNone/>
            </a:pPr>
            <a:endParaRPr lang="en-US" dirty="0" smtClean="0"/>
          </a:p>
          <a:p>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038600"/>
            <a:ext cx="2713734" cy="180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376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Exemptions from the Work Requirement</a:t>
            </a:r>
            <a:endParaRPr lang="en-US" dirty="0"/>
          </a:p>
        </p:txBody>
      </p:sp>
      <p:sp>
        <p:nvSpPr>
          <p:cNvPr id="3" name="Content Placeholder 2"/>
          <p:cNvSpPr>
            <a:spLocks noGrp="1"/>
          </p:cNvSpPr>
          <p:nvPr>
            <p:ph idx="1"/>
          </p:nvPr>
        </p:nvSpPr>
        <p:spPr>
          <a:xfrm>
            <a:off x="457200" y="1600200"/>
            <a:ext cx="8534400" cy="4953000"/>
          </a:xfrm>
        </p:spPr>
        <p:txBody>
          <a:bodyPr>
            <a:noAutofit/>
          </a:bodyPr>
          <a:lstStyle/>
          <a:p>
            <a:r>
              <a:rPr lang="en-US" sz="2400" dirty="0" smtClean="0"/>
              <a:t>Under age 16, or age 60 or older</a:t>
            </a:r>
          </a:p>
          <a:p>
            <a:r>
              <a:rPr lang="en-US" sz="2400" dirty="0" smtClean="0"/>
              <a:t>16 -18 year old enrolled in high school </a:t>
            </a:r>
          </a:p>
          <a:p>
            <a:r>
              <a:rPr lang="en-US" sz="2400" dirty="0" smtClean="0"/>
              <a:t>Students of higher education at least half time</a:t>
            </a:r>
          </a:p>
          <a:p>
            <a:r>
              <a:rPr lang="en-US" sz="2400" dirty="0" smtClean="0"/>
              <a:t>Physically or mentally incapable for employment</a:t>
            </a:r>
          </a:p>
          <a:p>
            <a:r>
              <a:rPr lang="en-US" sz="2400" dirty="0" smtClean="0"/>
              <a:t>W-2 participants</a:t>
            </a:r>
          </a:p>
          <a:p>
            <a:r>
              <a:rPr lang="en-US" sz="2400" dirty="0" smtClean="0"/>
              <a:t>Caring for dependent child under age 6, or incapacitated person</a:t>
            </a:r>
          </a:p>
          <a:p>
            <a:r>
              <a:rPr lang="en-US" sz="2400" dirty="0" smtClean="0"/>
              <a:t>Applied for, or receiving Unemployment</a:t>
            </a:r>
          </a:p>
          <a:p>
            <a:r>
              <a:rPr lang="en-US" sz="2400" dirty="0" smtClean="0"/>
              <a:t>Regular participation in AODA program</a:t>
            </a:r>
          </a:p>
          <a:p>
            <a:r>
              <a:rPr lang="en-US" sz="2400" dirty="0" smtClean="0"/>
              <a:t>Employed / self-employed at least 30 hours per week (or earning the equivalent of min wage x 30 </a:t>
            </a:r>
            <a:r>
              <a:rPr lang="en-US" sz="2400" dirty="0" err="1" smtClean="0"/>
              <a:t>hrs</a:t>
            </a:r>
            <a:r>
              <a:rPr lang="en-US" sz="2400" dirty="0" smtClean="0"/>
              <a:t> per week - $935.25))</a:t>
            </a:r>
          </a:p>
          <a:p>
            <a:r>
              <a:rPr lang="en-US" sz="2400" dirty="0" smtClean="0"/>
              <a:t>Applied for SSI simultaneously, until DDB decision has been made</a:t>
            </a:r>
            <a:endParaRPr lang="en-US" sz="2400" dirty="0"/>
          </a:p>
        </p:txBody>
      </p:sp>
    </p:spTree>
    <p:extLst>
      <p:ext uri="{BB962C8B-B14F-4D97-AF65-F5344CB8AC3E}">
        <p14:creationId xmlns:p14="http://schemas.microsoft.com/office/powerpoint/2010/main" val="936489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Sanction</a:t>
            </a:r>
            <a:endParaRPr lang="en-US" dirty="0"/>
          </a:p>
        </p:txBody>
      </p:sp>
      <p:sp>
        <p:nvSpPr>
          <p:cNvPr id="3" name="Content Placeholder 2"/>
          <p:cNvSpPr>
            <a:spLocks noGrp="1"/>
          </p:cNvSpPr>
          <p:nvPr>
            <p:ph idx="1"/>
          </p:nvPr>
        </p:nvSpPr>
        <p:spPr/>
        <p:txBody>
          <a:bodyPr/>
          <a:lstStyle/>
          <a:p>
            <a:r>
              <a:rPr lang="en-US" dirty="0" smtClean="0"/>
              <a:t>A FS applicant or member, not exempt from these requirements, will be sanctioned if they have….</a:t>
            </a:r>
          </a:p>
          <a:p>
            <a:pPr lvl="1"/>
            <a:r>
              <a:rPr lang="en-US" dirty="0" smtClean="0"/>
              <a:t>Quit a job of 30 hours per week or more</a:t>
            </a:r>
          </a:p>
          <a:p>
            <a:pPr lvl="1"/>
            <a:r>
              <a:rPr lang="en-US" dirty="0" smtClean="0"/>
              <a:t>Reduced their hours to under 30 hours per week (or below $935.25 per month)</a:t>
            </a:r>
          </a:p>
          <a:p>
            <a:pPr lvl="1"/>
            <a:r>
              <a:rPr lang="en-US" dirty="0" smtClean="0"/>
              <a:t>Turned down a suitable job offer</a:t>
            </a:r>
          </a:p>
          <a:p>
            <a:pPr lvl="1"/>
            <a:r>
              <a:rPr lang="en-US" dirty="0" smtClean="0"/>
              <a:t>W-2 closed for failing to meet the W2 work requirement</a:t>
            </a:r>
          </a:p>
          <a:p>
            <a:pPr lvl="1"/>
            <a:r>
              <a:rPr lang="en-US" dirty="0" smtClean="0"/>
              <a:t>Failing to meet the unemployment work requirement</a:t>
            </a:r>
            <a:endParaRPr lang="en-US" dirty="0"/>
          </a:p>
        </p:txBody>
      </p:sp>
      <p:sp>
        <p:nvSpPr>
          <p:cNvPr id="4" name="TextBox 3"/>
          <p:cNvSpPr txBox="1"/>
          <p:nvPr/>
        </p:nvSpPr>
        <p:spPr>
          <a:xfrm>
            <a:off x="4572000" y="6127920"/>
            <a:ext cx="3886200" cy="369332"/>
          </a:xfrm>
          <a:prstGeom prst="rect">
            <a:avLst/>
          </a:prstGeom>
          <a:noFill/>
        </p:spPr>
        <p:txBody>
          <a:bodyPr wrap="square" rtlCol="0">
            <a:spAutoFit/>
          </a:bodyPr>
          <a:lstStyle/>
          <a:p>
            <a:r>
              <a:rPr lang="en-US" i="1" dirty="0" smtClean="0"/>
              <a:t>What’s that you say? </a:t>
            </a:r>
            <a:endParaRPr lang="en-US" i="1" dirty="0"/>
          </a:p>
        </p:txBody>
      </p:sp>
    </p:spTree>
    <p:extLst>
      <p:ext uri="{BB962C8B-B14F-4D97-AF65-F5344CB8AC3E}">
        <p14:creationId xmlns:p14="http://schemas.microsoft.com/office/powerpoint/2010/main" val="838752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Sanction Period</a:t>
            </a:r>
            <a:endParaRPr lang="en-US" dirty="0"/>
          </a:p>
        </p:txBody>
      </p:sp>
      <p:sp>
        <p:nvSpPr>
          <p:cNvPr id="3" name="Content Placeholder 2"/>
          <p:cNvSpPr>
            <a:spLocks noGrp="1"/>
          </p:cNvSpPr>
          <p:nvPr>
            <p:ph idx="1"/>
          </p:nvPr>
        </p:nvSpPr>
        <p:spPr/>
        <p:txBody>
          <a:bodyPr>
            <a:normAutofit/>
          </a:bodyPr>
          <a:lstStyle/>
          <a:p>
            <a:r>
              <a:rPr lang="en-US" dirty="0" smtClean="0"/>
              <a:t>At Application</a:t>
            </a:r>
          </a:p>
          <a:p>
            <a:pPr lvl="1"/>
            <a:r>
              <a:rPr lang="en-US" dirty="0" smtClean="0"/>
              <a:t>If a VQT occurred within 30 days of application, that individual is sanctioned for 30 days</a:t>
            </a:r>
          </a:p>
          <a:p>
            <a:pPr marL="0" indent="0">
              <a:buNone/>
            </a:pPr>
            <a:r>
              <a:rPr lang="en-US" dirty="0" smtClean="0"/>
              <a:t>Example: </a:t>
            </a:r>
            <a:r>
              <a:rPr lang="en-US" sz="2400" dirty="0" smtClean="0"/>
              <a:t>John applies for himself, and his 3 kids (ages 13, 11, and 9) March 2.  On February 20, he had voluntarily reduced his work hours, to 15 per week.  He will be sanctioned from March 2, through March 31 (30 days).  His kids will be eligible beginning March 2, and John is a gross </a:t>
            </a:r>
            <a:r>
              <a:rPr lang="en-US" sz="2400" dirty="0" err="1" smtClean="0"/>
              <a:t>deemer</a:t>
            </a:r>
            <a:r>
              <a:rPr lang="en-US" sz="2400" dirty="0" smtClean="0"/>
              <a:t>. </a:t>
            </a:r>
            <a:endParaRPr lang="en-US" sz="2400" dirty="0">
              <a:solidFill>
                <a:schemeClr val="accent2"/>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35" r="4921"/>
          <a:stretch/>
        </p:blipFill>
        <p:spPr bwMode="auto">
          <a:xfrm>
            <a:off x="4261282" y="4792608"/>
            <a:ext cx="4194699" cy="1773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6380994"/>
            <a:ext cx="3523695" cy="369332"/>
          </a:xfrm>
          <a:prstGeom prst="rect">
            <a:avLst/>
          </a:prstGeom>
          <a:noFill/>
        </p:spPr>
        <p:txBody>
          <a:bodyPr wrap="square" rtlCol="0">
            <a:spAutoFit/>
          </a:bodyPr>
          <a:lstStyle/>
          <a:p>
            <a:pPr algn="r"/>
            <a:r>
              <a:rPr lang="en-US" i="1" dirty="0" smtClean="0"/>
              <a:t>These puppies need some chow!</a:t>
            </a:r>
            <a:endParaRPr lang="en-US" i="1" dirty="0"/>
          </a:p>
        </p:txBody>
      </p:sp>
    </p:spTree>
    <p:extLst>
      <p:ext uri="{BB962C8B-B14F-4D97-AF65-F5344CB8AC3E}">
        <p14:creationId xmlns:p14="http://schemas.microsoft.com/office/powerpoint/2010/main" val="2032196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Sanction Period</a:t>
            </a:r>
            <a:endParaRPr lang="en-US" dirty="0"/>
          </a:p>
        </p:txBody>
      </p:sp>
      <p:sp>
        <p:nvSpPr>
          <p:cNvPr id="3" name="Content Placeholder 2"/>
          <p:cNvSpPr>
            <a:spLocks noGrp="1"/>
          </p:cNvSpPr>
          <p:nvPr>
            <p:ph idx="1"/>
          </p:nvPr>
        </p:nvSpPr>
        <p:spPr/>
        <p:txBody>
          <a:bodyPr>
            <a:normAutofit/>
          </a:bodyPr>
          <a:lstStyle/>
          <a:p>
            <a:r>
              <a:rPr lang="en-US" dirty="0" smtClean="0"/>
              <a:t>Ongoing</a:t>
            </a:r>
          </a:p>
          <a:p>
            <a:pPr lvl="1"/>
            <a:r>
              <a:rPr lang="en-US" dirty="0" smtClean="0"/>
              <a:t>1</a:t>
            </a:r>
            <a:r>
              <a:rPr lang="en-US" baseline="30000" dirty="0" smtClean="0"/>
              <a:t>st</a:t>
            </a:r>
            <a:r>
              <a:rPr lang="en-US" dirty="0" smtClean="0"/>
              <a:t> occurrence – one month</a:t>
            </a:r>
          </a:p>
          <a:p>
            <a:pPr lvl="1"/>
            <a:r>
              <a:rPr lang="en-US" dirty="0" smtClean="0"/>
              <a:t>2</a:t>
            </a:r>
            <a:r>
              <a:rPr lang="en-US" baseline="30000" dirty="0" smtClean="0"/>
              <a:t>nd</a:t>
            </a:r>
            <a:r>
              <a:rPr lang="en-US" dirty="0" smtClean="0"/>
              <a:t> occurrence – three months</a:t>
            </a:r>
          </a:p>
          <a:p>
            <a:pPr lvl="1"/>
            <a:r>
              <a:rPr lang="en-US" dirty="0" smtClean="0"/>
              <a:t>3</a:t>
            </a:r>
            <a:r>
              <a:rPr lang="en-US" baseline="30000" dirty="0" smtClean="0"/>
              <a:t>rd</a:t>
            </a:r>
            <a:r>
              <a:rPr lang="en-US" dirty="0" smtClean="0"/>
              <a:t> occurrence – six months</a:t>
            </a:r>
            <a:endParaRPr lang="en-US" dirty="0"/>
          </a:p>
          <a:p>
            <a:r>
              <a:rPr lang="en-US" dirty="0" smtClean="0"/>
              <a:t>The sanction begins the 1</a:t>
            </a:r>
            <a:r>
              <a:rPr lang="en-US" baseline="30000" dirty="0" smtClean="0"/>
              <a:t>st</a:t>
            </a:r>
            <a:r>
              <a:rPr lang="en-US" dirty="0" smtClean="0"/>
              <a:t> of the month following the month of notice.</a:t>
            </a:r>
          </a:p>
          <a:p>
            <a:r>
              <a:rPr lang="en-US" dirty="0" smtClean="0"/>
              <a:t>Sanctioned individual will be </a:t>
            </a:r>
            <a:r>
              <a:rPr lang="en-US" i="1" dirty="0" smtClean="0"/>
              <a:t>gross</a:t>
            </a:r>
            <a:r>
              <a:rPr lang="en-US" dirty="0" smtClean="0"/>
              <a:t> </a:t>
            </a:r>
            <a:r>
              <a:rPr lang="en-US" dirty="0" err="1" smtClean="0"/>
              <a:t>deemer</a:t>
            </a:r>
            <a:endParaRPr lang="en-US" dirty="0" smtClean="0"/>
          </a:p>
          <a:p>
            <a:r>
              <a:rPr lang="en-US" dirty="0" smtClean="0"/>
              <a:t>If VQT is during final month of cert. period, the sanction begins the next month, regardless of whether the person continues receiving FS</a:t>
            </a:r>
            <a:endParaRPr lang="en-US" dirty="0"/>
          </a:p>
        </p:txBody>
      </p:sp>
    </p:spTree>
    <p:extLst>
      <p:ext uri="{BB962C8B-B14F-4D97-AF65-F5344CB8AC3E}">
        <p14:creationId xmlns:p14="http://schemas.microsoft.com/office/powerpoint/2010/main" val="1011802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Cause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Not suitable employment</a:t>
            </a:r>
          </a:p>
          <a:p>
            <a:r>
              <a:rPr lang="en-US" dirty="0" smtClean="0"/>
              <a:t>They were fired, or resigned at employer’s demand</a:t>
            </a:r>
          </a:p>
          <a:p>
            <a:r>
              <a:rPr lang="en-US" dirty="0" smtClean="0"/>
              <a:t>Discrimination by employer</a:t>
            </a:r>
          </a:p>
          <a:p>
            <a:r>
              <a:rPr lang="en-US" dirty="0" smtClean="0"/>
              <a:t>Unreasonable work demands</a:t>
            </a:r>
          </a:p>
          <a:p>
            <a:r>
              <a:rPr lang="en-US" dirty="0" smtClean="0"/>
              <a:t>Accepted another job offer</a:t>
            </a:r>
          </a:p>
          <a:p>
            <a:r>
              <a:rPr lang="en-US" dirty="0" smtClean="0"/>
              <a:t>Reduced hours under 30, but wage is still at least $935.25</a:t>
            </a:r>
          </a:p>
          <a:p>
            <a:r>
              <a:rPr lang="en-US" dirty="0" smtClean="0"/>
              <a:t>Enrolled at least half time in school</a:t>
            </a:r>
          </a:p>
          <a:p>
            <a:r>
              <a:rPr lang="en-US" dirty="0" smtClean="0"/>
              <a:t>Changes in residence impacted current job</a:t>
            </a:r>
          </a:p>
          <a:p>
            <a:r>
              <a:rPr lang="en-US" dirty="0" smtClean="0"/>
              <a:t>Quit due to health reasons</a:t>
            </a:r>
          </a:p>
        </p:txBody>
      </p:sp>
      <p:sp>
        <p:nvSpPr>
          <p:cNvPr id="4" name="Content Placeholder 3"/>
          <p:cNvSpPr>
            <a:spLocks noGrp="1"/>
          </p:cNvSpPr>
          <p:nvPr>
            <p:ph sz="half" idx="2"/>
          </p:nvPr>
        </p:nvSpPr>
        <p:spPr>
          <a:xfrm>
            <a:off x="4648200" y="1600200"/>
            <a:ext cx="4191000" cy="4525963"/>
          </a:xfrm>
        </p:spPr>
        <p:txBody>
          <a:bodyPr>
            <a:normAutofit fontScale="85000" lnSpcReduction="20000"/>
          </a:bodyPr>
          <a:lstStyle/>
          <a:p>
            <a:r>
              <a:rPr lang="en-US" dirty="0" smtClean="0"/>
              <a:t>Resignation of someone &lt;60, employer deems retirement</a:t>
            </a:r>
          </a:p>
          <a:p>
            <a:r>
              <a:rPr lang="en-US" dirty="0" smtClean="0"/>
              <a:t>Quit in the natural pattern of employment (migrant)</a:t>
            </a:r>
          </a:p>
          <a:p>
            <a:r>
              <a:rPr lang="en-US" dirty="0" smtClean="0"/>
              <a:t>Hours were reduced </a:t>
            </a:r>
          </a:p>
          <a:p>
            <a:r>
              <a:rPr lang="en-US" dirty="0" smtClean="0"/>
              <a:t>Quit to join volunteer program such as </a:t>
            </a:r>
            <a:r>
              <a:rPr lang="en-US" dirty="0" err="1" smtClean="0"/>
              <a:t>Americorps</a:t>
            </a:r>
            <a:endParaRPr lang="en-US" dirty="0" smtClean="0"/>
          </a:p>
          <a:p>
            <a:r>
              <a:rPr lang="en-US" dirty="0" smtClean="0"/>
              <a:t>Transportation unavailable</a:t>
            </a:r>
          </a:p>
          <a:p>
            <a:r>
              <a:rPr lang="en-US" dirty="0" smtClean="0"/>
              <a:t>Inadequate child care for kid under 12</a:t>
            </a:r>
          </a:p>
          <a:p>
            <a:r>
              <a:rPr lang="en-US" dirty="0" smtClean="0"/>
              <a:t>Self employment ended</a:t>
            </a:r>
          </a:p>
          <a:p>
            <a:r>
              <a:rPr lang="en-US" dirty="0" smtClean="0"/>
              <a:t>Other circumstances, agency discretion</a:t>
            </a:r>
            <a:endParaRPr lang="en-US" dirty="0"/>
          </a:p>
        </p:txBody>
      </p:sp>
      <p:sp>
        <p:nvSpPr>
          <p:cNvPr id="5" name="TextBox 4"/>
          <p:cNvSpPr txBox="1"/>
          <p:nvPr/>
        </p:nvSpPr>
        <p:spPr>
          <a:xfrm>
            <a:off x="533400" y="6019800"/>
            <a:ext cx="8229600" cy="369332"/>
          </a:xfrm>
          <a:prstGeom prst="rect">
            <a:avLst/>
          </a:prstGeom>
          <a:noFill/>
        </p:spPr>
        <p:txBody>
          <a:bodyPr wrap="square" rtlCol="0">
            <a:spAutoFit/>
          </a:bodyPr>
          <a:lstStyle/>
          <a:p>
            <a:pPr algn="ctr"/>
            <a:r>
              <a:rPr lang="en-US" b="1" dirty="0" smtClean="0">
                <a:solidFill>
                  <a:srgbClr val="FFFF00"/>
                </a:solidFill>
              </a:rPr>
              <a:t>Request verification only if questionable</a:t>
            </a:r>
            <a:endParaRPr lang="en-US" b="1" dirty="0">
              <a:solidFill>
                <a:srgbClr val="FFFF00"/>
              </a:solidFill>
            </a:endParaRPr>
          </a:p>
        </p:txBody>
      </p:sp>
    </p:spTree>
    <p:extLst>
      <p:ext uri="{BB962C8B-B14F-4D97-AF65-F5344CB8AC3E}">
        <p14:creationId xmlns:p14="http://schemas.microsoft.com/office/powerpoint/2010/main" val="3295308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Ending a VQT</a:t>
            </a:r>
            <a:endParaRPr lang="en-US" dirty="0"/>
          </a:p>
        </p:txBody>
      </p:sp>
      <p:sp>
        <p:nvSpPr>
          <p:cNvPr id="5" name="Content Placeholder 4"/>
          <p:cNvSpPr>
            <a:spLocks noGrp="1"/>
          </p:cNvSpPr>
          <p:nvPr>
            <p:ph idx="1"/>
          </p:nvPr>
        </p:nvSpPr>
        <p:spPr/>
        <p:txBody>
          <a:bodyPr>
            <a:normAutofit/>
          </a:bodyPr>
          <a:lstStyle/>
          <a:p>
            <a:r>
              <a:rPr lang="en-US" dirty="0" smtClean="0"/>
              <a:t>When the sanction period ends, a re-request for FS must be made prior to adding person back into the food unit.</a:t>
            </a:r>
          </a:p>
          <a:p>
            <a:r>
              <a:rPr lang="en-US" dirty="0" smtClean="0"/>
              <a:t>They will be added in the first of the month following the month the sanction ended, and the re-request was made.</a:t>
            </a:r>
          </a:p>
          <a:p>
            <a:r>
              <a:rPr lang="en-US" dirty="0" smtClean="0"/>
              <a:t>A sanction period may end early only if the person becomes exempt from meeting work requirements.</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751" y="4343400"/>
            <a:ext cx="358840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446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600200"/>
            <a:ext cx="8305800" cy="4800600"/>
          </a:xfrm>
        </p:spPr>
        <p:txBody>
          <a:bodyPr>
            <a:normAutofit/>
          </a:bodyPr>
          <a:lstStyle/>
          <a:p>
            <a:r>
              <a:rPr lang="en-US" dirty="0" smtClean="0"/>
              <a:t>Work registration status </a:t>
            </a:r>
            <a:r>
              <a:rPr lang="en-US" dirty="0" smtClean="0"/>
              <a:t>is determined </a:t>
            </a:r>
            <a:r>
              <a:rPr lang="en-US" dirty="0" smtClean="0"/>
              <a:t>automatically at application, renewal, and whenever a Loss of Employment page is created</a:t>
            </a:r>
          </a:p>
          <a:p>
            <a:r>
              <a:rPr lang="en-US" dirty="0" smtClean="0"/>
              <a:t>Employment Gatepost Page has been changed to ask “Has anyone in your household recently refused employment, lost employment, or voluntarily reduced work hours?”  Answering Yes or ? Will schedule the Loss of Employment Page</a:t>
            </a:r>
          </a:p>
          <a:p>
            <a:endParaRPr lang="en-US" dirty="0"/>
          </a:p>
        </p:txBody>
      </p:sp>
    </p:spTree>
    <p:extLst>
      <p:ext uri="{BB962C8B-B14F-4D97-AF65-F5344CB8AC3E}">
        <p14:creationId xmlns:p14="http://schemas.microsoft.com/office/powerpoint/2010/main" val="1092455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639</TotalTime>
  <Words>1191</Words>
  <Application>Microsoft Office PowerPoint</Application>
  <PresentationFormat>On-screen Show (4:3)</PresentationFormat>
  <Paragraphs>147</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Tw Cen MT</vt:lpstr>
      <vt:lpstr>Thatch</vt:lpstr>
      <vt:lpstr>Work Registration</vt:lpstr>
      <vt:lpstr>The Policy</vt:lpstr>
      <vt:lpstr>Exemptions from the Work Requirement</vt:lpstr>
      <vt:lpstr>The Sanction</vt:lpstr>
      <vt:lpstr>The Sanction Period</vt:lpstr>
      <vt:lpstr>The Sanction Period</vt:lpstr>
      <vt:lpstr>Good Cause</vt:lpstr>
      <vt:lpstr>Ending a VQT</vt:lpstr>
      <vt:lpstr>PowerPoint Presentation</vt:lpstr>
      <vt:lpstr>Loss of Employment Page</vt:lpstr>
      <vt:lpstr>Loss of Employment Page</vt:lpstr>
      <vt:lpstr>Employment Page</vt:lpstr>
      <vt:lpstr>FS Work Registrant / ABAWD Exemption Page</vt:lpstr>
      <vt:lpstr>FS Work Registrant / ABAWD Determination Details Page</vt:lpstr>
      <vt:lpstr>What it Means to You….</vt:lpstr>
      <vt:lpstr>What to do if someone says YES</vt:lpstr>
      <vt:lpstr>Exemptions from the Work Requirement</vt:lpstr>
      <vt:lpstr>Wait, isn’t that the same as ABAWD?</vt:lpstr>
      <vt:lpstr>PowerPoint Presentation</vt:lpstr>
      <vt:lpstr>Loss of Employment Page</vt:lpstr>
      <vt:lpstr>Just remember….</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Registration</dc:title>
  <dc:creator>Sanders, Nikki</dc:creator>
  <cp:lastModifiedBy>Porto-Sanchez, Patricia</cp:lastModifiedBy>
  <cp:revision>36</cp:revision>
  <cp:lastPrinted>2019-11-26T21:09:10Z</cp:lastPrinted>
  <dcterms:created xsi:type="dcterms:W3CDTF">2016-09-02T16:38:55Z</dcterms:created>
  <dcterms:modified xsi:type="dcterms:W3CDTF">2019-11-27T18:22:12Z</dcterms:modified>
</cp:coreProperties>
</file>