
<file path=[Content_Types].xml><?xml version="1.0" encoding="utf-8"?>
<Types xmlns="http://schemas.openxmlformats.org/package/2006/content-types">
  <Default Extension="jpeg" ContentType="image/jpeg"/>
  <Default Extension="rels" ContentType="application/vnd.openxmlformats-package.relationships+xml"/>
  <Default Extension="tmp" ContentType="image/p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65" r:id="rId2"/>
    <p:sldId id="266" r:id="rId3"/>
    <p:sldId id="267" r:id="rId4"/>
    <p:sldId id="258" r:id="rId5"/>
    <p:sldId id="259" r:id="rId6"/>
    <p:sldId id="260" r:id="rId7"/>
    <p:sldId id="261" r:id="rId8"/>
    <p:sldId id="262" r:id="rId9"/>
    <p:sldId id="263"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88" d="100"/>
          <a:sy n="88" d="100"/>
        </p:scale>
        <p:origin x="198" y="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446534" y="3085765"/>
            <a:ext cx="11262866"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 name="Title 1"/>
          <p:cNvSpPr>
            <a:spLocks noGrp="1"/>
          </p:cNvSpPr>
          <p:nvPr>
            <p:ph type="ctrTitle"/>
          </p:nvPr>
        </p:nvSpPr>
        <p:spPr>
          <a:xfrm>
            <a:off x="581191" y="1020431"/>
            <a:ext cx="10993549" cy="1475013"/>
          </a:xfrm>
          <a:effectLst/>
        </p:spPr>
        <p:txBody>
          <a:bodyPr anchor="b">
            <a:normAutofit/>
          </a:bodyPr>
          <a:lstStyle>
            <a:lvl1pPr>
              <a:defRPr sz="36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581194" y="2495445"/>
            <a:ext cx="10993546" cy="590321"/>
          </a:xfrm>
        </p:spPr>
        <p:txBody>
          <a:bodyPr anchor="t">
            <a:normAutofit/>
          </a:bodyPr>
          <a:lstStyle>
            <a:lvl1pPr marL="0" indent="0" algn="l">
              <a:buNone/>
              <a:defRPr sz="1600" cap="all">
                <a:solidFill>
                  <a:schemeClr val="accent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a:off x="7605951" y="5956137"/>
            <a:ext cx="2844800" cy="365125"/>
          </a:xfrm>
        </p:spPr>
        <p:txBody>
          <a:bodyPr/>
          <a:lstStyle>
            <a:lvl1pPr>
              <a:defRPr>
                <a:solidFill>
                  <a:schemeClr val="accent1">
                    <a:lumMod val="75000"/>
                    <a:lumOff val="25000"/>
                  </a:schemeClr>
                </a:solidFill>
              </a:defRPr>
            </a:lvl1pPr>
          </a:lstStyle>
          <a:p>
            <a:fld id="{B61BEF0D-F0BB-DE4B-95CE-6DB70DBA9567}" type="datetimeFigureOut">
              <a:rPr lang="en-US" dirty="0"/>
              <a:pPr/>
              <a:t>7/9/2026</a:t>
            </a:fld>
            <a:endParaRPr lang="en-US" dirty="0"/>
          </a:p>
        </p:txBody>
      </p:sp>
      <p:sp>
        <p:nvSpPr>
          <p:cNvPr id="5" name="Footer Placeholder 4"/>
          <p:cNvSpPr>
            <a:spLocks noGrp="1"/>
          </p:cNvSpPr>
          <p:nvPr>
            <p:ph type="ftr" sz="quarter" idx="11"/>
          </p:nvPr>
        </p:nvSpPr>
        <p:spPr>
          <a:xfrm>
            <a:off x="581192" y="5951811"/>
            <a:ext cx="6917210" cy="365125"/>
          </a:xfrm>
        </p:spPr>
        <p:txBody>
          <a:bodyPr/>
          <a:lstStyle>
            <a:lvl1pPr>
              <a:defRPr>
                <a:solidFill>
                  <a:schemeClr val="accent1">
                    <a:lumMod val="75000"/>
                    <a:lumOff val="25000"/>
                  </a:schemeClr>
                </a:solidFill>
              </a:defRPr>
            </a:lvl1pPr>
          </a:lstStyle>
          <a:p>
            <a:endParaRPr lang="en-US" dirty="0"/>
          </a:p>
        </p:txBody>
      </p:sp>
      <p:sp>
        <p:nvSpPr>
          <p:cNvPr id="6" name="Slide Number Placeholder 5"/>
          <p:cNvSpPr>
            <a:spLocks noGrp="1"/>
          </p:cNvSpPr>
          <p:nvPr>
            <p:ph type="sldNum" sz="quarter" idx="12"/>
          </p:nvPr>
        </p:nvSpPr>
        <p:spPr>
          <a:xfrm>
            <a:off x="10558300" y="5956137"/>
            <a:ext cx="1016440" cy="365125"/>
          </a:xfrm>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8" name="Rectangle 7"/>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9" name="Title 1"/>
          <p:cNvSpPr>
            <a:spLocks noGrp="1"/>
          </p:cNvSpPr>
          <p:nvPr>
            <p:ph type="title"/>
          </p:nvPr>
        </p:nvSpPr>
        <p:spPr>
          <a:xfrm>
            <a:off x="581192" y="702156"/>
            <a:ext cx="11029616" cy="1013800"/>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7/9/2026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a:spLocks noChangeAspect="1"/>
          </p:cNvSpPr>
          <p:nvPr/>
        </p:nvSpPr>
        <p:spPr>
          <a:xfrm>
            <a:off x="8839201" y="599725"/>
            <a:ext cx="2906817" cy="58169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839201" y="675726"/>
            <a:ext cx="2004164" cy="5183073"/>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774923" y="675726"/>
            <a:ext cx="7896279" cy="5183073"/>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8993673" y="5956137"/>
            <a:ext cx="1328141" cy="365125"/>
          </a:xfrm>
        </p:spPr>
        <p:txBody>
          <a:bodyPr/>
          <a:lstStyle>
            <a:lvl1pPr>
              <a:defRPr>
                <a:solidFill>
                  <a:schemeClr val="accent1">
                    <a:lumMod val="75000"/>
                    <a:lumOff val="25000"/>
                  </a:schemeClr>
                </a:solidFill>
              </a:defRPr>
            </a:lvl1pPr>
          </a:lstStyle>
          <a:p>
            <a:fld id="{B61BEF0D-F0BB-DE4B-95CE-6DB70DBA9567}" type="datetimeFigureOut">
              <a:rPr lang="en-US" dirty="0"/>
              <a:pPr/>
              <a:t>7/9/2026</a:t>
            </a:fld>
            <a:endParaRPr lang="en-US" dirty="0"/>
          </a:p>
        </p:txBody>
      </p:sp>
      <p:sp>
        <p:nvSpPr>
          <p:cNvPr id="5" name="Footer Placeholder 4"/>
          <p:cNvSpPr>
            <a:spLocks noGrp="1"/>
          </p:cNvSpPr>
          <p:nvPr>
            <p:ph type="ftr" sz="quarter" idx="11"/>
          </p:nvPr>
        </p:nvSpPr>
        <p:spPr>
          <a:xfrm>
            <a:off x="774923" y="5951811"/>
            <a:ext cx="7896279" cy="365125"/>
          </a:xfrm>
        </p:spPr>
        <p:txBody>
          <a:bodyPr/>
          <a:lstStyle/>
          <a:p>
            <a:endParaRPr lang="en-US" dirty="0"/>
          </a:p>
        </p:txBody>
      </p:sp>
      <p:sp>
        <p:nvSpPr>
          <p:cNvPr id="6" name="Slide Number Placeholder 5"/>
          <p:cNvSpPr>
            <a:spLocks noGrp="1"/>
          </p:cNvSpPr>
          <p:nvPr>
            <p:ph type="sldNum" sz="quarter" idx="12"/>
          </p:nvPr>
        </p:nvSpPr>
        <p:spPr>
          <a:xfrm>
            <a:off x="10446615" y="5956137"/>
            <a:ext cx="1164195" cy="365125"/>
          </a:xfrm>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702156"/>
            <a:ext cx="11029616" cy="1013800"/>
          </a:xfrm>
        </p:spPr>
        <p:txBody>
          <a:bodyPr/>
          <a:lstStyle/>
          <a:p>
            <a:r>
              <a:rPr lang="en-US"/>
              <a:t>Click to edit Master title style</a:t>
            </a:r>
            <a:endParaRPr lang="en-US" dirty="0"/>
          </a:p>
        </p:txBody>
      </p:sp>
      <p:sp>
        <p:nvSpPr>
          <p:cNvPr id="3" name="Content Placeholder 2"/>
          <p:cNvSpPr>
            <a:spLocks noGrp="1"/>
          </p:cNvSpPr>
          <p:nvPr>
            <p:ph idx="1"/>
          </p:nvPr>
        </p:nvSpPr>
        <p:spPr>
          <a:xfrm>
            <a:off x="581192" y="2180496"/>
            <a:ext cx="11029615" cy="367830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7/9/2026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558300" y="5956137"/>
            <a:ext cx="1052508"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8" name="Rectangle 7"/>
          <p:cNvSpPr>
            <a:spLocks noChangeAspect="1"/>
          </p:cNvSpPr>
          <p:nvPr/>
        </p:nvSpPr>
        <p:spPr>
          <a:xfrm>
            <a:off x="447817" y="5141974"/>
            <a:ext cx="11290860"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3043910"/>
            <a:ext cx="11029615" cy="1497507"/>
          </a:xfrm>
        </p:spPr>
        <p:txBody>
          <a:bodyPr anchor="b">
            <a:normAutofit/>
          </a:bodyPr>
          <a:lstStyle>
            <a:lvl1pPr algn="l">
              <a:defRPr sz="3600" b="0" cap="all">
                <a:solidFill>
                  <a:schemeClr val="accent1"/>
                </a:solidFill>
              </a:defRPr>
            </a:lvl1pPr>
          </a:lstStyle>
          <a:p>
            <a:r>
              <a:rPr lang="en-US"/>
              <a:t>Click to edit Master title style</a:t>
            </a:r>
            <a:endParaRPr lang="en-US" dirty="0"/>
          </a:p>
        </p:txBody>
      </p:sp>
      <p:sp>
        <p:nvSpPr>
          <p:cNvPr id="3" name="Text Placeholder 2"/>
          <p:cNvSpPr>
            <a:spLocks noGrp="1"/>
          </p:cNvSpPr>
          <p:nvPr>
            <p:ph type="body" idx="1"/>
          </p:nvPr>
        </p:nvSpPr>
        <p:spPr>
          <a:xfrm>
            <a:off x="581192" y="4541417"/>
            <a:ext cx="11029615" cy="600556"/>
          </a:xfrm>
        </p:spPr>
        <p:txBody>
          <a:bodyPr anchor="t">
            <a:normAutofit/>
          </a:bodyPr>
          <a:lstStyle>
            <a:lvl1pPr marL="0" indent="0" algn="l">
              <a:buNone/>
              <a:defRPr sz="1800" cap="all">
                <a:solidFill>
                  <a:schemeClr val="accent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fld id="{B61BEF0D-F0BB-DE4B-95CE-6DB70DBA9567}" type="datetimeFigureOut">
              <a:rPr lang="en-US" dirty="0"/>
              <a:pPr/>
              <a:t>7/9/2026</a:t>
            </a:fld>
            <a:endParaRPr lang="en-US" dirty="0"/>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Rectangle 7"/>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729658"/>
            <a:ext cx="11029616" cy="988332"/>
          </a:xfrm>
        </p:spPr>
        <p:txBody>
          <a:bodyPr/>
          <a:lstStyle/>
          <a:p>
            <a:r>
              <a:rPr lang="en-US"/>
              <a:t>Click to edit Master title style</a:t>
            </a:r>
            <a:endParaRPr lang="en-US" dirty="0"/>
          </a:p>
        </p:txBody>
      </p:sp>
      <p:sp>
        <p:nvSpPr>
          <p:cNvPr id="3" name="Content Placeholder 2"/>
          <p:cNvSpPr>
            <a:spLocks noGrp="1"/>
          </p:cNvSpPr>
          <p:nvPr>
            <p:ph sz="half" idx="1"/>
          </p:nvPr>
        </p:nvSpPr>
        <p:spPr>
          <a:xfrm>
            <a:off x="581193" y="2228003"/>
            <a:ext cx="5422390" cy="363304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88417" y="2228003"/>
            <a:ext cx="5422392" cy="363304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7/9/2026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1" name="Rectangle 10"/>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2" name="Title 1"/>
          <p:cNvSpPr>
            <a:spLocks noGrp="1"/>
          </p:cNvSpPr>
          <p:nvPr>
            <p:ph type="title"/>
          </p:nvPr>
        </p:nvSpPr>
        <p:spPr>
          <a:xfrm>
            <a:off x="581193" y="729658"/>
            <a:ext cx="11029616" cy="988332"/>
          </a:xfrm>
        </p:spPr>
        <p:txBody>
          <a:bodyPr/>
          <a:lstStyle/>
          <a:p>
            <a:r>
              <a:rPr lang="en-US"/>
              <a:t>Click to edit Master title style</a:t>
            </a:r>
            <a:endParaRPr lang="en-US" dirty="0"/>
          </a:p>
        </p:txBody>
      </p:sp>
      <p:sp>
        <p:nvSpPr>
          <p:cNvPr id="3" name="Text Placeholder 2"/>
          <p:cNvSpPr>
            <a:spLocks noGrp="1"/>
          </p:cNvSpPr>
          <p:nvPr>
            <p:ph type="body" idx="1"/>
          </p:nvPr>
        </p:nvSpPr>
        <p:spPr>
          <a:xfrm>
            <a:off x="887219" y="2250892"/>
            <a:ext cx="5087075" cy="536005"/>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81194" y="2926052"/>
            <a:ext cx="5393100"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523735" y="2250892"/>
            <a:ext cx="5087073" cy="553373"/>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709" y="2926052"/>
            <a:ext cx="5393100"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7/9/2026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7" name="Rectangle 6"/>
          <p:cNvSpPr>
            <a:spLocks noChangeAspect="1"/>
          </p:cNvSpPr>
          <p:nvPr/>
        </p:nvSpPr>
        <p:spPr>
          <a:xfrm>
            <a:off x="440683"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8" name="Title 1"/>
          <p:cNvSpPr>
            <a:spLocks noGrp="1"/>
          </p:cNvSpPr>
          <p:nvPr>
            <p:ph type="title"/>
          </p:nvPr>
        </p:nvSpPr>
        <p:spPr>
          <a:xfrm>
            <a:off x="575894" y="729658"/>
            <a:ext cx="11029616" cy="988332"/>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7/9/2026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7/9/2026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Rectangle 8"/>
          <p:cNvSpPr>
            <a:spLocks noChangeAspect="1"/>
          </p:cNvSpPr>
          <p:nvPr/>
        </p:nvSpPr>
        <p:spPr>
          <a:xfrm>
            <a:off x="447817" y="5141973"/>
            <a:ext cx="11298200" cy="127470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5262296"/>
            <a:ext cx="4909445" cy="689514"/>
          </a:xfrm>
        </p:spPr>
        <p:txBody>
          <a:bodyPr anchor="ctr"/>
          <a:lstStyle>
            <a:lvl1pPr algn="l">
              <a:defRPr sz="2000" b="0">
                <a:solidFill>
                  <a:schemeClr val="accent1">
                    <a:lumMod val="75000"/>
                    <a:lumOff val="25000"/>
                  </a:schemeClr>
                </a:solidFill>
              </a:defRPr>
            </a:lvl1pPr>
          </a:lstStyle>
          <a:p>
            <a:r>
              <a:rPr lang="en-US"/>
              <a:t>Click to edit Master title style</a:t>
            </a:r>
            <a:endParaRPr lang="en-US" dirty="0"/>
          </a:p>
        </p:txBody>
      </p:sp>
      <p:sp>
        <p:nvSpPr>
          <p:cNvPr id="3" name="Content Placeholder 2"/>
          <p:cNvSpPr>
            <a:spLocks noGrp="1"/>
          </p:cNvSpPr>
          <p:nvPr>
            <p:ph idx="1"/>
          </p:nvPr>
        </p:nvSpPr>
        <p:spPr>
          <a:xfrm>
            <a:off x="447816" y="601200"/>
            <a:ext cx="11292840" cy="4204800"/>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740823" y="5262296"/>
            <a:ext cx="5869987" cy="689515"/>
          </a:xfrm>
        </p:spPr>
        <p:txBody>
          <a:bodyPr anchor="ctr">
            <a:normAutofit/>
          </a:bodyPr>
          <a:lstStyle>
            <a:lvl1pPr marL="0" indent="0" algn="r">
              <a:buNone/>
              <a:defRPr sz="1100">
                <a:solidFill>
                  <a:schemeClr val="bg1"/>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solidFill>
                  <a:schemeClr val="accent1">
                    <a:lumMod val="75000"/>
                    <a:lumOff val="25000"/>
                  </a:schemeClr>
                </a:solidFill>
              </a:defRPr>
            </a:lvl1pPr>
          </a:lstStyle>
          <a:p>
            <a:fld id="{B61BEF0D-F0BB-DE4B-95CE-6DB70DBA9567}" type="datetimeFigureOut">
              <a:rPr lang="en-US" dirty="0"/>
              <a:pPr/>
              <a:t>7/9/2026</a:t>
            </a:fld>
            <a:endParaRPr lang="en-US" dirty="0"/>
          </a:p>
        </p:txBody>
      </p:sp>
      <p:sp>
        <p:nvSpPr>
          <p:cNvPr id="6" name="Footer Placeholder 5"/>
          <p:cNvSpPr>
            <a:spLocks noGrp="1"/>
          </p:cNvSpPr>
          <p:nvPr>
            <p:ph type="ftr" sz="quarter" idx="11"/>
          </p:nvPr>
        </p:nvSpPr>
        <p:spPr/>
        <p:txBody>
          <a:bodyPr/>
          <a:lstStyle>
            <a:lvl1pPr>
              <a:defRPr>
                <a:solidFill>
                  <a:schemeClr val="accent1">
                    <a:lumMod val="75000"/>
                    <a:lumOff val="25000"/>
                  </a:schemeClr>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1193" y="4693389"/>
            <a:ext cx="11029616" cy="566738"/>
          </a:xfrm>
        </p:spPr>
        <p:txBody>
          <a:bodyPr anchor="b">
            <a:normAutofit/>
          </a:bodyPr>
          <a:lstStyle>
            <a:lvl1pPr algn="l">
              <a:defRPr sz="2400" b="0">
                <a:solidFill>
                  <a:schemeClr val="accent1"/>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447817" y="599725"/>
            <a:ext cx="11290859" cy="3557252"/>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4" name="Text Placeholder 3"/>
          <p:cNvSpPr>
            <a:spLocks noGrp="1"/>
          </p:cNvSpPr>
          <p:nvPr>
            <p:ph type="body" sz="half" idx="2"/>
          </p:nvPr>
        </p:nvSpPr>
        <p:spPr>
          <a:xfrm>
            <a:off x="581192" y="5260127"/>
            <a:ext cx="11029617" cy="598671"/>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7/9/2026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581192" y="2336003"/>
            <a:ext cx="11029616" cy="3522794"/>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605951" y="5956137"/>
            <a:ext cx="2844799" cy="365125"/>
          </a:xfrm>
          <a:prstGeom prst="rect">
            <a:avLst/>
          </a:prstGeom>
        </p:spPr>
        <p:txBody>
          <a:bodyPr vert="horz" lIns="91440" tIns="45720" rIns="91440" bIns="45720" rtlCol="0" anchor="ctr"/>
          <a:lstStyle>
            <a:lvl1pPr algn="r">
              <a:defRPr sz="900">
                <a:solidFill>
                  <a:schemeClr val="accent2"/>
                </a:solidFill>
              </a:defRPr>
            </a:lvl1pPr>
          </a:lstStyle>
          <a:p>
            <a:fld id="{B61BEF0D-F0BB-DE4B-95CE-6DB70DBA9567}" type="datetimeFigureOut">
              <a:rPr lang="en-US" dirty="0"/>
              <a:pPr/>
              <a:t>7/9/2026</a:t>
            </a:fld>
            <a:endParaRPr lang="en-US" dirty="0"/>
          </a:p>
        </p:txBody>
      </p:sp>
      <p:sp>
        <p:nvSpPr>
          <p:cNvPr id="5" name="Footer Placeholder 4"/>
          <p:cNvSpPr>
            <a:spLocks noGrp="1"/>
          </p:cNvSpPr>
          <p:nvPr>
            <p:ph type="ftr" sz="quarter" idx="3"/>
          </p:nvPr>
        </p:nvSpPr>
        <p:spPr>
          <a:xfrm>
            <a:off x="581192" y="5951811"/>
            <a:ext cx="6917210" cy="365125"/>
          </a:xfrm>
          <a:prstGeom prst="rect">
            <a:avLst/>
          </a:prstGeom>
        </p:spPr>
        <p:txBody>
          <a:bodyPr vert="horz" lIns="91440" tIns="45720" rIns="91440" bIns="45720" rtlCol="0" anchor="ctr"/>
          <a:lstStyle>
            <a:lvl1pPr algn="l">
              <a:defRPr sz="900" cap="all">
                <a:solidFill>
                  <a:schemeClr val="accent2"/>
                </a:solidFill>
              </a:defRPr>
            </a:lvl1pPr>
          </a:lstStyle>
          <a:p>
            <a:endParaRPr lang="en-US" dirty="0"/>
          </a:p>
        </p:txBody>
      </p:sp>
      <p:sp>
        <p:nvSpPr>
          <p:cNvPr id="6" name="Slide Number Placeholder 5"/>
          <p:cNvSpPr>
            <a:spLocks noGrp="1"/>
          </p:cNvSpPr>
          <p:nvPr>
            <p:ph type="sldNum" sz="quarter" idx="4"/>
          </p:nvPr>
        </p:nvSpPr>
        <p:spPr>
          <a:xfrm>
            <a:off x="10558300" y="5956137"/>
            <a:ext cx="1052510" cy="365125"/>
          </a:xfrm>
          <a:prstGeom prst="rect">
            <a:avLst/>
          </a:prstGeom>
        </p:spPr>
        <p:txBody>
          <a:bodyPr vert="horz" lIns="91440" tIns="45720" rIns="91440" bIns="45720" rtlCol="0" anchor="ctr"/>
          <a:lstStyle>
            <a:lvl1pPr algn="r">
              <a:defRPr sz="900">
                <a:solidFill>
                  <a:schemeClr val="accent2"/>
                </a:solidFill>
              </a:defRPr>
            </a:lvl1pPr>
          </a:lstStyle>
          <a:p>
            <a:fld id="{D57F1E4F-1CFF-5643-939E-217C01CDF565}" type="slidenum">
              <a:rPr lang="en-US" dirty="0"/>
              <a:pPr/>
              <a:t>‹#›</a:t>
            </a:fld>
            <a:endParaRPr lang="en-US" dirty="0"/>
          </a:p>
        </p:txBody>
      </p:sp>
      <p:sp>
        <p:nvSpPr>
          <p:cNvPr id="9" name="Rectangle 8"/>
          <p:cNvSpPr/>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0" name="Rectangle 9"/>
          <p:cNvSpPr/>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1" name="Rectangle 10"/>
          <p:cNvSpPr/>
          <p:nvPr/>
        </p:nvSpPr>
        <p:spPr>
          <a:xfrm>
            <a:off x="4241830"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457200" rtl="0" eaLnBrk="1" latinLnBrk="0" hangingPunct="1">
        <a:spcBef>
          <a:spcPct val="0"/>
        </a:spcBef>
        <a:buNone/>
        <a:defRPr sz="2800" b="0" kern="1200" cap="all">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tmp"/><Relationship Id="rId2" Type="http://schemas.openxmlformats.org/officeDocument/2006/relationships/image" Target="../media/image1.tmp"/><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98D2B1-7D02-49C1-AADF-E71D67E630DD}"/>
              </a:ext>
            </a:extLst>
          </p:cNvPr>
          <p:cNvSpPr>
            <a:spLocks noGrp="1"/>
          </p:cNvSpPr>
          <p:nvPr>
            <p:ph type="ctrTitle"/>
          </p:nvPr>
        </p:nvSpPr>
        <p:spPr>
          <a:xfrm>
            <a:off x="599225" y="1020432"/>
            <a:ext cx="10993549" cy="1475013"/>
          </a:xfrm>
        </p:spPr>
        <p:txBody>
          <a:bodyPr/>
          <a:lstStyle/>
          <a:p>
            <a:r>
              <a:rPr lang="en-US" dirty="0">
                <a:latin typeface="Arial" panose="020B0604020202020204" pitchFamily="34" charset="0"/>
                <a:cs typeface="Arial" panose="020B0604020202020204" pitchFamily="34" charset="0"/>
              </a:rPr>
              <a:t>Income Allocation for Spousal impoverishment </a:t>
            </a:r>
          </a:p>
        </p:txBody>
      </p:sp>
      <p:sp>
        <p:nvSpPr>
          <p:cNvPr id="3" name="Subtitle 2">
            <a:extLst>
              <a:ext uri="{FF2B5EF4-FFF2-40B4-BE49-F238E27FC236}">
                <a16:creationId xmlns:a16="http://schemas.microsoft.com/office/drawing/2014/main" id="{7C9422FC-437E-499D-B92C-D6A58964008F}"/>
              </a:ext>
            </a:extLst>
          </p:cNvPr>
          <p:cNvSpPr>
            <a:spLocks noGrp="1"/>
          </p:cNvSpPr>
          <p:nvPr>
            <p:ph type="subTitle" idx="1"/>
          </p:nvPr>
        </p:nvSpPr>
        <p:spPr/>
        <p:txBody>
          <a:bodyPr/>
          <a:lstStyle/>
          <a:p>
            <a:r>
              <a:rPr lang="en-US" dirty="0">
                <a:latin typeface="Arial" panose="020B0604020202020204" pitchFamily="34" charset="0"/>
                <a:cs typeface="Arial" panose="020B0604020202020204" pitchFamily="34" charset="0"/>
              </a:rPr>
              <a:t>EBD Huddle- All staff presentation ~ July 9, 2026 </a:t>
            </a:r>
          </a:p>
        </p:txBody>
      </p:sp>
    </p:spTree>
    <p:extLst>
      <p:ext uri="{BB962C8B-B14F-4D97-AF65-F5344CB8AC3E}">
        <p14:creationId xmlns:p14="http://schemas.microsoft.com/office/powerpoint/2010/main" val="2707818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295A9F-F070-4EDE-8397-BC91B4953AEF}"/>
              </a:ext>
            </a:extLst>
          </p:cNvPr>
          <p:cNvSpPr>
            <a:spLocks noGrp="1"/>
          </p:cNvSpPr>
          <p:nvPr>
            <p:ph type="title"/>
          </p:nvPr>
        </p:nvSpPr>
        <p:spPr/>
        <p:txBody>
          <a:bodyPr/>
          <a:lstStyle/>
          <a:p>
            <a:r>
              <a:rPr lang="en-US" dirty="0">
                <a:latin typeface="Arial" panose="020B0604020202020204" pitchFamily="34" charset="0"/>
                <a:cs typeface="Arial" panose="020B0604020202020204" pitchFamily="34" charset="0"/>
              </a:rPr>
              <a:t>Special housing amount - see ph 12.18.4.3.3</a:t>
            </a:r>
          </a:p>
        </p:txBody>
      </p:sp>
      <p:sp>
        <p:nvSpPr>
          <p:cNvPr id="3" name="Content Placeholder 2">
            <a:extLst>
              <a:ext uri="{FF2B5EF4-FFF2-40B4-BE49-F238E27FC236}">
                <a16:creationId xmlns:a16="http://schemas.microsoft.com/office/drawing/2014/main" id="{C1600ED4-61BF-42A5-BDEC-4C718DC1FC24}"/>
              </a:ext>
            </a:extLst>
          </p:cNvPr>
          <p:cNvSpPr>
            <a:spLocks noGrp="1"/>
          </p:cNvSpPr>
          <p:nvPr>
            <p:ph idx="1"/>
          </p:nvPr>
        </p:nvSpPr>
        <p:spPr>
          <a:xfrm>
            <a:off x="581192" y="2180496"/>
            <a:ext cx="11029615" cy="4078064"/>
          </a:xfrm>
        </p:spPr>
        <p:txBody>
          <a:bodyPr>
            <a:noAutofit/>
          </a:bodyPr>
          <a:lstStyle/>
          <a:p>
            <a:r>
              <a:rPr lang="en-US" dirty="0">
                <a:latin typeface="Arial" panose="020B0604020202020204" pitchFamily="34" charset="0"/>
                <a:cs typeface="Arial" panose="020B0604020202020204" pitchFamily="34" charset="0"/>
              </a:rPr>
              <a:t>Which spouse you put shelter and utility expenses under </a:t>
            </a:r>
            <a:r>
              <a:rPr lang="en-US" b="1" u="sng" dirty="0">
                <a:latin typeface="Arial" panose="020B0604020202020204" pitchFamily="34" charset="0"/>
                <a:cs typeface="Arial" panose="020B0604020202020204" pitchFamily="34" charset="0"/>
              </a:rPr>
              <a:t>does</a:t>
            </a:r>
            <a:r>
              <a:rPr lang="en-US" dirty="0">
                <a:latin typeface="Arial" panose="020B0604020202020204" pitchFamily="34" charset="0"/>
                <a:cs typeface="Arial" panose="020B0604020202020204" pitchFamily="34" charset="0"/>
              </a:rPr>
              <a:t> matter – See PH 12.18.4.3.3 for examples.</a:t>
            </a:r>
          </a:p>
          <a:p>
            <a:pPr marL="0" indent="0">
              <a:buNone/>
            </a:pPr>
            <a:endParaRPr lang="en-US"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If only ONE spouse is requesting waivers,  ALL shelter and utilities go under their name, unless they have no income</a:t>
            </a:r>
            <a:br>
              <a:rPr lang="en-US" i="1" dirty="0">
                <a:latin typeface="Arial" panose="020B0604020202020204" pitchFamily="34" charset="0"/>
                <a:cs typeface="Arial" panose="020B0604020202020204" pitchFamily="34" charset="0"/>
              </a:rPr>
            </a:br>
            <a:endParaRPr lang="en-US"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If a client is moved to an institution (SNF/hospital), </a:t>
            </a:r>
            <a:r>
              <a:rPr lang="en-US" b="1" dirty="0">
                <a:latin typeface="Arial" panose="020B0604020202020204" pitchFamily="34" charset="0"/>
                <a:cs typeface="Arial" panose="020B0604020202020204" pitchFamily="34" charset="0"/>
              </a:rPr>
              <a:t>ALL</a:t>
            </a:r>
            <a:r>
              <a:rPr lang="en-US" dirty="0">
                <a:latin typeface="Arial" panose="020B0604020202020204" pitchFamily="34" charset="0"/>
                <a:cs typeface="Arial" panose="020B0604020202020204" pitchFamily="34" charset="0"/>
              </a:rPr>
              <a:t> the household expenses (SUE) need to be updated to the community spouse’s name. Best practice is to leave the segment open and just $0.00 out if they will go back to that living arrangement, as you will need to add expenses back in their name once they are discharged.</a:t>
            </a:r>
          </a:p>
          <a:p>
            <a:endParaRPr lang="en-US" dirty="0">
              <a:latin typeface="Arial" panose="020B0604020202020204" pitchFamily="34" charset="0"/>
              <a:cs typeface="Arial" panose="020B0604020202020204" pitchFamily="34" charset="0"/>
            </a:endParaRPr>
          </a:p>
          <a:p>
            <a:r>
              <a:rPr lang="en-US" b="1" dirty="0">
                <a:latin typeface="Arial" panose="020B0604020202020204" pitchFamily="34" charset="0"/>
                <a:cs typeface="Arial" panose="020B0604020202020204" pitchFamily="34" charset="0"/>
              </a:rPr>
              <a:t>NOTE: </a:t>
            </a:r>
            <a:r>
              <a:rPr lang="en-US" dirty="0">
                <a:latin typeface="Arial" panose="020B0604020202020204" pitchFamily="34" charset="0"/>
                <a:cs typeface="Arial" panose="020B0604020202020204" pitchFamily="34" charset="0"/>
              </a:rPr>
              <a:t>If one spouse on a dual spousal case de-requests waiver and one or more housing expenses have been entered under their name, the worker must move those expense entries under the name of the remaining waiver spouse so they can get the full special housing allowance.</a:t>
            </a:r>
            <a:endParaRPr lang="en-US" dirty="0">
              <a:highlight>
                <a:srgbClr val="FFFF00"/>
              </a:highlight>
              <a:latin typeface="Arial" panose="020B0604020202020204" pitchFamily="34" charset="0"/>
              <a:cs typeface="Arial" panose="020B0604020202020204" pitchFamily="34" charset="0"/>
            </a:endParaRPr>
          </a:p>
          <a:p>
            <a:endParaRPr lang="en-US" dirty="0"/>
          </a:p>
        </p:txBody>
      </p:sp>
    </p:spTree>
    <p:extLst>
      <p:ext uri="{BB962C8B-B14F-4D97-AF65-F5344CB8AC3E}">
        <p14:creationId xmlns:p14="http://schemas.microsoft.com/office/powerpoint/2010/main" val="39808598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22D86C-4FA1-4394-944D-E4AE4ECC84B3}"/>
              </a:ext>
            </a:extLst>
          </p:cNvPr>
          <p:cNvSpPr>
            <a:spLocks noGrp="1"/>
          </p:cNvSpPr>
          <p:nvPr>
            <p:ph type="title"/>
          </p:nvPr>
        </p:nvSpPr>
        <p:spPr/>
        <p:txBody>
          <a:bodyPr/>
          <a:lstStyle/>
          <a:p>
            <a:r>
              <a:rPr lang="en-US" dirty="0"/>
              <a:t>EBD huddle </a:t>
            </a:r>
          </a:p>
        </p:txBody>
      </p:sp>
      <p:sp>
        <p:nvSpPr>
          <p:cNvPr id="3" name="Content Placeholder 2">
            <a:extLst>
              <a:ext uri="{FF2B5EF4-FFF2-40B4-BE49-F238E27FC236}">
                <a16:creationId xmlns:a16="http://schemas.microsoft.com/office/drawing/2014/main" id="{04237DAB-7F6F-4E58-BDBC-3F47D70A2B5D}"/>
              </a:ext>
            </a:extLst>
          </p:cNvPr>
          <p:cNvSpPr>
            <a:spLocks noGrp="1"/>
          </p:cNvSpPr>
          <p:nvPr>
            <p:ph idx="1"/>
          </p:nvPr>
        </p:nvSpPr>
        <p:spPr>
          <a:xfrm>
            <a:off x="379857" y="2415388"/>
            <a:ext cx="11029615" cy="3678303"/>
          </a:xfrm>
        </p:spPr>
        <p:txBody>
          <a:bodyPr/>
          <a:lstStyle/>
          <a:p>
            <a:pPr marL="0" marR="0" indent="0">
              <a:lnSpc>
                <a:spcPct val="107000"/>
              </a:lnSpc>
              <a:spcBef>
                <a:spcPts val="0"/>
              </a:spcBef>
              <a:spcAft>
                <a:spcPts val="800"/>
              </a:spcAft>
              <a:buNone/>
            </a:pPr>
            <a:r>
              <a:rPr lang="en-US" sz="1800" b="1" kern="100" dirty="0">
                <a:effectLst/>
                <a:latin typeface="Arial" panose="020B0604020202020204" pitchFamily="34" charset="0"/>
                <a:ea typeface="Calibri" panose="020F0502020204030204" pitchFamily="34" charset="0"/>
                <a:cs typeface="Arial" panose="020B0604020202020204" pitchFamily="34" charset="0"/>
              </a:rPr>
              <a:t>TIP 1:</a:t>
            </a:r>
            <a:r>
              <a:rPr lang="en-US" sz="1800" kern="100" dirty="0">
                <a:effectLst/>
                <a:latin typeface="Arial" panose="020B0604020202020204" pitchFamily="34" charset="0"/>
                <a:ea typeface="Calibri" panose="020F0502020204030204" pitchFamily="34" charset="0"/>
                <a:cs typeface="Arial" panose="020B0604020202020204" pitchFamily="34" charset="0"/>
              </a:rPr>
              <a:t> </a:t>
            </a:r>
          </a:p>
          <a:p>
            <a:pPr marL="0" marR="0" indent="0">
              <a:lnSpc>
                <a:spcPct val="107000"/>
              </a:lnSpc>
              <a:spcBef>
                <a:spcPts val="0"/>
              </a:spcBef>
              <a:spcAft>
                <a:spcPts val="800"/>
              </a:spcAft>
              <a:buNone/>
            </a:pPr>
            <a:r>
              <a:rPr lang="en-US" sz="1800" kern="100" dirty="0">
                <a:effectLst/>
                <a:latin typeface="Arial" panose="020B0604020202020204" pitchFamily="34" charset="0"/>
                <a:ea typeface="Calibri" panose="020F0502020204030204" pitchFamily="34" charset="0"/>
                <a:cs typeface="Arial" panose="020B0604020202020204" pitchFamily="34" charset="0"/>
              </a:rPr>
              <a:t>On dual waivers cases, if CWW is not allocating special housing amount correctly, as per PH 12.18.4.3.3, make sure each spouse has a screen for a shelter expense.  The system will allocate shelter deduction to zero out one spouse’s cost share if it can. </a:t>
            </a:r>
          </a:p>
          <a:p>
            <a:pPr marL="0" marR="0" indent="0">
              <a:lnSpc>
                <a:spcPct val="107000"/>
              </a:lnSpc>
              <a:spcBef>
                <a:spcPts val="0"/>
              </a:spcBef>
              <a:spcAft>
                <a:spcPts val="800"/>
              </a:spcAft>
              <a:buNone/>
            </a:pPr>
            <a:endParaRPr lang="en-US" kern="100" dirty="0">
              <a:latin typeface="Arial" panose="020B0604020202020204" pitchFamily="34" charset="0"/>
              <a:ea typeface="Calibri" panose="020F0502020204030204" pitchFamily="34" charset="0"/>
              <a:cs typeface="Arial" panose="020B0604020202020204" pitchFamily="34" charset="0"/>
            </a:endParaRPr>
          </a:p>
          <a:p>
            <a:pPr marL="0" marR="0" indent="0">
              <a:lnSpc>
                <a:spcPct val="107000"/>
              </a:lnSpc>
              <a:spcBef>
                <a:spcPts val="0"/>
              </a:spcBef>
              <a:spcAft>
                <a:spcPts val="800"/>
              </a:spcAft>
              <a:buNone/>
            </a:pPr>
            <a:r>
              <a:rPr lang="en-US" sz="1800" b="1" kern="100" dirty="0">
                <a:effectLst/>
                <a:latin typeface="Arial" panose="020B0604020202020204" pitchFamily="34" charset="0"/>
                <a:ea typeface="Calibri" panose="020F0502020204030204" pitchFamily="34" charset="0"/>
                <a:cs typeface="Arial" panose="020B0604020202020204" pitchFamily="34" charset="0"/>
              </a:rPr>
              <a:t>TIP 2:</a:t>
            </a:r>
            <a:r>
              <a:rPr lang="en-US" sz="1800" kern="100" dirty="0">
                <a:effectLst/>
                <a:latin typeface="Arial" panose="020B0604020202020204" pitchFamily="34" charset="0"/>
                <a:ea typeface="Calibri" panose="020F0502020204030204" pitchFamily="34" charset="0"/>
                <a:cs typeface="Arial" panose="020B0604020202020204" pitchFamily="34" charset="0"/>
              </a:rPr>
              <a:t> </a:t>
            </a:r>
          </a:p>
          <a:p>
            <a:pPr marL="0" marR="0" indent="0">
              <a:lnSpc>
                <a:spcPct val="107000"/>
              </a:lnSpc>
              <a:spcBef>
                <a:spcPts val="0"/>
              </a:spcBef>
              <a:spcAft>
                <a:spcPts val="800"/>
              </a:spcAft>
              <a:buNone/>
            </a:pPr>
            <a:r>
              <a:rPr lang="en-US" sz="1800" kern="100" dirty="0">
                <a:effectLst/>
                <a:latin typeface="Arial" panose="020B0604020202020204" pitchFamily="34" charset="0"/>
                <a:ea typeface="Calibri" panose="020F0502020204030204" pitchFamily="34" charset="0"/>
                <a:cs typeface="Arial" panose="020B0604020202020204" pitchFamily="34" charset="0"/>
              </a:rPr>
              <a:t>It would not be unusual to see a different Special Housing Amount for each spouse’s waivers budget.</a:t>
            </a:r>
          </a:p>
          <a:p>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693584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5F02E9-3879-4215-9728-C4F7E2E945C5}"/>
              </a:ext>
            </a:extLst>
          </p:cNvPr>
          <p:cNvSpPr>
            <a:spLocks noGrp="1"/>
          </p:cNvSpPr>
          <p:nvPr>
            <p:ph type="title"/>
          </p:nvPr>
        </p:nvSpPr>
        <p:spPr/>
        <p:txBody>
          <a:bodyPr/>
          <a:lstStyle/>
          <a:p>
            <a:r>
              <a:rPr lang="en-US" dirty="0"/>
              <a:t>Dual wavier considerations– spousal allocation</a:t>
            </a:r>
          </a:p>
        </p:txBody>
      </p:sp>
      <p:sp>
        <p:nvSpPr>
          <p:cNvPr id="3" name="Content Placeholder 2">
            <a:extLst>
              <a:ext uri="{FF2B5EF4-FFF2-40B4-BE49-F238E27FC236}">
                <a16:creationId xmlns:a16="http://schemas.microsoft.com/office/drawing/2014/main" id="{EC9F9D5A-61FD-435F-8118-5F5B03B9D879}"/>
              </a:ext>
            </a:extLst>
          </p:cNvPr>
          <p:cNvSpPr>
            <a:spLocks noGrp="1"/>
          </p:cNvSpPr>
          <p:nvPr>
            <p:ph idx="1"/>
          </p:nvPr>
        </p:nvSpPr>
        <p:spPr>
          <a:xfrm>
            <a:off x="581193" y="2426741"/>
            <a:ext cx="11029615" cy="3678303"/>
          </a:xfrm>
        </p:spPr>
        <p:txBody>
          <a:bodyPr>
            <a:noAutofit/>
          </a:bodyPr>
          <a:lstStyle/>
          <a:p>
            <a:pPr marL="342900" marR="0" lvl="0" indent="-342900">
              <a:lnSpc>
                <a:spcPct val="107000"/>
              </a:lnSpc>
              <a:spcBef>
                <a:spcPts val="0"/>
              </a:spcBef>
              <a:spcAft>
                <a:spcPts val="0"/>
              </a:spcAft>
              <a:buFont typeface="Symbol" panose="05050102010706020507" pitchFamily="18" charset="2"/>
              <a:buChar char=""/>
            </a:pPr>
            <a:r>
              <a:rPr lang="en-US" kern="100" dirty="0">
                <a:effectLst/>
                <a:latin typeface="Arial" panose="020B0604020202020204" pitchFamily="34" charset="0"/>
                <a:ea typeface="Calibri" panose="020F0502020204030204" pitchFamily="34" charset="0"/>
                <a:cs typeface="Arial" panose="020B0604020202020204" pitchFamily="34" charset="0"/>
              </a:rPr>
              <a:t>Only one spouse can allocate income.</a:t>
            </a:r>
          </a:p>
          <a:p>
            <a:pPr marL="0" marR="0" lvl="0" indent="0">
              <a:lnSpc>
                <a:spcPct val="107000"/>
              </a:lnSpc>
              <a:spcBef>
                <a:spcPts val="0"/>
              </a:spcBef>
              <a:spcAft>
                <a:spcPts val="0"/>
              </a:spcAft>
              <a:buNone/>
            </a:pPr>
            <a:endParaRPr lang="en-US" sz="800" kern="100" dirty="0">
              <a:effectLst/>
              <a:latin typeface="Arial" panose="020B0604020202020204" pitchFamily="34" charset="0"/>
              <a:ea typeface="Calibri" panose="020F0502020204030204" pitchFamily="34" charset="0"/>
              <a:cs typeface="Arial" panose="020B0604020202020204" pitchFamily="34" charset="0"/>
            </a:endParaRPr>
          </a:p>
          <a:p>
            <a:pPr marL="342900" marR="0" lvl="0" indent="-342900">
              <a:lnSpc>
                <a:spcPct val="107000"/>
              </a:lnSpc>
              <a:spcBef>
                <a:spcPts val="0"/>
              </a:spcBef>
              <a:spcAft>
                <a:spcPts val="0"/>
              </a:spcAft>
              <a:buFont typeface="Symbol" panose="05050102010706020507" pitchFamily="18" charset="2"/>
              <a:buChar char=""/>
            </a:pPr>
            <a:r>
              <a:rPr lang="en-US" kern="100" dirty="0">
                <a:effectLst/>
                <a:latin typeface="Arial" panose="020B0604020202020204" pitchFamily="34" charset="0"/>
                <a:ea typeface="Calibri" panose="020F0502020204030204" pitchFamily="34" charset="0"/>
                <a:cs typeface="Arial" panose="020B0604020202020204" pitchFamily="34" charset="0"/>
              </a:rPr>
              <a:t>When allocating income to a community spouse, we cannot give the spouse a cost share or increase their cost share due to income allocation.  </a:t>
            </a:r>
          </a:p>
          <a:p>
            <a:pPr marL="0" marR="0" lvl="0" indent="0">
              <a:lnSpc>
                <a:spcPct val="107000"/>
              </a:lnSpc>
              <a:spcBef>
                <a:spcPts val="0"/>
              </a:spcBef>
              <a:spcAft>
                <a:spcPts val="0"/>
              </a:spcAft>
              <a:buNone/>
            </a:pPr>
            <a:endParaRPr lang="en-US" sz="800" kern="100" dirty="0">
              <a:effectLst/>
              <a:latin typeface="Arial" panose="020B0604020202020204" pitchFamily="34" charset="0"/>
              <a:ea typeface="Calibri" panose="020F0502020204030204" pitchFamily="34" charset="0"/>
              <a:cs typeface="Arial" panose="020B0604020202020204" pitchFamily="34" charset="0"/>
            </a:endParaRPr>
          </a:p>
          <a:p>
            <a:pPr marL="342900" marR="0" lvl="0" indent="-342900">
              <a:lnSpc>
                <a:spcPct val="107000"/>
              </a:lnSpc>
              <a:spcBef>
                <a:spcPts val="0"/>
              </a:spcBef>
              <a:spcAft>
                <a:spcPts val="0"/>
              </a:spcAft>
              <a:buFont typeface="Symbol" panose="05050102010706020507" pitchFamily="18" charset="2"/>
              <a:buChar char=""/>
            </a:pPr>
            <a:r>
              <a:rPr lang="en-US" kern="100" dirty="0">
                <a:effectLst/>
                <a:latin typeface="Arial" panose="020B0604020202020204" pitchFamily="34" charset="0"/>
                <a:ea typeface="Calibri" panose="020F0502020204030204" pitchFamily="34" charset="0"/>
                <a:cs typeface="Arial" panose="020B0604020202020204" pitchFamily="34" charset="0"/>
              </a:rPr>
              <a:t>If the lower income spouse enters an institution, they become the only spouse who can now allocate, as the institutionalized spouse is no longer considered a “community” spouse.</a:t>
            </a:r>
          </a:p>
          <a:p>
            <a:pPr marL="0" marR="0" lvl="0" indent="0">
              <a:lnSpc>
                <a:spcPct val="107000"/>
              </a:lnSpc>
              <a:spcBef>
                <a:spcPts val="0"/>
              </a:spcBef>
              <a:spcAft>
                <a:spcPts val="0"/>
              </a:spcAft>
              <a:buNone/>
            </a:pPr>
            <a:endParaRPr lang="en-US" sz="800" kern="100" dirty="0">
              <a:effectLst/>
              <a:latin typeface="Arial" panose="020B0604020202020204" pitchFamily="34" charset="0"/>
              <a:ea typeface="Calibri" panose="020F0502020204030204" pitchFamily="34" charset="0"/>
              <a:cs typeface="Arial" panose="020B0604020202020204" pitchFamily="34" charset="0"/>
            </a:endParaRPr>
          </a:p>
          <a:p>
            <a:pPr marL="342900" marR="0" lvl="0" indent="-342900">
              <a:lnSpc>
                <a:spcPct val="107000"/>
              </a:lnSpc>
              <a:spcBef>
                <a:spcPts val="0"/>
              </a:spcBef>
              <a:spcAft>
                <a:spcPts val="0"/>
              </a:spcAft>
              <a:buFont typeface="Symbol" panose="05050102010706020507" pitchFamily="18" charset="2"/>
              <a:buChar char=""/>
            </a:pPr>
            <a:r>
              <a:rPr lang="en-US" kern="100" dirty="0">
                <a:effectLst/>
                <a:latin typeface="Arial" panose="020B0604020202020204" pitchFamily="34" charset="0"/>
                <a:ea typeface="Calibri" panose="020F0502020204030204" pitchFamily="34" charset="0"/>
                <a:cs typeface="Arial" panose="020B0604020202020204" pitchFamily="34" charset="0"/>
              </a:rPr>
              <a:t>Special Housing Amount on a dual waivers case will fluctuate based on both spouses’ income and expenses.  The system will try to give 1 spouse a $0 cost share if possible, allocating the special housing amount as most advantageous to couple.  This could cause your budgets to change when you add an “Other” UI screen for allocated income.</a:t>
            </a:r>
          </a:p>
          <a:p>
            <a:pPr marL="0" marR="0" lvl="0" indent="0">
              <a:lnSpc>
                <a:spcPct val="107000"/>
              </a:lnSpc>
              <a:spcBef>
                <a:spcPts val="0"/>
              </a:spcBef>
              <a:spcAft>
                <a:spcPts val="0"/>
              </a:spcAft>
              <a:buNone/>
            </a:pPr>
            <a:endParaRPr lang="en-US" sz="800" kern="100" dirty="0">
              <a:effectLst/>
              <a:latin typeface="Arial" panose="020B0604020202020204" pitchFamily="34" charset="0"/>
              <a:ea typeface="Calibri" panose="020F0502020204030204" pitchFamily="34" charset="0"/>
              <a:cs typeface="Arial" panose="020B0604020202020204" pitchFamily="34" charset="0"/>
            </a:endParaRPr>
          </a:p>
          <a:p>
            <a:pPr marL="342900" marR="0" lvl="0" indent="-342900">
              <a:lnSpc>
                <a:spcPct val="107000"/>
              </a:lnSpc>
              <a:spcBef>
                <a:spcPts val="0"/>
              </a:spcBef>
              <a:spcAft>
                <a:spcPts val="0"/>
              </a:spcAft>
              <a:buFont typeface="Symbol" panose="05050102010706020507" pitchFamily="18" charset="2"/>
              <a:buChar char=""/>
            </a:pPr>
            <a:r>
              <a:rPr lang="en-US" kern="100" dirty="0">
                <a:effectLst/>
                <a:latin typeface="Arial" panose="020B0604020202020204" pitchFamily="34" charset="0"/>
                <a:ea typeface="Calibri" panose="020F0502020204030204" pitchFamily="34" charset="0"/>
                <a:cs typeface="Arial" panose="020B0604020202020204" pitchFamily="34" charset="0"/>
              </a:rPr>
              <a:t>Spousal Impoverishment rules only apply to someone on Group B/B+ Waivers or institutional Medicaid.</a:t>
            </a:r>
          </a:p>
          <a:p>
            <a:pPr marL="0" marR="0" lvl="0" indent="0">
              <a:lnSpc>
                <a:spcPct val="107000"/>
              </a:lnSpc>
              <a:spcBef>
                <a:spcPts val="0"/>
              </a:spcBef>
              <a:spcAft>
                <a:spcPts val="0"/>
              </a:spcAft>
              <a:buNone/>
            </a:pPr>
            <a:endParaRPr lang="en-US" sz="800" kern="100" dirty="0">
              <a:effectLst/>
              <a:latin typeface="Arial" panose="020B0604020202020204" pitchFamily="34" charset="0"/>
              <a:ea typeface="Calibri" panose="020F0502020204030204" pitchFamily="34" charset="0"/>
              <a:cs typeface="Arial" panose="020B0604020202020204" pitchFamily="34" charset="0"/>
            </a:endParaRPr>
          </a:p>
          <a:p>
            <a:pPr marL="342900" marR="0" lvl="0" indent="-342900">
              <a:lnSpc>
                <a:spcPct val="107000"/>
              </a:lnSpc>
              <a:spcBef>
                <a:spcPts val="0"/>
              </a:spcBef>
              <a:spcAft>
                <a:spcPts val="800"/>
              </a:spcAft>
              <a:buFont typeface="Symbol" panose="05050102010706020507" pitchFamily="18" charset="2"/>
              <a:buChar char=""/>
            </a:pPr>
            <a:r>
              <a:rPr lang="en-US" kern="100" dirty="0">
                <a:effectLst/>
                <a:latin typeface="Arial" panose="020B0604020202020204" pitchFamily="34" charset="0"/>
                <a:ea typeface="Calibri" panose="020F0502020204030204" pitchFamily="34" charset="0"/>
                <a:cs typeface="Arial" panose="020B0604020202020204" pitchFamily="34" charset="0"/>
              </a:rPr>
              <a:t>If income allocation is not being requested or given, make sure the LTC budget is not pulling in Family Support instead. </a:t>
            </a:r>
          </a:p>
          <a:p>
            <a:r>
              <a:rPr lang="en-US" b="1" u="sng" dirty="0">
                <a:effectLst/>
                <a:latin typeface="Arial" panose="020B0604020202020204" pitchFamily="34" charset="0"/>
                <a:ea typeface="Calibri" panose="020F0502020204030204" pitchFamily="34" charset="0"/>
                <a:cs typeface="Arial" panose="020B0604020202020204" pitchFamily="34" charset="0"/>
              </a:rPr>
              <a:t>ALWAYS</a:t>
            </a:r>
            <a:r>
              <a:rPr lang="en-US" dirty="0">
                <a:effectLst/>
                <a:latin typeface="Arial" panose="020B0604020202020204" pitchFamily="34" charset="0"/>
                <a:ea typeface="Calibri" panose="020F0502020204030204" pitchFamily="34" charset="0"/>
                <a:cs typeface="Arial" panose="020B0604020202020204" pitchFamily="34" charset="0"/>
              </a:rPr>
              <a:t> double check both spouses’ final budgets BEFORE confirming either spouse’s benefits</a:t>
            </a:r>
            <a:r>
              <a:rPr lang="en-US" dirty="0">
                <a:effectLst/>
                <a:latin typeface="Arial" panose="020B0604020202020204" pitchFamily="34" charset="0"/>
                <a:ea typeface="Calibri" panose="020F0502020204030204" pitchFamily="34" charset="0"/>
              </a:rPr>
              <a:t>.</a:t>
            </a:r>
            <a:endParaRPr lang="en-US" dirty="0"/>
          </a:p>
        </p:txBody>
      </p:sp>
    </p:spTree>
    <p:extLst>
      <p:ext uri="{BB962C8B-B14F-4D97-AF65-F5344CB8AC3E}">
        <p14:creationId xmlns:p14="http://schemas.microsoft.com/office/powerpoint/2010/main" val="4078252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1BD6EE-CB71-4ADA-A928-A01BABAFC85E}"/>
              </a:ext>
            </a:extLst>
          </p:cNvPr>
          <p:cNvSpPr>
            <a:spLocks noGrp="1"/>
          </p:cNvSpPr>
          <p:nvPr>
            <p:ph type="title"/>
          </p:nvPr>
        </p:nvSpPr>
        <p:spPr/>
        <p:txBody>
          <a:bodyPr/>
          <a:lstStyle/>
          <a:p>
            <a:r>
              <a:rPr lang="en-US" dirty="0"/>
              <a:t>Example: both spouses requesting ma, one spouse in snf </a:t>
            </a:r>
          </a:p>
        </p:txBody>
      </p:sp>
      <p:sp>
        <p:nvSpPr>
          <p:cNvPr id="3" name="Content Placeholder 2">
            <a:extLst>
              <a:ext uri="{FF2B5EF4-FFF2-40B4-BE49-F238E27FC236}">
                <a16:creationId xmlns:a16="http://schemas.microsoft.com/office/drawing/2014/main" id="{4E787D1F-4B9E-4DE2-B6DE-DF5D62C897F2}"/>
              </a:ext>
            </a:extLst>
          </p:cNvPr>
          <p:cNvSpPr>
            <a:spLocks noGrp="1"/>
          </p:cNvSpPr>
          <p:nvPr>
            <p:ph idx="1"/>
          </p:nvPr>
        </p:nvSpPr>
        <p:spPr>
          <a:xfrm>
            <a:off x="581192" y="1237940"/>
            <a:ext cx="11029615" cy="3678303"/>
          </a:xfrm>
        </p:spPr>
        <p:txBody>
          <a:bodyPr/>
          <a:lstStyle/>
          <a:p>
            <a:pPr marL="0" indent="0">
              <a:buNone/>
            </a:pPr>
            <a:r>
              <a:rPr lang="en-US" sz="1800" kern="100" dirty="0">
                <a:effectLst/>
                <a:latin typeface="Arial" panose="020B0604020202020204" pitchFamily="34" charset="0"/>
                <a:ea typeface="Calibri" panose="020F0502020204030204" pitchFamily="34" charset="0"/>
                <a:cs typeface="Times New Roman" panose="02020603050405020304" pitchFamily="18" charset="0"/>
              </a:rPr>
              <a:t>Minerva, age 60, is residing in a skilled nursing facility (SNF). Her doctor expects her to return home within 6 months, to the same home where her husband Robert lives. She would like to </a:t>
            </a:r>
            <a:r>
              <a:rPr lang="en-US" kern="100" dirty="0">
                <a:latin typeface="Arial" panose="020B0604020202020204" pitchFamily="34" charset="0"/>
                <a:ea typeface="Calibri" panose="020F0502020204030204" pitchFamily="34" charset="0"/>
                <a:cs typeface="Times New Roman" panose="02020603050405020304" pitchFamily="18" charset="0"/>
              </a:rPr>
              <a:t>allocate the </a:t>
            </a:r>
            <a:r>
              <a:rPr lang="en-US" sz="1800" kern="100" dirty="0">
                <a:effectLst/>
                <a:latin typeface="Arial" panose="020B0604020202020204" pitchFamily="34" charset="0"/>
                <a:ea typeface="Calibri" panose="020F0502020204030204" pitchFamily="34" charset="0"/>
                <a:cs typeface="Times New Roman" panose="02020603050405020304" pitchFamily="18" charset="0"/>
              </a:rPr>
              <a:t>maximum to Robert, age 65.  Robert is on IRIS Waivers. </a:t>
            </a:r>
          </a:p>
          <a:p>
            <a:pPr>
              <a:lnSpc>
                <a:spcPct val="107000"/>
              </a:lnSpc>
              <a:spcBef>
                <a:spcPts val="0"/>
              </a:spcBef>
              <a:spcAft>
                <a:spcPts val="0"/>
              </a:spcAft>
              <a:tabLst>
                <a:tab pos="3200400" algn="l"/>
              </a:tabLst>
            </a:pPr>
            <a:endParaRPr lang="en-US" sz="1800" kern="100" dirty="0">
              <a:effectLst/>
              <a:latin typeface="Arial" panose="020B0604020202020204" pitchFamily="34" charset="0"/>
              <a:ea typeface="Calibri" panose="020F0502020204030204" pitchFamily="34" charset="0"/>
              <a:cs typeface="Times New Roman" panose="02020603050405020304" pitchFamily="18" charset="0"/>
            </a:endParaRPr>
          </a:p>
          <a:p>
            <a:pPr>
              <a:lnSpc>
                <a:spcPct val="107000"/>
              </a:lnSpc>
              <a:spcBef>
                <a:spcPts val="0"/>
              </a:spcBef>
              <a:spcAft>
                <a:spcPts val="0"/>
              </a:spcAft>
              <a:tabLst>
                <a:tab pos="3200400" algn="l"/>
              </a:tabLst>
            </a:pPr>
            <a:endParaRPr lang="en-US" kern="100" dirty="0">
              <a:latin typeface="Arial" panose="020B0604020202020204" pitchFamily="34" charset="0"/>
              <a:ea typeface="Calibri" panose="020F0502020204030204" pitchFamily="34" charset="0"/>
              <a:cs typeface="Times New Roman" panose="02020603050405020304" pitchFamily="18" charset="0"/>
            </a:endParaRPr>
          </a:p>
          <a:p>
            <a:endParaRPr lang="en-US" dirty="0"/>
          </a:p>
        </p:txBody>
      </p:sp>
      <p:graphicFrame>
        <p:nvGraphicFramePr>
          <p:cNvPr id="4" name="Table 3">
            <a:extLst>
              <a:ext uri="{FF2B5EF4-FFF2-40B4-BE49-F238E27FC236}">
                <a16:creationId xmlns:a16="http://schemas.microsoft.com/office/drawing/2014/main" id="{1F2C28FB-FEC1-DAA3-5832-091119AFD6BE}"/>
              </a:ext>
            </a:extLst>
          </p:cNvPr>
          <p:cNvGraphicFramePr>
            <a:graphicFrameLocks noGrp="1"/>
          </p:cNvGraphicFramePr>
          <p:nvPr>
            <p:extLst>
              <p:ext uri="{D42A27DB-BD31-4B8C-83A1-F6EECF244321}">
                <p14:modId xmlns:p14="http://schemas.microsoft.com/office/powerpoint/2010/main" val="887702960"/>
              </p:ext>
            </p:extLst>
          </p:nvPr>
        </p:nvGraphicFramePr>
        <p:xfrm>
          <a:off x="1518920" y="3379222"/>
          <a:ext cx="9154160" cy="2776622"/>
        </p:xfrm>
        <a:graphic>
          <a:graphicData uri="http://schemas.openxmlformats.org/drawingml/2006/table">
            <a:tbl>
              <a:tblPr firstRow="1" bandRow="1">
                <a:tableStyleId>{5C22544A-7EE6-4342-B048-85BDC9FD1C3A}</a:tableStyleId>
              </a:tblPr>
              <a:tblGrid>
                <a:gridCol w="4577080">
                  <a:extLst>
                    <a:ext uri="{9D8B030D-6E8A-4147-A177-3AD203B41FA5}">
                      <a16:colId xmlns:a16="http://schemas.microsoft.com/office/drawing/2014/main" val="605719121"/>
                    </a:ext>
                  </a:extLst>
                </a:gridCol>
                <a:gridCol w="4577080">
                  <a:extLst>
                    <a:ext uri="{9D8B030D-6E8A-4147-A177-3AD203B41FA5}">
                      <a16:colId xmlns:a16="http://schemas.microsoft.com/office/drawing/2014/main" val="3029072996"/>
                    </a:ext>
                  </a:extLst>
                </a:gridCol>
              </a:tblGrid>
              <a:tr h="704056">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800" b="0" kern="100" dirty="0">
                          <a:solidFill>
                            <a:sysClr val="windowText" lastClr="000000"/>
                          </a:solidFill>
                          <a:effectLst/>
                          <a:latin typeface="Arial" panose="020B0604020202020204" pitchFamily="34" charset="0"/>
                          <a:ea typeface="Calibri" panose="020F0502020204030204" pitchFamily="34" charset="0"/>
                          <a:cs typeface="Times New Roman" panose="02020603050405020304" pitchFamily="18" charset="0"/>
                        </a:rPr>
                        <a:t>Minerva’s Income: $1,160.00 (gross)</a:t>
                      </a:r>
                      <a:endParaRPr lang="en-US" b="0" dirty="0">
                        <a:solidFill>
                          <a:sysClr val="windowText" lastClr="0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800" b="0" kern="100" dirty="0">
                          <a:solidFill>
                            <a:sysClr val="windowText" lastClr="000000"/>
                          </a:solidFill>
                          <a:effectLst/>
                          <a:latin typeface="Arial" panose="020B0604020202020204" pitchFamily="34" charset="0"/>
                          <a:ea typeface="Calibri" panose="020F0502020204030204" pitchFamily="34" charset="0"/>
                          <a:cs typeface="Times New Roman" panose="02020603050405020304" pitchFamily="18" charset="0"/>
                        </a:rPr>
                        <a:t>Robert’s Income: $1,185.00 (gross)</a:t>
                      </a:r>
                    </a:p>
                    <a:p>
                      <a:endParaRPr lang="en-US" b="0" dirty="0">
                        <a:solidFill>
                          <a:sysClr val="windowText" lastClr="0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extLst>
                  <a:ext uri="{0D108BD9-81ED-4DB2-BD59-A6C34878D82A}">
                    <a16:rowId xmlns:a16="http://schemas.microsoft.com/office/drawing/2014/main" val="2988122701"/>
                  </a:ext>
                </a:extLst>
              </a:tr>
              <a:tr h="704056">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800" b="0" kern="100" dirty="0">
                          <a:solidFill>
                            <a:sysClr val="windowText" lastClr="000000"/>
                          </a:solidFill>
                          <a:effectLst/>
                          <a:latin typeface="Arial" panose="020B0604020202020204" pitchFamily="34" charset="0"/>
                          <a:ea typeface="Calibri" panose="020F0502020204030204" pitchFamily="34" charset="0"/>
                          <a:cs typeface="Times New Roman" panose="02020603050405020304" pitchFamily="18" charset="0"/>
                        </a:rPr>
                        <a:t>Minerva’s Medicare Premium: 202.00	</a:t>
                      </a:r>
                      <a:endParaRPr lang="en-US" b="0" dirty="0">
                        <a:solidFill>
                          <a:sysClr val="windowText" lastClr="0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800" b="0" kern="100" dirty="0">
                          <a:solidFill>
                            <a:sysClr val="windowText" lastClr="000000"/>
                          </a:solidFill>
                          <a:effectLst/>
                          <a:latin typeface="Arial" panose="020B0604020202020204" pitchFamily="34" charset="0"/>
                          <a:ea typeface="Calibri" panose="020F0502020204030204" pitchFamily="34" charset="0"/>
                          <a:cs typeface="Times New Roman" panose="02020603050405020304" pitchFamily="18" charset="0"/>
                        </a:rPr>
                        <a:t>Robert’s Medicare Premium: $202.00</a:t>
                      </a:r>
                    </a:p>
                    <a:p>
                      <a:endParaRPr lang="en-US" b="0" dirty="0">
                        <a:solidFill>
                          <a:sysClr val="windowText" lastClr="0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extLst>
                  <a:ext uri="{0D108BD9-81ED-4DB2-BD59-A6C34878D82A}">
                    <a16:rowId xmlns:a16="http://schemas.microsoft.com/office/drawing/2014/main" val="3143071439"/>
                  </a:ext>
                </a:extLst>
              </a:tr>
              <a:tr h="1368510">
                <a:tc gridSpan="2">
                  <a:txBody>
                    <a:bodyPr/>
                    <a:lstStyle/>
                    <a:p>
                      <a:pPr>
                        <a:lnSpc>
                          <a:spcPct val="107000"/>
                        </a:lnSpc>
                        <a:spcBef>
                          <a:spcPts val="0"/>
                        </a:spcBef>
                        <a:spcAft>
                          <a:spcPts val="0"/>
                        </a:spcAft>
                        <a:tabLst>
                          <a:tab pos="3200400" algn="l"/>
                        </a:tabLst>
                      </a:pPr>
                      <a:r>
                        <a:rPr lang="en-US" sz="1800" b="0" kern="100" dirty="0">
                          <a:solidFill>
                            <a:sysClr val="windowText" lastClr="000000"/>
                          </a:solidFill>
                          <a:effectLst/>
                          <a:latin typeface="Arial" panose="020B0604020202020204" pitchFamily="34" charset="0"/>
                          <a:ea typeface="Calibri" panose="020F0502020204030204" pitchFamily="34" charset="0"/>
                          <a:cs typeface="Times New Roman" panose="02020603050405020304" pitchFamily="18" charset="0"/>
                        </a:rPr>
                        <a:t>Household expenses (all paid monthly) are: </a:t>
                      </a:r>
                    </a:p>
                    <a:p>
                      <a:pPr lvl="1">
                        <a:lnSpc>
                          <a:spcPct val="107000"/>
                        </a:lnSpc>
                        <a:spcBef>
                          <a:spcPts val="0"/>
                        </a:spcBef>
                        <a:spcAft>
                          <a:spcPts val="0"/>
                        </a:spcAft>
                        <a:tabLst>
                          <a:tab pos="3200400" algn="l"/>
                        </a:tabLst>
                      </a:pPr>
                      <a:r>
                        <a:rPr lang="en-US" b="0" kern="100" dirty="0">
                          <a:solidFill>
                            <a:sysClr val="windowText" lastClr="000000"/>
                          </a:solidFill>
                          <a:effectLst/>
                          <a:latin typeface="Arial" panose="020B0604020202020204" pitchFamily="34" charset="0"/>
                          <a:ea typeface="Calibri" panose="020F0502020204030204" pitchFamily="34" charset="0"/>
                          <a:cs typeface="Times New Roman" panose="02020603050405020304" pitchFamily="18" charset="0"/>
                        </a:rPr>
                        <a:t>Property </a:t>
                      </a:r>
                      <a:r>
                        <a:rPr lang="en-US" b="0" kern="100" dirty="0">
                          <a:solidFill>
                            <a:sysClr val="windowText" lastClr="000000"/>
                          </a:solidFill>
                          <a:latin typeface="Arial" panose="020B0604020202020204" pitchFamily="34" charset="0"/>
                          <a:ea typeface="Calibri" panose="020F0502020204030204" pitchFamily="34" charset="0"/>
                          <a:cs typeface="Times New Roman" panose="02020603050405020304" pitchFamily="18" charset="0"/>
                        </a:rPr>
                        <a:t>t</a:t>
                      </a:r>
                      <a:r>
                        <a:rPr lang="en-US" b="0" kern="100" dirty="0">
                          <a:solidFill>
                            <a:sysClr val="windowText" lastClr="000000"/>
                          </a:solidFill>
                          <a:effectLst/>
                          <a:latin typeface="Arial" panose="020B0604020202020204" pitchFamily="34" charset="0"/>
                          <a:ea typeface="Calibri" panose="020F0502020204030204" pitchFamily="34" charset="0"/>
                          <a:cs typeface="Times New Roman" panose="02020603050405020304" pitchFamily="18" charset="0"/>
                        </a:rPr>
                        <a:t>axes $600</a:t>
                      </a:r>
                    </a:p>
                    <a:p>
                      <a:pPr lvl="1">
                        <a:lnSpc>
                          <a:spcPct val="107000"/>
                        </a:lnSpc>
                        <a:spcBef>
                          <a:spcPts val="0"/>
                        </a:spcBef>
                        <a:spcAft>
                          <a:spcPts val="0"/>
                        </a:spcAft>
                        <a:tabLst>
                          <a:tab pos="3200400" algn="l"/>
                        </a:tabLst>
                      </a:pPr>
                      <a:r>
                        <a:rPr lang="en-US" b="0" kern="100" dirty="0">
                          <a:solidFill>
                            <a:sysClr val="windowText" lastClr="000000"/>
                          </a:solidFill>
                          <a:latin typeface="Arial" panose="020B0604020202020204" pitchFamily="34" charset="0"/>
                          <a:ea typeface="Calibri" panose="020F0502020204030204" pitchFamily="34" charset="0"/>
                          <a:cs typeface="Times New Roman" panose="02020603050405020304" pitchFamily="18" charset="0"/>
                        </a:rPr>
                        <a:t>E</a:t>
                      </a:r>
                      <a:r>
                        <a:rPr lang="en-US" b="0" kern="100" dirty="0">
                          <a:solidFill>
                            <a:sysClr val="windowText" lastClr="000000"/>
                          </a:solidFill>
                          <a:effectLst/>
                          <a:latin typeface="Arial" panose="020B0604020202020204" pitchFamily="34" charset="0"/>
                          <a:ea typeface="Calibri" panose="020F0502020204030204" pitchFamily="34" charset="0"/>
                          <a:cs typeface="Times New Roman" panose="02020603050405020304" pitchFamily="18" charset="0"/>
                        </a:rPr>
                        <a:t>lectric $200</a:t>
                      </a:r>
                    </a:p>
                    <a:p>
                      <a:pPr lvl="1">
                        <a:lnSpc>
                          <a:spcPct val="107000"/>
                        </a:lnSpc>
                        <a:spcBef>
                          <a:spcPts val="0"/>
                        </a:spcBef>
                        <a:spcAft>
                          <a:spcPts val="0"/>
                        </a:spcAft>
                        <a:tabLst>
                          <a:tab pos="3200400" algn="l"/>
                        </a:tabLst>
                      </a:pPr>
                      <a:r>
                        <a:rPr lang="en-US" b="0" kern="100" dirty="0">
                          <a:solidFill>
                            <a:sysClr val="windowText" lastClr="000000"/>
                          </a:solidFill>
                          <a:effectLst/>
                          <a:latin typeface="Arial" panose="020B0604020202020204" pitchFamily="34" charset="0"/>
                          <a:ea typeface="Calibri" panose="020F0502020204030204" pitchFamily="34" charset="0"/>
                          <a:cs typeface="Times New Roman" panose="02020603050405020304" pitchFamily="18" charset="0"/>
                        </a:rPr>
                        <a:t>Water </a:t>
                      </a:r>
                      <a:r>
                        <a:rPr lang="en-US" b="0" kern="100">
                          <a:solidFill>
                            <a:sysClr val="windowText" lastClr="000000"/>
                          </a:solidFill>
                          <a:effectLst/>
                          <a:latin typeface="Arial" panose="020B0604020202020204" pitchFamily="34" charset="0"/>
                          <a:ea typeface="Calibri" panose="020F0502020204030204" pitchFamily="34" charset="0"/>
                          <a:cs typeface="Times New Roman" panose="02020603050405020304" pitchFamily="18" charset="0"/>
                        </a:rPr>
                        <a:t>$50</a:t>
                      </a:r>
                      <a:endParaRPr lang="en-US" b="0" kern="100" dirty="0">
                        <a:solidFill>
                          <a:sysClr val="windowText" lastClr="000000"/>
                        </a:solidFill>
                        <a:effectLst/>
                        <a:latin typeface="Arial" panose="020B0604020202020204" pitchFamily="34" charset="0"/>
                        <a:ea typeface="Calibri" panose="020F0502020204030204" pitchFamily="34"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hMerge="1">
                  <a:txBody>
                    <a:bodyPr/>
                    <a:lstStyle/>
                    <a:p>
                      <a:endParaRPr lang="en-US" dirty="0"/>
                    </a:p>
                  </a:txBody>
                  <a:tcPr/>
                </a:tc>
                <a:extLst>
                  <a:ext uri="{0D108BD9-81ED-4DB2-BD59-A6C34878D82A}">
                    <a16:rowId xmlns:a16="http://schemas.microsoft.com/office/drawing/2014/main" val="1504382672"/>
                  </a:ext>
                </a:extLst>
              </a:tr>
            </a:tbl>
          </a:graphicData>
        </a:graphic>
      </p:graphicFrame>
    </p:spTree>
    <p:extLst>
      <p:ext uri="{BB962C8B-B14F-4D97-AF65-F5344CB8AC3E}">
        <p14:creationId xmlns:p14="http://schemas.microsoft.com/office/powerpoint/2010/main" val="17720699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BD2746-ADC5-4526-AFA1-BB3EFBF0C8FE}"/>
              </a:ext>
            </a:extLst>
          </p:cNvPr>
          <p:cNvSpPr>
            <a:spLocks noGrp="1"/>
          </p:cNvSpPr>
          <p:nvPr>
            <p:ph type="title"/>
          </p:nvPr>
        </p:nvSpPr>
        <p:spPr/>
        <p:txBody>
          <a:bodyPr/>
          <a:lstStyle/>
          <a:p>
            <a:r>
              <a:rPr lang="en-US" dirty="0"/>
              <a:t>Example continued----</a:t>
            </a:r>
          </a:p>
        </p:txBody>
      </p:sp>
      <p:sp>
        <p:nvSpPr>
          <p:cNvPr id="6" name="Content Placeholder 5">
            <a:extLst>
              <a:ext uri="{FF2B5EF4-FFF2-40B4-BE49-F238E27FC236}">
                <a16:creationId xmlns:a16="http://schemas.microsoft.com/office/drawing/2014/main" id="{264BB254-890F-4948-9BD6-46D3BCF48EE7}"/>
              </a:ext>
            </a:extLst>
          </p:cNvPr>
          <p:cNvSpPr>
            <a:spLocks noGrp="1"/>
          </p:cNvSpPr>
          <p:nvPr>
            <p:ph idx="1"/>
          </p:nvPr>
        </p:nvSpPr>
        <p:spPr/>
        <p:txBody>
          <a:bodyPr>
            <a:normAutofit/>
          </a:bodyPr>
          <a:lstStyle/>
          <a:p>
            <a:r>
              <a:rPr lang="en-US" dirty="0">
                <a:latin typeface="Arial" panose="020B0604020202020204" pitchFamily="34" charset="0"/>
                <a:cs typeface="Arial" panose="020B0604020202020204" pitchFamily="34" charset="0"/>
              </a:rPr>
              <a:t>Community spouse page: </a:t>
            </a:r>
            <a:br>
              <a:rPr lang="en-US" dirty="0">
                <a:latin typeface="Arial" panose="020B0604020202020204" pitchFamily="34" charset="0"/>
                <a:cs typeface="Arial" panose="020B0604020202020204" pitchFamily="34" charset="0"/>
              </a:rPr>
            </a:br>
            <a:r>
              <a:rPr lang="en-US" dirty="0">
                <a:latin typeface="Arial" panose="020B0604020202020204" pitchFamily="34" charset="0"/>
                <a:cs typeface="Arial" panose="020B0604020202020204" pitchFamily="34" charset="0"/>
                <a:sym typeface="Wingdings" panose="05000000000000000000" pitchFamily="2" charset="2"/>
              </a:rPr>
              <a:t></a:t>
            </a:r>
            <a:r>
              <a:rPr lang="en-US" dirty="0">
                <a:latin typeface="Arial" panose="020B0604020202020204" pitchFamily="34" charset="0"/>
                <a:cs typeface="Arial" panose="020B0604020202020204" pitchFamily="34" charset="0"/>
              </a:rPr>
              <a:t>will show Minerva as the Institutionalized spouse, and for the questions below, will be marked </a:t>
            </a:r>
            <a:r>
              <a:rPr lang="en-US" b="1" dirty="0">
                <a:latin typeface="Arial" panose="020B0604020202020204" pitchFamily="34" charset="0"/>
                <a:cs typeface="Arial" panose="020B0604020202020204" pitchFamily="34" charset="0"/>
              </a:rPr>
              <a:t>“YES”</a:t>
            </a:r>
            <a:endParaRPr lang="en-US" dirty="0">
              <a:latin typeface="Arial" panose="020B0604020202020204" pitchFamily="34" charset="0"/>
              <a:cs typeface="Arial" panose="020B0604020202020204" pitchFamily="34" charset="0"/>
            </a:endParaRPr>
          </a:p>
          <a:p>
            <a:endParaRPr lang="en-US" dirty="0">
              <a:latin typeface="Arial" panose="020B0604020202020204" pitchFamily="34" charset="0"/>
              <a:cs typeface="Arial" panose="020B0604020202020204" pitchFamily="34" charset="0"/>
            </a:endParaRPr>
          </a:p>
          <a:p>
            <a:pPr marL="0" indent="0">
              <a:buNone/>
            </a:pPr>
            <a:endParaRPr lang="en-US" dirty="0">
              <a:latin typeface="Arial" panose="020B0604020202020204" pitchFamily="34" charset="0"/>
              <a:cs typeface="Arial" panose="020B0604020202020204" pitchFamily="34" charset="0"/>
            </a:endParaRPr>
          </a:p>
          <a:p>
            <a:endParaRPr lang="en-US" dirty="0">
              <a:latin typeface="Arial" panose="020B0604020202020204" pitchFamily="34" charset="0"/>
              <a:cs typeface="Arial" panose="020B0604020202020204" pitchFamily="34" charset="0"/>
            </a:endParaRPr>
          </a:p>
          <a:p>
            <a:endParaRPr lang="en-US" dirty="0">
              <a:latin typeface="Arial" panose="020B0604020202020204" pitchFamily="34" charset="0"/>
              <a:cs typeface="Arial" panose="020B0604020202020204" pitchFamily="34" charset="0"/>
            </a:endParaRPr>
          </a:p>
          <a:p>
            <a:endParaRPr lang="en-US"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When viewing the budget for Minerva it would show that she could allocate up to the maximum – which she doesn’t even have, so we would need to look at this further to calculate exactly what amount of income to allocate since her husband is on IRIS.</a:t>
            </a:r>
          </a:p>
        </p:txBody>
      </p:sp>
      <p:pic>
        <p:nvPicPr>
          <p:cNvPr id="8" name="Picture 7">
            <a:extLst>
              <a:ext uri="{FF2B5EF4-FFF2-40B4-BE49-F238E27FC236}">
                <a16:creationId xmlns:a16="http://schemas.microsoft.com/office/drawing/2014/main" id="{63920963-1C90-4AD5-AB67-82E67F70D52A}"/>
              </a:ext>
            </a:extLst>
          </p:cNvPr>
          <p:cNvPicPr>
            <a:picLocks noChangeAspect="1"/>
          </p:cNvPicPr>
          <p:nvPr/>
        </p:nvPicPr>
        <p:blipFill>
          <a:blip r:embed="rId2"/>
          <a:stretch>
            <a:fillRect/>
          </a:stretch>
        </p:blipFill>
        <p:spPr>
          <a:xfrm>
            <a:off x="706426" y="3140316"/>
            <a:ext cx="3008842" cy="1189542"/>
          </a:xfrm>
          <a:prstGeom prst="rect">
            <a:avLst/>
          </a:prstGeom>
        </p:spPr>
      </p:pic>
      <p:pic>
        <p:nvPicPr>
          <p:cNvPr id="10" name="Picture 9">
            <a:extLst>
              <a:ext uri="{FF2B5EF4-FFF2-40B4-BE49-F238E27FC236}">
                <a16:creationId xmlns:a16="http://schemas.microsoft.com/office/drawing/2014/main" id="{7470213F-13B1-42FD-A5E5-648BF46790D9}"/>
              </a:ext>
            </a:extLst>
          </p:cNvPr>
          <p:cNvPicPr>
            <a:picLocks noChangeAspect="1"/>
          </p:cNvPicPr>
          <p:nvPr/>
        </p:nvPicPr>
        <p:blipFill>
          <a:blip r:embed="rId3"/>
          <a:stretch>
            <a:fillRect/>
          </a:stretch>
        </p:blipFill>
        <p:spPr>
          <a:xfrm>
            <a:off x="4226561" y="3140316"/>
            <a:ext cx="7744530" cy="1005310"/>
          </a:xfrm>
          <a:prstGeom prst="rect">
            <a:avLst/>
          </a:prstGeom>
        </p:spPr>
      </p:pic>
    </p:spTree>
    <p:extLst>
      <p:ext uri="{BB962C8B-B14F-4D97-AF65-F5344CB8AC3E}">
        <p14:creationId xmlns:p14="http://schemas.microsoft.com/office/powerpoint/2010/main" val="1513531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AFD3B0-5F0C-44CF-B7CC-A55F3F78AA58}"/>
              </a:ext>
            </a:extLst>
          </p:cNvPr>
          <p:cNvSpPr>
            <a:spLocks noGrp="1"/>
          </p:cNvSpPr>
          <p:nvPr>
            <p:ph type="title"/>
          </p:nvPr>
        </p:nvSpPr>
        <p:spPr/>
        <p:txBody>
          <a:bodyPr/>
          <a:lstStyle/>
          <a:p>
            <a:r>
              <a:rPr lang="en-US" dirty="0"/>
              <a:t>Example continued---</a:t>
            </a:r>
          </a:p>
        </p:txBody>
      </p:sp>
      <p:sp>
        <p:nvSpPr>
          <p:cNvPr id="3" name="Content Placeholder 2">
            <a:extLst>
              <a:ext uri="{FF2B5EF4-FFF2-40B4-BE49-F238E27FC236}">
                <a16:creationId xmlns:a16="http://schemas.microsoft.com/office/drawing/2014/main" id="{DEAD3E35-E449-4D1C-8A78-A62B9008E179}"/>
              </a:ext>
            </a:extLst>
          </p:cNvPr>
          <p:cNvSpPr>
            <a:spLocks noGrp="1"/>
          </p:cNvSpPr>
          <p:nvPr>
            <p:ph idx="1"/>
          </p:nvPr>
        </p:nvSpPr>
        <p:spPr>
          <a:xfrm>
            <a:off x="581192" y="2241456"/>
            <a:ext cx="11029615" cy="4100621"/>
          </a:xfrm>
        </p:spPr>
        <p:txBody>
          <a:bodyPr>
            <a:noAutofit/>
          </a:bodyPr>
          <a:lstStyle/>
          <a:p>
            <a:pPr marL="0" marR="0" indent="0">
              <a:lnSpc>
                <a:spcPct val="107000"/>
              </a:lnSpc>
              <a:spcBef>
                <a:spcPts val="0"/>
              </a:spcBef>
              <a:spcAft>
                <a:spcPts val="800"/>
              </a:spcAft>
              <a:buNone/>
            </a:pPr>
            <a:r>
              <a:rPr lang="en-US" dirty="0">
                <a:latin typeface="Arial" panose="020B0604020202020204" pitchFamily="34" charset="0"/>
                <a:cs typeface="Arial" panose="020B0604020202020204" pitchFamily="34" charset="0"/>
              </a:rPr>
              <a:t>You will need to look at what income Minerva really has available to allocate</a:t>
            </a:r>
          </a:p>
          <a:p>
            <a:pPr marL="0" marR="0" indent="0">
              <a:lnSpc>
                <a:spcPct val="107000"/>
              </a:lnSpc>
              <a:spcBef>
                <a:spcPts val="0"/>
              </a:spcBef>
              <a:spcAft>
                <a:spcPts val="800"/>
              </a:spcAft>
              <a:buNone/>
            </a:pPr>
            <a:r>
              <a:rPr lang="en-US" kern="100" dirty="0">
                <a:effectLst/>
                <a:latin typeface="Arial" panose="020B0604020202020204" pitchFamily="34" charset="0"/>
                <a:ea typeface="Calibri" panose="020F0502020204030204" pitchFamily="34" charset="0"/>
                <a:cs typeface="Arial" panose="020B0604020202020204" pitchFamily="34" charset="0"/>
                <a:sym typeface="Wingdings" panose="05000000000000000000" pitchFamily="2" charset="2"/>
              </a:rPr>
              <a:t></a:t>
            </a:r>
            <a:r>
              <a:rPr lang="en-US" kern="100" dirty="0">
                <a:effectLst/>
                <a:latin typeface="Arial" panose="020B0604020202020204" pitchFamily="34" charset="0"/>
                <a:ea typeface="Calibri" panose="020F0502020204030204" pitchFamily="34" charset="0"/>
                <a:cs typeface="Arial" panose="020B0604020202020204" pitchFamily="34" charset="0"/>
              </a:rPr>
              <a:t>take her income </a:t>
            </a:r>
            <a:r>
              <a:rPr lang="en-US" b="1" i="1" kern="100" dirty="0">
                <a:effectLst/>
                <a:latin typeface="Arial" panose="020B0604020202020204" pitchFamily="34" charset="0"/>
                <a:ea typeface="Calibri" panose="020F0502020204030204" pitchFamily="34" charset="0"/>
                <a:cs typeface="Arial" panose="020B0604020202020204" pitchFamily="34" charset="0"/>
              </a:rPr>
              <a:t>minus</a:t>
            </a:r>
            <a:r>
              <a:rPr lang="en-US" kern="100" dirty="0">
                <a:effectLst/>
                <a:latin typeface="Arial" panose="020B0604020202020204" pitchFamily="34" charset="0"/>
                <a:ea typeface="Calibri" panose="020F0502020204030204" pitchFamily="34" charset="0"/>
                <a:cs typeface="Arial" panose="020B0604020202020204" pitchFamily="34" charset="0"/>
              </a:rPr>
              <a:t> her allowed expenses</a:t>
            </a:r>
            <a:br>
              <a:rPr lang="en-US" kern="100" dirty="0">
                <a:effectLst/>
                <a:latin typeface="Arial" panose="020B0604020202020204" pitchFamily="34" charset="0"/>
                <a:ea typeface="Calibri" panose="020F0502020204030204" pitchFamily="34" charset="0"/>
                <a:cs typeface="Arial" panose="020B0604020202020204" pitchFamily="34" charset="0"/>
              </a:rPr>
            </a:br>
            <a:endParaRPr lang="en-US" kern="100" dirty="0">
              <a:effectLst/>
              <a:latin typeface="Arial" panose="020B0604020202020204" pitchFamily="34" charset="0"/>
              <a:ea typeface="Calibri" panose="020F0502020204030204" pitchFamily="34" charset="0"/>
              <a:cs typeface="Arial" panose="020B0604020202020204" pitchFamily="34" charset="0"/>
            </a:endParaRPr>
          </a:p>
          <a:p>
            <a:pPr marL="0" marR="0" indent="0">
              <a:lnSpc>
                <a:spcPct val="107000"/>
              </a:lnSpc>
              <a:spcBef>
                <a:spcPts val="0"/>
              </a:spcBef>
              <a:spcAft>
                <a:spcPts val="800"/>
              </a:spcAft>
              <a:buNone/>
            </a:pPr>
            <a:r>
              <a:rPr lang="en-US" kern="100" dirty="0">
                <a:effectLst/>
                <a:latin typeface="Arial" panose="020B0604020202020204" pitchFamily="34" charset="0"/>
                <a:ea typeface="Calibri" panose="020F0502020204030204" pitchFamily="34" charset="0"/>
                <a:cs typeface="Arial" panose="020B0604020202020204" pitchFamily="34" charset="0"/>
              </a:rPr>
              <a:t>$1,160.00 income </a:t>
            </a:r>
            <a:br>
              <a:rPr lang="en-US" kern="100" dirty="0">
                <a:effectLst/>
                <a:latin typeface="Arial" panose="020B0604020202020204" pitchFamily="34" charset="0"/>
                <a:ea typeface="Calibri" panose="020F0502020204030204" pitchFamily="34" charset="0"/>
                <a:cs typeface="Arial" panose="020B0604020202020204" pitchFamily="34" charset="0"/>
              </a:rPr>
            </a:br>
            <a:r>
              <a:rPr lang="en-US" kern="100" dirty="0">
                <a:effectLst/>
                <a:latin typeface="Arial" panose="020B0604020202020204" pitchFamily="34" charset="0"/>
                <a:ea typeface="Calibri" panose="020F0502020204030204" pitchFamily="34" charset="0"/>
                <a:cs typeface="Arial" panose="020B0604020202020204" pitchFamily="34" charset="0"/>
              </a:rPr>
              <a:t>-$55 Personal Needs Allowance </a:t>
            </a:r>
            <a:br>
              <a:rPr lang="en-US" kern="100" dirty="0">
                <a:effectLst/>
                <a:latin typeface="Arial" panose="020B0604020202020204" pitchFamily="34" charset="0"/>
                <a:ea typeface="Calibri" panose="020F0502020204030204" pitchFamily="34" charset="0"/>
                <a:cs typeface="Arial" panose="020B0604020202020204" pitchFamily="34" charset="0"/>
              </a:rPr>
            </a:br>
            <a:r>
              <a:rPr lang="en-US" kern="100" dirty="0">
                <a:effectLst/>
                <a:latin typeface="Arial" panose="020B0604020202020204" pitchFamily="34" charset="0"/>
                <a:ea typeface="Calibri" panose="020F0502020204030204" pitchFamily="34" charset="0"/>
                <a:cs typeface="Arial" panose="020B0604020202020204" pitchFamily="34" charset="0"/>
              </a:rPr>
              <a:t>-$</a:t>
            </a:r>
            <a:r>
              <a:rPr lang="en-US" kern="100" dirty="0">
                <a:latin typeface="Arial" panose="020B0604020202020204" pitchFamily="34" charset="0"/>
                <a:ea typeface="Calibri" panose="020F0502020204030204" pitchFamily="34" charset="0"/>
                <a:cs typeface="Arial" panose="020B0604020202020204" pitchFamily="34" charset="0"/>
              </a:rPr>
              <a:t>202</a:t>
            </a:r>
            <a:r>
              <a:rPr lang="en-US" kern="100" dirty="0">
                <a:effectLst/>
                <a:latin typeface="Arial" panose="020B0604020202020204" pitchFamily="34" charset="0"/>
                <a:ea typeface="Calibri" panose="020F0502020204030204" pitchFamily="34" charset="0"/>
                <a:cs typeface="Arial" panose="020B0604020202020204" pitchFamily="34" charset="0"/>
              </a:rPr>
              <a:t> health insurance </a:t>
            </a:r>
            <a:br>
              <a:rPr lang="en-US" kern="100" dirty="0">
                <a:latin typeface="Arial" panose="020B0604020202020204" pitchFamily="34" charset="0"/>
                <a:ea typeface="Calibri" panose="020F0502020204030204" pitchFamily="34" charset="0"/>
                <a:cs typeface="Arial" panose="020B0604020202020204" pitchFamily="34" charset="0"/>
              </a:rPr>
            </a:br>
            <a:r>
              <a:rPr lang="en-US" b="1" kern="100" dirty="0">
                <a:effectLst/>
                <a:latin typeface="Arial" panose="020B0604020202020204" pitchFamily="34" charset="0"/>
                <a:ea typeface="Calibri" panose="020F0502020204030204" pitchFamily="34" charset="0"/>
                <a:cs typeface="Arial" panose="020B0604020202020204" pitchFamily="34" charset="0"/>
              </a:rPr>
              <a:t>= $903.00 excess income.   </a:t>
            </a:r>
            <a:endParaRPr lang="en-US" kern="100" dirty="0">
              <a:effectLst/>
              <a:latin typeface="Arial" panose="020B0604020202020204" pitchFamily="34" charset="0"/>
              <a:ea typeface="Calibri" panose="020F0502020204030204" pitchFamily="34" charset="0"/>
              <a:cs typeface="Arial" panose="020B0604020202020204" pitchFamily="34" charset="0"/>
            </a:endParaRPr>
          </a:p>
          <a:p>
            <a:pPr marL="0" marR="0" indent="0">
              <a:lnSpc>
                <a:spcPct val="107000"/>
              </a:lnSpc>
              <a:spcBef>
                <a:spcPts val="0"/>
              </a:spcBef>
              <a:spcAft>
                <a:spcPts val="800"/>
              </a:spcAft>
              <a:buNone/>
            </a:pPr>
            <a:r>
              <a:rPr lang="en-US" kern="100" dirty="0">
                <a:effectLst/>
                <a:latin typeface="Arial" panose="020B0604020202020204" pitchFamily="34" charset="0"/>
                <a:ea typeface="Calibri" panose="020F0502020204030204" pitchFamily="34" charset="0"/>
                <a:cs typeface="Arial" panose="020B0604020202020204" pitchFamily="34" charset="0"/>
              </a:rPr>
              <a:t>Potentially she could allocate up to $903.00 to Robert </a:t>
            </a:r>
            <a:r>
              <a:rPr lang="en-US" b="1" kern="100" dirty="0">
                <a:effectLst/>
                <a:latin typeface="Arial" panose="020B0604020202020204" pitchFamily="34" charset="0"/>
                <a:ea typeface="Calibri" panose="020F0502020204030204" pitchFamily="34" charset="0"/>
                <a:cs typeface="Arial" panose="020B0604020202020204" pitchFamily="34" charset="0"/>
              </a:rPr>
              <a:t>but</a:t>
            </a:r>
            <a:r>
              <a:rPr lang="en-US" kern="100" dirty="0">
                <a:effectLst/>
                <a:latin typeface="Arial" panose="020B0604020202020204" pitchFamily="34" charset="0"/>
                <a:ea typeface="Calibri" panose="020F0502020204030204" pitchFamily="34" charset="0"/>
                <a:cs typeface="Arial" panose="020B0604020202020204" pitchFamily="34" charset="0"/>
              </a:rPr>
              <a:t> </a:t>
            </a:r>
            <a:r>
              <a:rPr lang="en-US" b="1" kern="100" dirty="0">
                <a:effectLst/>
                <a:latin typeface="Arial" panose="020B0604020202020204" pitchFamily="34" charset="0"/>
                <a:ea typeface="Calibri" panose="020F0502020204030204" pitchFamily="34" charset="0"/>
                <a:cs typeface="Arial" panose="020B0604020202020204" pitchFamily="34" charset="0"/>
              </a:rPr>
              <a:t>remember</a:t>
            </a:r>
            <a:r>
              <a:rPr lang="en-US" kern="100" dirty="0">
                <a:effectLst/>
                <a:latin typeface="Arial" panose="020B0604020202020204" pitchFamily="34" charset="0"/>
                <a:ea typeface="Calibri" panose="020F0502020204030204" pitchFamily="34" charset="0"/>
                <a:cs typeface="Arial" panose="020B0604020202020204" pitchFamily="34" charset="0"/>
              </a:rPr>
              <a:t> he is also on waiver and we cannot cause him to have a cost share.</a:t>
            </a:r>
          </a:p>
          <a:p>
            <a:pPr marL="0" marR="0" indent="0">
              <a:lnSpc>
                <a:spcPct val="107000"/>
              </a:lnSpc>
              <a:spcBef>
                <a:spcPts val="0"/>
              </a:spcBef>
              <a:spcAft>
                <a:spcPts val="800"/>
              </a:spcAft>
              <a:buNone/>
            </a:pPr>
            <a:r>
              <a:rPr lang="en-US" b="1" kern="100" dirty="0">
                <a:effectLst/>
                <a:latin typeface="Arial" panose="020B0604020202020204" pitchFamily="34" charset="0"/>
                <a:ea typeface="Calibri" panose="020F0502020204030204" pitchFamily="34" charset="0"/>
                <a:cs typeface="Arial" panose="020B0604020202020204" pitchFamily="34" charset="0"/>
              </a:rPr>
              <a:t>TIP: </a:t>
            </a:r>
            <a:r>
              <a:rPr lang="en-US" kern="100" dirty="0">
                <a:effectLst/>
                <a:latin typeface="Arial" panose="020B0604020202020204" pitchFamily="34" charset="0"/>
                <a:ea typeface="Calibri" panose="020F0502020204030204" pitchFamily="34" charset="0"/>
                <a:cs typeface="Arial" panose="020B0604020202020204" pitchFamily="34" charset="0"/>
              </a:rPr>
              <a:t>Minerva is not eligible for a shelter deduction, even though she is expected to return home, because her spouse is residing in the home.  MEH 15.7.1</a:t>
            </a:r>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05779811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0BBC39-BF8B-4870-84F6-01F5B47C2CDD}"/>
              </a:ext>
            </a:extLst>
          </p:cNvPr>
          <p:cNvSpPr>
            <a:spLocks noGrp="1"/>
          </p:cNvSpPr>
          <p:nvPr>
            <p:ph type="title"/>
          </p:nvPr>
        </p:nvSpPr>
        <p:spPr/>
        <p:txBody>
          <a:bodyPr/>
          <a:lstStyle/>
          <a:p>
            <a:r>
              <a:rPr lang="en-US" dirty="0"/>
              <a:t>Example continued----</a:t>
            </a:r>
          </a:p>
        </p:txBody>
      </p:sp>
      <p:sp>
        <p:nvSpPr>
          <p:cNvPr id="3" name="Content Placeholder 2">
            <a:extLst>
              <a:ext uri="{FF2B5EF4-FFF2-40B4-BE49-F238E27FC236}">
                <a16:creationId xmlns:a16="http://schemas.microsoft.com/office/drawing/2014/main" id="{974C594A-0B2D-49CE-AF7B-28C2FE89CD44}"/>
              </a:ext>
            </a:extLst>
          </p:cNvPr>
          <p:cNvSpPr>
            <a:spLocks noGrp="1"/>
          </p:cNvSpPr>
          <p:nvPr>
            <p:ph idx="1"/>
          </p:nvPr>
        </p:nvSpPr>
        <p:spPr>
          <a:xfrm>
            <a:off x="581192" y="2180496"/>
            <a:ext cx="11029615" cy="3895184"/>
          </a:xfrm>
        </p:spPr>
        <p:txBody>
          <a:bodyPr>
            <a:normAutofit lnSpcReduction="10000"/>
          </a:bodyPr>
          <a:lstStyle/>
          <a:p>
            <a:r>
              <a:rPr lang="en-US" dirty="0">
                <a:latin typeface="Arial" panose="020B0604020202020204" pitchFamily="34" charset="0"/>
                <a:cs typeface="Arial" panose="020B0604020202020204" pitchFamily="34" charset="0"/>
              </a:rPr>
              <a:t>Robert’s income </a:t>
            </a:r>
            <a:br>
              <a:rPr lang="en-US" dirty="0">
                <a:latin typeface="Arial" panose="020B0604020202020204" pitchFamily="34" charset="0"/>
                <a:cs typeface="Arial" panose="020B0604020202020204" pitchFamily="34" charset="0"/>
              </a:rPr>
            </a:br>
            <a:r>
              <a:rPr lang="en-US" dirty="0">
                <a:latin typeface="Arial" panose="020B0604020202020204" pitchFamily="34" charset="0"/>
                <a:cs typeface="Arial" panose="020B0604020202020204" pitchFamily="34" charset="0"/>
              </a:rPr>
              <a:t>$1185.00 </a:t>
            </a:r>
            <a:br>
              <a:rPr lang="en-US" dirty="0">
                <a:latin typeface="Arial" panose="020B0604020202020204" pitchFamily="34" charset="0"/>
                <a:cs typeface="Arial" panose="020B0604020202020204" pitchFamily="34" charset="0"/>
              </a:rPr>
            </a:br>
            <a:r>
              <a:rPr lang="en-US" dirty="0">
                <a:latin typeface="Arial" panose="020B0604020202020204" pitchFamily="34" charset="0"/>
                <a:cs typeface="Arial" panose="020B0604020202020204" pitchFamily="34" charset="0"/>
              </a:rPr>
              <a:t>- $55.00 Personal Needs Allowance </a:t>
            </a:r>
            <a:br>
              <a:rPr lang="en-US" dirty="0">
                <a:latin typeface="Arial" panose="020B0604020202020204" pitchFamily="34" charset="0"/>
                <a:cs typeface="Arial" panose="020B0604020202020204" pitchFamily="34" charset="0"/>
              </a:rPr>
            </a:br>
            <a:r>
              <a:rPr lang="en-US" dirty="0">
                <a:latin typeface="Arial" panose="020B0604020202020204" pitchFamily="34" charset="0"/>
                <a:cs typeface="Arial" panose="020B0604020202020204" pitchFamily="34" charset="0"/>
              </a:rPr>
              <a:t>-$202.00 health insurance </a:t>
            </a:r>
            <a:br>
              <a:rPr lang="en-US" dirty="0">
                <a:latin typeface="Arial" panose="020B0604020202020204" pitchFamily="34" charset="0"/>
                <a:cs typeface="Arial" panose="020B0604020202020204" pitchFamily="34" charset="0"/>
              </a:rPr>
            </a:br>
            <a:r>
              <a:rPr lang="en-US" dirty="0">
                <a:latin typeface="Arial" panose="020B0604020202020204" pitchFamily="34" charset="0"/>
                <a:cs typeface="Arial" panose="020B0604020202020204" pitchFamily="34" charset="0"/>
              </a:rPr>
              <a:t>-$1674.00 (Personal maintenance allowance (basic needs and special housing 500.00) </a:t>
            </a:r>
            <a:br>
              <a:rPr lang="en-US" dirty="0">
                <a:latin typeface="Arial" panose="020B0604020202020204" pitchFamily="34" charset="0"/>
                <a:cs typeface="Arial" panose="020B0604020202020204" pitchFamily="34" charset="0"/>
              </a:rPr>
            </a:br>
            <a:r>
              <a:rPr lang="en-US" dirty="0">
                <a:latin typeface="Arial" panose="020B0604020202020204" pitchFamily="34" charset="0"/>
                <a:cs typeface="Arial" panose="020B0604020202020204" pitchFamily="34" charset="0"/>
              </a:rPr>
              <a:t>= $746 that can be allocated from his spouse </a:t>
            </a:r>
            <a:br>
              <a:rPr lang="en-US" dirty="0">
                <a:latin typeface="Arial" panose="020B0604020202020204" pitchFamily="34" charset="0"/>
                <a:cs typeface="Arial" panose="020B0604020202020204" pitchFamily="34" charset="0"/>
              </a:rPr>
            </a:br>
            <a:endParaRPr lang="en-US"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Updated pages will be: </a:t>
            </a:r>
            <a:br>
              <a:rPr lang="en-US" dirty="0">
                <a:latin typeface="Arial" panose="020B0604020202020204" pitchFamily="34" charset="0"/>
                <a:cs typeface="Arial" panose="020B0604020202020204" pitchFamily="34" charset="0"/>
              </a:rPr>
            </a:br>
            <a:r>
              <a:rPr lang="en-US" dirty="0">
                <a:latin typeface="Arial" panose="020B0604020202020204" pitchFamily="34" charset="0"/>
                <a:cs typeface="Arial" panose="020B0604020202020204" pitchFamily="34" charset="0"/>
              </a:rPr>
              <a:t>Minerva’s Community Spouse Page with </a:t>
            </a:r>
            <a:r>
              <a:rPr lang="en-US" b="1" dirty="0">
                <a:latin typeface="Arial" panose="020B0604020202020204" pitchFamily="34" charset="0"/>
                <a:cs typeface="Arial" panose="020B0604020202020204" pitchFamily="34" charset="0"/>
              </a:rPr>
              <a:t>“NO”</a:t>
            </a:r>
            <a:r>
              <a:rPr lang="en-US" dirty="0">
                <a:latin typeface="Arial" panose="020B0604020202020204" pitchFamily="34" charset="0"/>
                <a:cs typeface="Arial" panose="020B0604020202020204" pitchFamily="34" charset="0"/>
              </a:rPr>
              <a:t> to the question “Does the institutionalized spouse make available the maximum income allocation to community spouse?”</a:t>
            </a:r>
            <a:br>
              <a:rPr lang="en-US" dirty="0">
                <a:latin typeface="Arial" panose="020B0604020202020204" pitchFamily="34" charset="0"/>
                <a:cs typeface="Arial" panose="020B0604020202020204" pitchFamily="34" charset="0"/>
              </a:rPr>
            </a:br>
            <a:r>
              <a:rPr lang="en-US" dirty="0">
                <a:latin typeface="Arial" panose="020B0604020202020204" pitchFamily="34" charset="0"/>
                <a:cs typeface="Arial" panose="020B0604020202020204" pitchFamily="34" charset="0"/>
              </a:rPr>
              <a:t>Under the second, “If no, how much is made available?”, you would put in the $746.00.</a:t>
            </a:r>
            <a:br>
              <a:rPr lang="en-US" dirty="0">
                <a:latin typeface="Arial" panose="020B0604020202020204" pitchFamily="34" charset="0"/>
                <a:cs typeface="Arial" panose="020B0604020202020204" pitchFamily="34" charset="0"/>
              </a:rPr>
            </a:br>
            <a:endParaRPr lang="en-US"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Update page for Robert under Unearned Income:</a:t>
            </a:r>
            <a:br>
              <a:rPr lang="en-US" dirty="0">
                <a:latin typeface="Arial" panose="020B0604020202020204" pitchFamily="34" charset="0"/>
                <a:cs typeface="Arial" panose="020B0604020202020204" pitchFamily="34" charset="0"/>
              </a:rPr>
            </a:br>
            <a:r>
              <a:rPr lang="en-US" dirty="0">
                <a:latin typeface="Arial" panose="020B0604020202020204" pitchFamily="34" charset="0"/>
                <a:cs typeface="Arial" panose="020B0604020202020204" pitchFamily="34" charset="0"/>
              </a:rPr>
              <a:t>OT $746.00 - and add comment stated income allocation from spouse and the case # </a:t>
            </a:r>
          </a:p>
        </p:txBody>
      </p:sp>
    </p:spTree>
    <p:extLst>
      <p:ext uri="{BB962C8B-B14F-4D97-AF65-F5344CB8AC3E}">
        <p14:creationId xmlns:p14="http://schemas.microsoft.com/office/powerpoint/2010/main" val="37664582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6DF8C4-59B8-426A-B98F-0E6846B2FC6F}"/>
              </a:ext>
            </a:extLst>
          </p:cNvPr>
          <p:cNvSpPr>
            <a:spLocks noGrp="1"/>
          </p:cNvSpPr>
          <p:nvPr>
            <p:ph type="title"/>
          </p:nvPr>
        </p:nvSpPr>
        <p:spPr/>
        <p:txBody>
          <a:bodyPr/>
          <a:lstStyle/>
          <a:p>
            <a:r>
              <a:rPr lang="en-US" dirty="0">
                <a:latin typeface="Arial" panose="020B0604020202020204" pitchFamily="34" charset="0"/>
                <a:cs typeface="Arial" panose="020B0604020202020204" pitchFamily="34" charset="0"/>
              </a:rPr>
              <a:t>EBD Huddle </a:t>
            </a:r>
          </a:p>
        </p:txBody>
      </p:sp>
      <p:sp>
        <p:nvSpPr>
          <p:cNvPr id="3" name="Content Placeholder 2">
            <a:extLst>
              <a:ext uri="{FF2B5EF4-FFF2-40B4-BE49-F238E27FC236}">
                <a16:creationId xmlns:a16="http://schemas.microsoft.com/office/drawing/2014/main" id="{E15C6F39-3019-4ABB-9883-772A4FFC1CE7}"/>
              </a:ext>
            </a:extLst>
          </p:cNvPr>
          <p:cNvSpPr>
            <a:spLocks noGrp="1"/>
          </p:cNvSpPr>
          <p:nvPr>
            <p:ph idx="1"/>
          </p:nvPr>
        </p:nvSpPr>
        <p:spPr/>
        <p:txBody>
          <a:bodyPr>
            <a:normAutofit/>
          </a:bodyPr>
          <a:lstStyle/>
          <a:p>
            <a:pPr marL="0" indent="0" algn="ctr">
              <a:buNone/>
            </a:pPr>
            <a:r>
              <a:rPr lang="en-US" sz="6000" dirty="0">
                <a:latin typeface="Arial" panose="020B0604020202020204" pitchFamily="34" charset="0"/>
                <a:cs typeface="Arial" panose="020B0604020202020204" pitchFamily="34" charset="0"/>
              </a:rPr>
              <a:t>Questions? </a:t>
            </a:r>
          </a:p>
        </p:txBody>
      </p:sp>
    </p:spTree>
    <p:extLst>
      <p:ext uri="{BB962C8B-B14F-4D97-AF65-F5344CB8AC3E}">
        <p14:creationId xmlns:p14="http://schemas.microsoft.com/office/powerpoint/2010/main" val="2322222265"/>
      </p:ext>
    </p:extLst>
  </p:cSld>
  <p:clrMapOvr>
    <a:masterClrMapping/>
  </p:clrMapOvr>
</p:sld>
</file>

<file path=ppt/theme/theme1.xml><?xml version="1.0" encoding="utf-8"?>
<a:theme xmlns:a="http://schemas.openxmlformats.org/drawingml/2006/main" name="Dividend">
  <a:themeElements>
    <a:clrScheme name="Dividend">
      <a:dk1>
        <a:sysClr val="windowText" lastClr="000000"/>
      </a:dk1>
      <a:lt1>
        <a:sysClr val="window" lastClr="FFFFFF"/>
      </a:lt1>
      <a:dk2>
        <a:srgbClr val="3D3D3D"/>
      </a:dk2>
      <a:lt2>
        <a:srgbClr val="EBEBEB"/>
      </a:lt2>
      <a:accent1>
        <a:srgbClr val="4D1434"/>
      </a:accent1>
      <a:accent2>
        <a:srgbClr val="903163"/>
      </a:accent2>
      <a:accent3>
        <a:srgbClr val="B2324B"/>
      </a:accent3>
      <a:accent4>
        <a:srgbClr val="969FA7"/>
      </a:accent4>
      <a:accent5>
        <a:srgbClr val="66B1CE"/>
      </a:accent5>
      <a:accent6>
        <a:srgbClr val="40619D"/>
      </a:accent6>
      <a:hlink>
        <a:srgbClr val="828282"/>
      </a:hlink>
      <a:folHlink>
        <a:srgbClr val="A5A5A5"/>
      </a:folHlink>
    </a:clrScheme>
    <a:fontScheme name="Dividend">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 id="{9697A71B-4AB7-4A1A-BD5B-BB2D22835B57}" vid="{C21699FF-00E4-43C8-BBCC-D7E5536C3717}"/>
    </a:ext>
  </a:extLst>
</a:theme>
</file>

<file path=docProps/app.xml><?xml version="1.0" encoding="utf-8"?>
<Properties xmlns="http://schemas.openxmlformats.org/officeDocument/2006/extended-properties" xmlns:vt="http://schemas.openxmlformats.org/officeDocument/2006/docPropsVTypes">
  <Template>{06A69DA5-9981-4F78-99EA-2F3E2F890B91}TF319cfb39-eeba-4af5-a5a2-03d53d037516626a64da-3326752d55f8</Template>
  <TotalTime>316</TotalTime>
  <Words>879</Words>
  <Application>Microsoft Office PowerPoint</Application>
  <PresentationFormat>Widescreen</PresentationFormat>
  <Paragraphs>59</Paragraphs>
  <Slides>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Arial</vt:lpstr>
      <vt:lpstr>Gill Sans MT</vt:lpstr>
      <vt:lpstr>Symbol</vt:lpstr>
      <vt:lpstr>Wingdings 2</vt:lpstr>
      <vt:lpstr>Dividend</vt:lpstr>
      <vt:lpstr>Income Allocation for Spousal impoverishment </vt:lpstr>
      <vt:lpstr>Special housing amount - see ph 12.18.4.3.3</vt:lpstr>
      <vt:lpstr>EBD huddle </vt:lpstr>
      <vt:lpstr>Dual wavier considerations– spousal allocation</vt:lpstr>
      <vt:lpstr>Example: both spouses requesting ma, one spouse in snf </vt:lpstr>
      <vt:lpstr>Example continued----</vt:lpstr>
      <vt:lpstr>Example continued---</vt:lpstr>
      <vt:lpstr>Example continued----</vt:lpstr>
      <vt:lpstr>EBD Huddle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Ponti, Kara</dc:creator>
  <cp:lastModifiedBy>Ponti, Kara</cp:lastModifiedBy>
  <cp:revision>18</cp:revision>
  <dcterms:created xsi:type="dcterms:W3CDTF">2026-07-08T17:23:19Z</dcterms:created>
  <dcterms:modified xsi:type="dcterms:W3CDTF">2026-07-09T14:25:20Z</dcterms:modified>
</cp:coreProperties>
</file>