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35"/>
  </p:notesMasterIdLst>
  <p:handoutMasterIdLst>
    <p:handoutMasterId r:id="rId36"/>
  </p:handoutMasterIdLst>
  <p:sldIdLst>
    <p:sldId id="312" r:id="rId5"/>
    <p:sldId id="304" r:id="rId6"/>
    <p:sldId id="307" r:id="rId7"/>
    <p:sldId id="282" r:id="rId8"/>
    <p:sldId id="281" r:id="rId9"/>
    <p:sldId id="315" r:id="rId10"/>
    <p:sldId id="314" r:id="rId11"/>
    <p:sldId id="323" r:id="rId12"/>
    <p:sldId id="318" r:id="rId13"/>
    <p:sldId id="324" r:id="rId14"/>
    <p:sldId id="256" r:id="rId15"/>
    <p:sldId id="259" r:id="rId16"/>
    <p:sldId id="260" r:id="rId17"/>
    <p:sldId id="261" r:id="rId18"/>
    <p:sldId id="266" r:id="rId19"/>
    <p:sldId id="262" r:id="rId20"/>
    <p:sldId id="263" r:id="rId21"/>
    <p:sldId id="264" r:id="rId22"/>
    <p:sldId id="265" r:id="rId23"/>
    <p:sldId id="257" r:id="rId24"/>
    <p:sldId id="325" r:id="rId25"/>
    <p:sldId id="326" r:id="rId26"/>
    <p:sldId id="327" r:id="rId27"/>
    <p:sldId id="328" r:id="rId28"/>
    <p:sldId id="329" r:id="rId29"/>
    <p:sldId id="332" r:id="rId30"/>
    <p:sldId id="321" r:id="rId31"/>
    <p:sldId id="331" r:id="rId32"/>
    <p:sldId id="319" r:id="rId33"/>
    <p:sldId id="297" r:id="rId34"/>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57" autoAdjust="0"/>
  </p:normalViewPr>
  <p:slideViewPr>
    <p:cSldViewPr snapToGrid="0" snapToObjects="1">
      <p:cViewPr varScale="1">
        <p:scale>
          <a:sx n="95" d="100"/>
          <a:sy n="95" d="100"/>
        </p:scale>
        <p:origin x="163" y="58"/>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5" d="100"/>
          <a:sy n="25" d="100"/>
        </p:scale>
        <p:origin x="34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AA970FB6-164E-0840-A35B-09E9F3D45F76}" type="datetimeyyyy">
              <a:rPr lang="en-US" smtClean="0"/>
              <a:t>2025</a:t>
            </a:fld>
            <a:endParaRPr lang="en-US" dirty="0"/>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997654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OLD PROCESS WAS EI TARGETED AND USUALLY ONE EI PAGE, NOW WE ARE REVIEWING MORE SCREENS.  HC/CC ARE SECONDARY AS THIS IS A FS TOOL.</a:t>
            </a:r>
          </a:p>
        </p:txBody>
      </p:sp>
      <p:sp>
        <p:nvSpPr>
          <p:cNvPr id="4" name="Slide Number Placeholder 3"/>
          <p:cNvSpPr>
            <a:spLocks noGrp="1"/>
          </p:cNvSpPr>
          <p:nvPr>
            <p:ph type="sldNum" sz="quarter" idx="5"/>
          </p:nvPr>
        </p:nvSpPr>
        <p:spPr/>
        <p:txBody>
          <a:bodyPr/>
          <a:lstStyle/>
          <a:p>
            <a:fld id="{4C843BFB-E1B3-478C-BF27-72D22DFA8F04}" type="slidenum">
              <a:rPr lang="en-US" smtClean="0"/>
              <a:t>17</a:t>
            </a:fld>
            <a:endParaRPr lang="en-US" dirty="0"/>
          </a:p>
        </p:txBody>
      </p:sp>
    </p:spTree>
    <p:extLst>
      <p:ext uri="{BB962C8B-B14F-4D97-AF65-F5344CB8AC3E}">
        <p14:creationId xmlns:p14="http://schemas.microsoft.com/office/powerpoint/2010/main" val="1802819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645489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474308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336562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931307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58773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294931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019397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068653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649742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87667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984541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692238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dirty="0"/>
              <a:t>Click to add title</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a:lstStyle>
            <a:lvl1pPr algn="l">
              <a:lnSpc>
                <a:spcPct val="100000"/>
              </a:lnSpc>
              <a:defRPr sz="3600">
                <a:solidFill>
                  <a:schemeClr val="accent6"/>
                </a:solidFill>
              </a:defRPr>
            </a:lvl1pPr>
          </a:lstStyle>
          <a:p>
            <a:r>
              <a:rPr lang="en-US" dirty="0"/>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1800"/>
            </a:lvl1pPr>
          </a:lstStyle>
          <a:p>
            <a:r>
              <a:rPr lang="en-US" dirty="0"/>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a:normAutofit/>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550564" y="1057274"/>
            <a:ext cx="9875463" cy="999746"/>
          </a:xfrm>
        </p:spPr>
        <p:txBody>
          <a:bodyPr tIns="0" bIns="0">
            <a:noAutofit/>
          </a:bodyPr>
          <a:lstStyle>
            <a:lvl1pPr algn="l">
              <a:lnSpc>
                <a:spcPct val="100000"/>
              </a:lnSpc>
              <a:defRPr sz="3600" b="1"/>
            </a:lvl1pPr>
          </a:lstStyle>
          <a:p>
            <a:r>
              <a:rPr lang="en-US" dirty="0"/>
              <a:t>Click to add title</a:t>
            </a:r>
          </a:p>
        </p:txBody>
      </p:sp>
      <p:sp>
        <p:nvSpPr>
          <p:cNvPr id="49" name="Freeform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dirty="0"/>
          </a:p>
        </p:txBody>
      </p:sp>
      <p:sp>
        <p:nvSpPr>
          <p:cNvPr id="16" name="Content Placeholder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Slide Number Placeholder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pic>
        <p:nvPicPr>
          <p:cNvPr id="43" name="Graphic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a:lstStyle>
            <a:lvl1pPr algn="ctr">
              <a:lnSpc>
                <a:spcPct val="100000"/>
              </a:lnSpc>
              <a:defRPr sz="3600">
                <a:solidFill>
                  <a:schemeClr val="accent6"/>
                </a:solidFill>
              </a:defRPr>
            </a:lvl1pPr>
          </a:lstStyle>
          <a:p>
            <a:r>
              <a:rPr lang="en-US" dirty="0"/>
              <a:t>Click to add title</a:t>
            </a:r>
          </a:p>
        </p:txBody>
      </p:sp>
      <p:sp>
        <p:nvSpPr>
          <p:cNvPr id="14" name="Content Placeholder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dirty="0"/>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nchor="ctr" anchorCtr="0"/>
          <a:lstStyle/>
          <a:p>
            <a:r>
              <a:rPr lang="en-US" dirty="0"/>
              <a:t>Click to add title</a:t>
            </a:r>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58952" y="758952"/>
            <a:ext cx="3932237" cy="1524662"/>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58952" y="2286000"/>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55372"/>
            <a:ext cx="3931920" cy="1527048"/>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60938" y="2286001"/>
            <a:ext cx="39319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F580A-9CDF-4D20-A234-178D3DF86D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A6F324-1532-4E0C-A9AA-0BB96E8E5D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89EC8F-C940-4A7A-8A7D-2D6FD8E4FDB1}"/>
              </a:ext>
            </a:extLst>
          </p:cNvPr>
          <p:cNvSpPr>
            <a:spLocks noGrp="1"/>
          </p:cNvSpPr>
          <p:nvPr>
            <p:ph type="dt" sz="half" idx="10"/>
          </p:nvPr>
        </p:nvSpPr>
        <p:spPr/>
        <p:txBody>
          <a:bodyPr/>
          <a:lstStyle/>
          <a:p>
            <a:fld id="{A081D98B-786F-47FA-AC6E-6B779933FADE}" type="datetimeFigureOut">
              <a:rPr lang="en-US" smtClean="0"/>
              <a:t>10/7/2025</a:t>
            </a:fld>
            <a:endParaRPr lang="en-US" dirty="0"/>
          </a:p>
        </p:txBody>
      </p:sp>
      <p:sp>
        <p:nvSpPr>
          <p:cNvPr id="5" name="Footer Placeholder 4">
            <a:extLst>
              <a:ext uri="{FF2B5EF4-FFF2-40B4-BE49-F238E27FC236}">
                <a16:creationId xmlns:a16="http://schemas.microsoft.com/office/drawing/2014/main" id="{3A33AA83-3599-408B-A8F5-133C6FA867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6A5209-B85E-469D-B664-5F8D268DB657}"/>
              </a:ext>
            </a:extLst>
          </p:cNvPr>
          <p:cNvSpPr>
            <a:spLocks noGrp="1"/>
          </p:cNvSpPr>
          <p:nvPr>
            <p:ph type="sldNum" sz="quarter" idx="12"/>
          </p:nvPr>
        </p:nvSpPr>
        <p:spPr/>
        <p:txBody>
          <a:bodyPr/>
          <a:lstStyle/>
          <a:p>
            <a:fld id="{2400839E-F839-438A-BDE9-6867404F11CC}" type="slidenum">
              <a:rPr lang="en-US" smtClean="0"/>
              <a:t>‹#›</a:t>
            </a:fld>
            <a:endParaRPr lang="en-US" dirty="0"/>
          </a:p>
        </p:txBody>
      </p:sp>
    </p:spTree>
    <p:extLst>
      <p:ext uri="{BB962C8B-B14F-4D97-AF65-F5344CB8AC3E}">
        <p14:creationId xmlns:p14="http://schemas.microsoft.com/office/powerpoint/2010/main" val="2090834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B2520-AF27-4534-8286-B73504F1AF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DEB483-7CA3-4059-AFA1-5EEC0690D3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F51620-74B6-4631-8AFC-E2990CB0184A}"/>
              </a:ext>
            </a:extLst>
          </p:cNvPr>
          <p:cNvSpPr>
            <a:spLocks noGrp="1"/>
          </p:cNvSpPr>
          <p:nvPr>
            <p:ph type="dt" sz="half" idx="10"/>
          </p:nvPr>
        </p:nvSpPr>
        <p:spPr/>
        <p:txBody>
          <a:bodyPr/>
          <a:lstStyle/>
          <a:p>
            <a:fld id="{A081D98B-786F-47FA-AC6E-6B779933FADE}" type="datetimeFigureOut">
              <a:rPr lang="en-US" smtClean="0"/>
              <a:t>10/7/2025</a:t>
            </a:fld>
            <a:endParaRPr lang="en-US" dirty="0"/>
          </a:p>
        </p:txBody>
      </p:sp>
      <p:sp>
        <p:nvSpPr>
          <p:cNvPr id="5" name="Footer Placeholder 4">
            <a:extLst>
              <a:ext uri="{FF2B5EF4-FFF2-40B4-BE49-F238E27FC236}">
                <a16:creationId xmlns:a16="http://schemas.microsoft.com/office/drawing/2014/main" id="{1F4FFF89-62AC-4FE4-A4DA-2E4F8E5578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2DBE3E1-9E65-425A-B2C4-94496DDC9158}"/>
              </a:ext>
            </a:extLst>
          </p:cNvPr>
          <p:cNvSpPr>
            <a:spLocks noGrp="1"/>
          </p:cNvSpPr>
          <p:nvPr>
            <p:ph type="sldNum" sz="quarter" idx="12"/>
          </p:nvPr>
        </p:nvSpPr>
        <p:spPr/>
        <p:txBody>
          <a:bodyPr/>
          <a:lstStyle/>
          <a:p>
            <a:fld id="{2400839E-F839-438A-BDE9-6867404F11CC}" type="slidenum">
              <a:rPr lang="en-US" smtClean="0"/>
              <a:t>‹#›</a:t>
            </a:fld>
            <a:endParaRPr lang="en-US" dirty="0"/>
          </a:p>
        </p:txBody>
      </p:sp>
    </p:spTree>
    <p:extLst>
      <p:ext uri="{BB962C8B-B14F-4D97-AF65-F5344CB8AC3E}">
        <p14:creationId xmlns:p14="http://schemas.microsoft.com/office/powerpoint/2010/main" val="58271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dirty="0"/>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dirty="0"/>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3460565" y="1057274"/>
            <a:ext cx="7965461" cy="994164"/>
          </a:xfrm>
        </p:spPr>
        <p:txBody>
          <a:bodyPr lIns="91440" tIns="0" rIns="91440" bIns="0" anchor="b" anchorCtr="0">
            <a:noAutofit/>
          </a:bodyPr>
          <a:lstStyle>
            <a:lvl1pPr algn="l">
              <a:lnSpc>
                <a:spcPct val="100000"/>
              </a:lnSpc>
              <a:defRPr sz="3600" b="1">
                <a:latin typeface="+mj-lt"/>
                <a:cs typeface="Arial" panose="020B0604020202020204" pitchFamily="34" charset="0"/>
              </a:defRPr>
            </a:lvl1pPr>
          </a:lstStyle>
          <a:p>
            <a:r>
              <a:rPr lang="en-US" dirty="0"/>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dirty="0"/>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dirty="0"/>
              <a:t>Click to add title</a:t>
            </a:r>
          </a:p>
        </p:txBody>
      </p:sp>
      <p:sp>
        <p:nvSpPr>
          <p:cNvPr id="19" name="Slide Number Placehold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dirty="0"/>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dirty="0"/>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44" name="Slide Number Placeholder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dirty="0"/>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r>
              <a:rPr lang="en-US"/>
              <a:t>Click to edit Master title style</a:t>
            </a:r>
            <a:endParaRPr lang="en-US" dirty="0"/>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r>
              <a:rPr lang="en-US" dirty="0"/>
              <a:t>Click icon to add picture</a:t>
            </a:r>
          </a:p>
        </p:txBody>
      </p:sp>
      <p:sp>
        <p:nvSpPr>
          <p:cNvPr id="20" name="Slide Number Placeholder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mn-lt"/>
                <a:cs typeface="Arial" panose="020B0604020202020204" pitchFamily="34" charset="0"/>
              </a:defRPr>
            </a:lvl1pPr>
          </a:lstStyle>
          <a:p>
            <a:fld id="{48F63A3B-78C7-47BE-AE5E-E10140E04643}" type="slidenum">
              <a:rPr lang="en-US" smtClean="0"/>
              <a:pPr/>
              <a:t>‹#›</a:t>
            </a:fld>
            <a:endParaRPr lang="en-US" dirty="0"/>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 id="2147483693" r:id="rId18"/>
    <p:sldLayoutId id="2147483694" r:id="rId19"/>
  </p:sldLayoutIdLst>
  <p:hf hdr="0" ftr="0" dt="0"/>
  <p:txStyles>
    <p:title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tmp"/><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FF65-A536-F639-8591-ED024C223308}"/>
              </a:ext>
            </a:extLst>
          </p:cNvPr>
          <p:cNvSpPr>
            <a:spLocks noGrp="1"/>
          </p:cNvSpPr>
          <p:nvPr>
            <p:ph type="ctrTitle"/>
          </p:nvPr>
        </p:nvSpPr>
        <p:spPr>
          <a:xfrm>
            <a:off x="2899790" y="810227"/>
            <a:ext cx="6392421" cy="3831221"/>
          </a:xfrm>
        </p:spPr>
        <p:txBody>
          <a:bodyPr anchor="ctr"/>
          <a:lstStyle/>
          <a:p>
            <a:r>
              <a:rPr lang="en-US" dirty="0"/>
              <a:t>QC </a:t>
            </a:r>
            <a:br>
              <a:rPr lang="en-US" dirty="0"/>
            </a:br>
            <a:r>
              <a:rPr lang="en-US" dirty="0"/>
              <a:t>presentation</a:t>
            </a:r>
          </a:p>
        </p:txBody>
      </p:sp>
    </p:spTree>
    <p:extLst>
      <p:ext uri="{BB962C8B-B14F-4D97-AF65-F5344CB8AC3E}">
        <p14:creationId xmlns:p14="http://schemas.microsoft.com/office/powerpoint/2010/main" val="220243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10199-C129-11F0-56F2-2D1AED21CB4C}"/>
              </a:ext>
            </a:extLst>
          </p:cNvPr>
          <p:cNvSpPr>
            <a:spLocks noGrp="1"/>
          </p:cNvSpPr>
          <p:nvPr>
            <p:ph type="title"/>
          </p:nvPr>
        </p:nvSpPr>
        <p:spPr>
          <a:xfrm>
            <a:off x="4364809" y="1057274"/>
            <a:ext cx="7043617" cy="2520217"/>
          </a:xfrm>
        </p:spPr>
        <p:txBody>
          <a:bodyPr/>
          <a:lstStyle/>
          <a:p>
            <a:r>
              <a:rPr lang="en-US" dirty="0"/>
              <a:t>PCR TOOL</a:t>
            </a:r>
          </a:p>
        </p:txBody>
      </p:sp>
      <p:sp>
        <p:nvSpPr>
          <p:cNvPr id="4" name="Subtitle 2">
            <a:extLst>
              <a:ext uri="{FF2B5EF4-FFF2-40B4-BE49-F238E27FC236}">
                <a16:creationId xmlns:a16="http://schemas.microsoft.com/office/drawing/2014/main" id="{2F9CE447-D7A9-459A-AFD7-8508E83C1246}"/>
              </a:ext>
            </a:extLst>
          </p:cNvPr>
          <p:cNvSpPr txBox="1">
            <a:spLocks/>
          </p:cNvSpPr>
          <p:nvPr/>
        </p:nvSpPr>
        <p:spPr>
          <a:xfrm>
            <a:off x="4364809" y="4154057"/>
            <a:ext cx="9144000" cy="1655762"/>
          </a:xfrm>
          <a:prstGeom prst="rect">
            <a:avLst/>
          </a:prstGeom>
        </p:spPr>
        <p:txBody>
          <a:bodyPr/>
          <a:lst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 new way to review cases</a:t>
            </a:r>
          </a:p>
        </p:txBody>
      </p:sp>
    </p:spTree>
    <p:extLst>
      <p:ext uri="{BB962C8B-B14F-4D97-AF65-F5344CB8AC3E}">
        <p14:creationId xmlns:p14="http://schemas.microsoft.com/office/powerpoint/2010/main" val="1781078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C1794-E41E-4E8A-BCB5-D2712341AEDB}"/>
              </a:ext>
            </a:extLst>
          </p:cNvPr>
          <p:cNvSpPr>
            <a:spLocks noGrp="1"/>
          </p:cNvSpPr>
          <p:nvPr>
            <p:ph type="title"/>
          </p:nvPr>
        </p:nvSpPr>
        <p:spPr/>
        <p:txBody>
          <a:bodyPr/>
          <a:lstStyle/>
          <a:p>
            <a:r>
              <a:rPr lang="en-US" dirty="0"/>
              <a:t>What is PCR and why are we moving to it?</a:t>
            </a:r>
          </a:p>
        </p:txBody>
      </p:sp>
      <p:sp>
        <p:nvSpPr>
          <p:cNvPr id="3" name="Content Placeholder 2">
            <a:extLst>
              <a:ext uri="{FF2B5EF4-FFF2-40B4-BE49-F238E27FC236}">
                <a16:creationId xmlns:a16="http://schemas.microsoft.com/office/drawing/2014/main" id="{42B582EB-E77E-451F-A715-572DAFB11F1B}"/>
              </a:ext>
            </a:extLst>
          </p:cNvPr>
          <p:cNvSpPr>
            <a:spLocks noGrp="1"/>
          </p:cNvSpPr>
          <p:nvPr>
            <p:ph sz="half" idx="2"/>
          </p:nvPr>
        </p:nvSpPr>
        <p:spPr/>
        <p:txBody>
          <a:bodyPr/>
          <a:lstStyle/>
          <a:p>
            <a:r>
              <a:rPr lang="en-US" dirty="0">
                <a:latin typeface="Arial" panose="020B0604020202020204" pitchFamily="34" charset="0"/>
                <a:cs typeface="Arial" panose="020B0604020202020204" pitchFamily="34" charset="0"/>
              </a:rPr>
              <a:t>Pre-Certification Review</a:t>
            </a:r>
          </a:p>
          <a:p>
            <a:r>
              <a:rPr lang="en-US" dirty="0">
                <a:latin typeface="Arial" panose="020B0604020202020204" pitchFamily="34" charset="0"/>
                <a:cs typeface="Arial" panose="020B0604020202020204" pitchFamily="34" charset="0"/>
              </a:rPr>
              <a:t>Capital Consortium initially opted out of this tool</a:t>
            </a:r>
          </a:p>
          <a:p>
            <a:r>
              <a:rPr lang="en-US" dirty="0">
                <a:latin typeface="Arial" panose="020B0604020202020204" pitchFamily="34" charset="0"/>
                <a:cs typeface="Arial" panose="020B0604020202020204" pitchFamily="34" charset="0"/>
              </a:rPr>
              <a:t>FoodShare confirmation delayed until case can be reviewed for accuracy</a:t>
            </a:r>
          </a:p>
          <a:p>
            <a:r>
              <a:rPr lang="en-US" dirty="0">
                <a:latin typeface="Arial" panose="020B0604020202020204" pitchFamily="34" charset="0"/>
                <a:cs typeface="Arial" panose="020B0604020202020204" pitchFamily="34" charset="0"/>
              </a:rPr>
              <a:t>DHS requesting consortium integrate and use</a:t>
            </a:r>
          </a:p>
          <a:p>
            <a:r>
              <a:rPr lang="en-US" dirty="0">
                <a:latin typeface="Arial" panose="020B0604020202020204" pitchFamily="34" charset="0"/>
                <a:cs typeface="Arial" panose="020B0604020202020204" pitchFamily="34" charset="0"/>
              </a:rPr>
              <a:t>Driven by changes established by H.R. 1 (“Big Beautiful Bill”)</a:t>
            </a:r>
          </a:p>
          <a:p>
            <a:r>
              <a:rPr lang="en-US" dirty="0">
                <a:latin typeface="Arial" panose="020B0604020202020204" pitchFamily="34" charset="0"/>
                <a:cs typeface="Arial" panose="020B0604020202020204" pitchFamily="34" charset="0"/>
              </a:rPr>
              <a:t>Viable replacement for EI QC project</a:t>
            </a:r>
          </a:p>
          <a:p>
            <a:endParaRPr lang="en-US" dirty="0"/>
          </a:p>
        </p:txBody>
      </p:sp>
    </p:spTree>
    <p:extLst>
      <p:ext uri="{BB962C8B-B14F-4D97-AF65-F5344CB8AC3E}">
        <p14:creationId xmlns:p14="http://schemas.microsoft.com/office/powerpoint/2010/main" val="72475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0F073-9790-4B02-B434-A3A882B21745}"/>
              </a:ext>
            </a:extLst>
          </p:cNvPr>
          <p:cNvSpPr>
            <a:spLocks noGrp="1"/>
          </p:cNvSpPr>
          <p:nvPr>
            <p:ph type="title"/>
          </p:nvPr>
        </p:nvSpPr>
        <p:spPr>
          <a:xfrm>
            <a:off x="3460563" y="621844"/>
            <a:ext cx="7965461" cy="1633427"/>
          </a:xfrm>
        </p:spPr>
        <p:txBody>
          <a:bodyPr/>
          <a:lstStyle/>
          <a:p>
            <a:r>
              <a:rPr lang="en-US" dirty="0"/>
              <a:t>When will PCR begin and who will conduct reviews?</a:t>
            </a:r>
          </a:p>
        </p:txBody>
      </p:sp>
      <p:sp>
        <p:nvSpPr>
          <p:cNvPr id="3" name="Content Placeholder 2">
            <a:extLst>
              <a:ext uri="{FF2B5EF4-FFF2-40B4-BE49-F238E27FC236}">
                <a16:creationId xmlns:a16="http://schemas.microsoft.com/office/drawing/2014/main" id="{6F6E24D1-82AC-4B77-84E8-754B3D7A7E2C}"/>
              </a:ext>
            </a:extLst>
          </p:cNvPr>
          <p:cNvSpPr>
            <a:spLocks noGrp="1"/>
          </p:cNvSpPr>
          <p:nvPr>
            <p:ph sz="half" idx="2"/>
          </p:nvPr>
        </p:nvSpPr>
        <p:spPr>
          <a:xfrm>
            <a:off x="3460564" y="2747166"/>
            <a:ext cx="7965460" cy="3497698"/>
          </a:xfrm>
        </p:spPr>
        <p:txBody>
          <a:bodyPr>
            <a:normAutofit lnSpcReduction="10000"/>
          </a:bodyPr>
          <a:lstStyle/>
          <a:p>
            <a:r>
              <a:rPr lang="en-US" dirty="0">
                <a:latin typeface="Arial" panose="020B0604020202020204" pitchFamily="34" charset="0"/>
                <a:cs typeface="Arial" panose="020B0604020202020204" pitchFamily="34" charset="0"/>
              </a:rPr>
              <a:t>Monday, October 13</a:t>
            </a:r>
            <a:r>
              <a:rPr lang="en-US" baseline="30000" dirty="0">
                <a:latin typeface="Arial" panose="020B0604020202020204" pitchFamily="34" charset="0"/>
                <a:cs typeface="Arial" panose="020B0604020202020204" pitchFamily="34" charset="0"/>
              </a:rPr>
              <a:t>th</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QC Team will conduct reviews (PCR replaces previous EI QC Project)</a:t>
            </a:r>
          </a:p>
          <a:p>
            <a:r>
              <a:rPr lang="en-US" dirty="0">
                <a:latin typeface="Arial" panose="020B0604020202020204" pitchFamily="34" charset="0"/>
                <a:cs typeface="Arial" panose="020B0604020202020204" pitchFamily="34" charset="0"/>
              </a:rPr>
              <a:t>Dane Reviewers</a:t>
            </a:r>
          </a:p>
          <a:p>
            <a:pPr lvl="1"/>
            <a:r>
              <a:rPr lang="en-US" dirty="0">
                <a:latin typeface="Arial" panose="020B0604020202020204" pitchFamily="34" charset="0"/>
                <a:cs typeface="Arial" panose="020B0604020202020204" pitchFamily="34" charset="0"/>
              </a:rPr>
              <a:t>Lisa Danowski, Jeremiah Cook, Jesus Sanchez, Megan Thurston, Mary Pat Dilley</a:t>
            </a:r>
          </a:p>
          <a:p>
            <a:r>
              <a:rPr lang="en-US" dirty="0">
                <a:latin typeface="Arial" panose="020B0604020202020204" pitchFamily="34" charset="0"/>
                <a:cs typeface="Arial" panose="020B0604020202020204" pitchFamily="34" charset="0"/>
              </a:rPr>
              <a:t>Partner Reviewers</a:t>
            </a:r>
          </a:p>
          <a:p>
            <a:pPr lvl="1"/>
            <a:r>
              <a:rPr lang="en-US" dirty="0">
                <a:latin typeface="Arial" panose="020B0604020202020204" pitchFamily="34" charset="0"/>
                <a:cs typeface="Arial" panose="020B0604020202020204" pitchFamily="34" charset="0"/>
              </a:rPr>
              <a:t>Brad Schwartz (Sauk), Mandy Oman (Richland), April Lee (Juneau)</a:t>
            </a:r>
          </a:p>
          <a:p>
            <a:r>
              <a:rPr lang="en-US" dirty="0">
                <a:latin typeface="Arial" panose="020B0604020202020204" pitchFamily="34" charset="0"/>
                <a:cs typeface="Arial" panose="020B0604020202020204" pitchFamily="34" charset="0"/>
              </a:rPr>
              <a:t>Supervisors</a:t>
            </a:r>
          </a:p>
          <a:p>
            <a:pPr lvl="1"/>
            <a:r>
              <a:rPr lang="en-US" dirty="0">
                <a:latin typeface="Arial" panose="020B0604020202020204" pitchFamily="34" charset="0"/>
                <a:cs typeface="Arial" panose="020B0604020202020204" pitchFamily="34" charset="0"/>
              </a:rPr>
              <a:t>Alex Premo (Dane), Amber Taylor (Adams), Darin Steinmetz (Richland), Antonio Esterrich (Dane)</a:t>
            </a:r>
          </a:p>
        </p:txBody>
      </p:sp>
    </p:spTree>
    <p:extLst>
      <p:ext uri="{BB962C8B-B14F-4D97-AF65-F5344CB8AC3E}">
        <p14:creationId xmlns:p14="http://schemas.microsoft.com/office/powerpoint/2010/main" val="1906826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B9E5F-6571-4095-B1AF-0019A61946DB}"/>
              </a:ext>
            </a:extLst>
          </p:cNvPr>
          <p:cNvSpPr>
            <a:spLocks noGrp="1"/>
          </p:cNvSpPr>
          <p:nvPr>
            <p:ph type="title"/>
          </p:nvPr>
        </p:nvSpPr>
        <p:spPr/>
        <p:txBody>
          <a:bodyPr/>
          <a:lstStyle/>
          <a:p>
            <a:r>
              <a:rPr lang="en-US" dirty="0"/>
              <a:t>What Cases will be pulled in for PCR?</a:t>
            </a:r>
          </a:p>
        </p:txBody>
      </p:sp>
      <p:sp>
        <p:nvSpPr>
          <p:cNvPr id="3" name="Content Placeholder 2">
            <a:extLst>
              <a:ext uri="{FF2B5EF4-FFF2-40B4-BE49-F238E27FC236}">
                <a16:creationId xmlns:a16="http://schemas.microsoft.com/office/drawing/2014/main" id="{6268EB0F-7AC7-4133-801A-089088AFAD2E}"/>
              </a:ext>
            </a:extLst>
          </p:cNvPr>
          <p:cNvSpPr>
            <a:spLocks noGrp="1"/>
          </p:cNvSpPr>
          <p:nvPr>
            <p:ph sz="half" idx="2"/>
          </p:nvPr>
        </p:nvSpPr>
        <p:spPr/>
        <p:txBody>
          <a:bodyPr/>
          <a:lstStyle/>
          <a:p>
            <a:r>
              <a:rPr lang="en-US" dirty="0">
                <a:latin typeface="Arial" panose="020B0604020202020204" pitchFamily="34" charset="0"/>
                <a:cs typeface="Arial" panose="020B0604020202020204" pitchFamily="34" charset="0"/>
              </a:rPr>
              <a:t>Sample Criteria</a:t>
            </a:r>
          </a:p>
          <a:p>
            <a:pPr lvl="1"/>
            <a:r>
              <a:rPr lang="en-US" dirty="0">
                <a:latin typeface="Arial" panose="020B0604020202020204" pitchFamily="34" charset="0"/>
                <a:cs typeface="Arial" panose="020B0604020202020204" pitchFamily="34" charset="0"/>
              </a:rPr>
              <a:t>Non-expedited FoodShare -and-</a:t>
            </a:r>
          </a:p>
          <a:p>
            <a:pPr lvl="1"/>
            <a:r>
              <a:rPr lang="en-US" dirty="0">
                <a:latin typeface="Arial" panose="020B0604020202020204" pitchFamily="34" charset="0"/>
                <a:cs typeface="Arial" panose="020B0604020202020204" pitchFamily="34" charset="0"/>
              </a:rPr>
              <a:t>$580 or more in Earned Income -and-</a:t>
            </a:r>
          </a:p>
          <a:p>
            <a:pPr lvl="1"/>
            <a:r>
              <a:rPr lang="en-US" dirty="0">
                <a:latin typeface="Arial" panose="020B0604020202020204" pitchFamily="34" charset="0"/>
                <a:cs typeface="Arial" panose="020B0604020202020204" pitchFamily="34" charset="0"/>
              </a:rPr>
              <a:t>Intake or Program Add ready for confirmation</a:t>
            </a:r>
          </a:p>
          <a:p>
            <a:r>
              <a:rPr lang="en-US" dirty="0">
                <a:latin typeface="Arial" panose="020B0604020202020204" pitchFamily="34" charset="0"/>
                <a:cs typeface="Arial" panose="020B0604020202020204" pitchFamily="34" charset="0"/>
              </a:rPr>
              <a:t>Minimum of 20 cases pulled per week</a:t>
            </a:r>
          </a:p>
          <a:p>
            <a:r>
              <a:rPr lang="en-US" dirty="0">
                <a:latin typeface="Arial" panose="020B0604020202020204" pitchFamily="34" charset="0"/>
                <a:cs typeface="Arial" panose="020B0604020202020204" pitchFamily="34" charset="0"/>
              </a:rPr>
              <a:t>Anticipate a continuous run, with breaks planned for holiday weeks</a:t>
            </a:r>
          </a:p>
          <a:p>
            <a:pPr lvl="1"/>
            <a:r>
              <a:rPr lang="en-US" dirty="0">
                <a:latin typeface="Arial" panose="020B0604020202020204" pitchFamily="34" charset="0"/>
                <a:cs typeface="Arial" panose="020B0604020202020204" pitchFamily="34" charset="0"/>
              </a:rPr>
              <a:t>ex. weeks of Spring Break, Thanksgiving, Christmas, New Years</a:t>
            </a:r>
          </a:p>
          <a:p>
            <a:pPr marL="0" indent="0">
              <a:buNone/>
            </a:pPr>
            <a:endParaRPr lang="en-US" dirty="0"/>
          </a:p>
        </p:txBody>
      </p:sp>
    </p:spTree>
    <p:extLst>
      <p:ext uri="{BB962C8B-B14F-4D97-AF65-F5344CB8AC3E}">
        <p14:creationId xmlns:p14="http://schemas.microsoft.com/office/powerpoint/2010/main" val="1005734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78E6D-C490-4C50-ABF5-22E7D8BC3C72}"/>
              </a:ext>
            </a:extLst>
          </p:cNvPr>
          <p:cNvSpPr>
            <a:spLocks noGrp="1"/>
          </p:cNvSpPr>
          <p:nvPr>
            <p:ph type="title"/>
          </p:nvPr>
        </p:nvSpPr>
        <p:spPr/>
        <p:txBody>
          <a:bodyPr/>
          <a:lstStyle/>
          <a:p>
            <a:r>
              <a:rPr lang="en-US" dirty="0"/>
              <a:t>How will I know if a case is pulled for PCR?</a:t>
            </a:r>
          </a:p>
        </p:txBody>
      </p:sp>
      <p:pic>
        <p:nvPicPr>
          <p:cNvPr id="4" name="Content Placeholder 3">
            <a:extLst>
              <a:ext uri="{FF2B5EF4-FFF2-40B4-BE49-F238E27FC236}">
                <a16:creationId xmlns:a16="http://schemas.microsoft.com/office/drawing/2014/main" id="{CB35932C-39E5-4159-BFF1-1159DB3A20B5}"/>
              </a:ext>
            </a:extLst>
          </p:cNvPr>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3216546" y="2462170"/>
            <a:ext cx="7964488" cy="868402"/>
          </a:xfrm>
          <a:prstGeom prst="rect">
            <a:avLst/>
          </a:prstGeom>
        </p:spPr>
      </p:pic>
      <p:pic>
        <p:nvPicPr>
          <p:cNvPr id="5" name="Picture 4">
            <a:extLst>
              <a:ext uri="{FF2B5EF4-FFF2-40B4-BE49-F238E27FC236}">
                <a16:creationId xmlns:a16="http://schemas.microsoft.com/office/drawing/2014/main" id="{99E1E3F7-F0BC-4050-83A4-FB8CC5A9F528}"/>
              </a:ext>
            </a:extLst>
          </p:cNvPr>
          <p:cNvPicPr>
            <a:picLocks noChangeAspect="1"/>
          </p:cNvPicPr>
          <p:nvPr/>
        </p:nvPicPr>
        <p:blipFill>
          <a:blip r:embed="rId3"/>
          <a:stretch>
            <a:fillRect/>
          </a:stretch>
        </p:blipFill>
        <p:spPr>
          <a:xfrm>
            <a:off x="3082059" y="3741304"/>
            <a:ext cx="8233462" cy="2310165"/>
          </a:xfrm>
          <a:prstGeom prst="rect">
            <a:avLst/>
          </a:prstGeom>
        </p:spPr>
      </p:pic>
    </p:spTree>
    <p:extLst>
      <p:ext uri="{BB962C8B-B14F-4D97-AF65-F5344CB8AC3E}">
        <p14:creationId xmlns:p14="http://schemas.microsoft.com/office/powerpoint/2010/main" val="3213917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ED90D-22C8-43EB-B27E-AC9BF5F8627B}"/>
              </a:ext>
            </a:extLst>
          </p:cNvPr>
          <p:cNvSpPr>
            <a:spLocks noGrp="1"/>
          </p:cNvSpPr>
          <p:nvPr>
            <p:ph type="title"/>
          </p:nvPr>
        </p:nvSpPr>
        <p:spPr/>
        <p:txBody>
          <a:bodyPr/>
          <a:lstStyle/>
          <a:p>
            <a:r>
              <a:rPr lang="en-US" dirty="0"/>
              <a:t>How will I know if a case is pulled for PCR?</a:t>
            </a:r>
          </a:p>
        </p:txBody>
      </p:sp>
      <p:pic>
        <p:nvPicPr>
          <p:cNvPr id="5" name="Picture 4">
            <a:extLst>
              <a:ext uri="{FF2B5EF4-FFF2-40B4-BE49-F238E27FC236}">
                <a16:creationId xmlns:a16="http://schemas.microsoft.com/office/drawing/2014/main" id="{42A2C784-35AC-45BF-9F72-D6B6C3AC98BF}"/>
              </a:ext>
            </a:extLst>
          </p:cNvPr>
          <p:cNvPicPr>
            <a:picLocks noChangeAspect="1"/>
          </p:cNvPicPr>
          <p:nvPr/>
        </p:nvPicPr>
        <p:blipFill>
          <a:blip r:embed="rId2"/>
          <a:stretch>
            <a:fillRect/>
          </a:stretch>
        </p:blipFill>
        <p:spPr>
          <a:xfrm>
            <a:off x="2817091" y="2623126"/>
            <a:ext cx="9145422" cy="2881747"/>
          </a:xfrm>
          <a:prstGeom prst="rect">
            <a:avLst/>
          </a:prstGeom>
        </p:spPr>
      </p:pic>
    </p:spTree>
    <p:extLst>
      <p:ext uri="{BB962C8B-B14F-4D97-AF65-F5344CB8AC3E}">
        <p14:creationId xmlns:p14="http://schemas.microsoft.com/office/powerpoint/2010/main" val="535921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7DD3D-258E-4C43-9734-888AE30F4CE6}"/>
              </a:ext>
            </a:extLst>
          </p:cNvPr>
          <p:cNvSpPr>
            <a:spLocks noGrp="1"/>
          </p:cNvSpPr>
          <p:nvPr>
            <p:ph type="title"/>
          </p:nvPr>
        </p:nvSpPr>
        <p:spPr>
          <a:xfrm>
            <a:off x="3460564" y="804198"/>
            <a:ext cx="7965461" cy="994164"/>
          </a:xfrm>
        </p:spPr>
        <p:txBody>
          <a:bodyPr/>
          <a:lstStyle/>
          <a:p>
            <a:r>
              <a:rPr lang="en-US" dirty="0"/>
              <a:t>What do I tell clients if I see the PCR banner?</a:t>
            </a:r>
          </a:p>
        </p:txBody>
      </p:sp>
      <p:sp>
        <p:nvSpPr>
          <p:cNvPr id="3" name="Content Placeholder 2">
            <a:extLst>
              <a:ext uri="{FF2B5EF4-FFF2-40B4-BE49-F238E27FC236}">
                <a16:creationId xmlns:a16="http://schemas.microsoft.com/office/drawing/2014/main" id="{5DC38F86-EF44-4E24-B1F0-DCAD864EDBDB}"/>
              </a:ext>
            </a:extLst>
          </p:cNvPr>
          <p:cNvSpPr>
            <a:spLocks noGrp="1"/>
          </p:cNvSpPr>
          <p:nvPr>
            <p:ph sz="half" idx="2"/>
          </p:nvPr>
        </p:nvSpPr>
        <p:spPr>
          <a:xfrm>
            <a:off x="3460564" y="2875519"/>
            <a:ext cx="7965460" cy="3167570"/>
          </a:xfrm>
        </p:spPr>
        <p:txBody>
          <a:bodyPr/>
          <a:lstStyle/>
          <a:p>
            <a:r>
              <a:rPr lang="en-US" dirty="0">
                <a:latin typeface="Arial" panose="020B0604020202020204" pitchFamily="34" charset="0"/>
                <a:cs typeface="Arial" panose="020B0604020202020204" pitchFamily="34" charset="0"/>
              </a:rPr>
              <a:t>Nothing, no need to inform clients that case is pulled for PCR</a:t>
            </a:r>
          </a:p>
          <a:p>
            <a:r>
              <a:rPr lang="en-US" dirty="0">
                <a:latin typeface="Arial" panose="020B0604020202020204" pitchFamily="34" charset="0"/>
                <a:cs typeface="Arial" panose="020B0604020202020204" pitchFamily="34" charset="0"/>
              </a:rPr>
              <a:t>Confirm other benefits, only FS will be held for PCR</a:t>
            </a:r>
          </a:p>
          <a:p>
            <a:r>
              <a:rPr lang="en-US" dirty="0">
                <a:latin typeface="Arial" panose="020B0604020202020204" pitchFamily="34" charset="0"/>
                <a:cs typeface="Arial" panose="020B0604020202020204" pitchFamily="34" charset="0"/>
              </a:rPr>
              <a:t>QC Team will have a process to identify cases needing same day confirmation</a:t>
            </a:r>
          </a:p>
          <a:p>
            <a:r>
              <a:rPr lang="en-US" dirty="0">
                <a:latin typeface="Arial" panose="020B0604020202020204" pitchFamily="34" charset="0"/>
                <a:cs typeface="Arial" panose="020B0604020202020204" pitchFamily="34" charset="0"/>
              </a:rPr>
              <a:t>Same day review/confirmation will occur when:</a:t>
            </a:r>
          </a:p>
          <a:p>
            <a:pPr lvl="1"/>
            <a:r>
              <a:rPr lang="en-US" dirty="0">
                <a:latin typeface="Arial" panose="020B0604020202020204" pitchFamily="34" charset="0"/>
                <a:cs typeface="Arial" panose="020B0604020202020204" pitchFamily="34" charset="0"/>
              </a:rPr>
              <a:t>Benefits are scheduled to open -and-</a:t>
            </a:r>
          </a:p>
          <a:p>
            <a:pPr lvl="1"/>
            <a:r>
              <a:rPr lang="en-US" dirty="0">
                <a:latin typeface="Arial" panose="020B0604020202020204" pitchFamily="34" charset="0"/>
                <a:cs typeface="Arial" panose="020B0604020202020204" pitchFamily="34" charset="0"/>
              </a:rPr>
              <a:t>Benefit availability is expected same day/next day -and-</a:t>
            </a:r>
          </a:p>
          <a:p>
            <a:pPr lvl="1"/>
            <a:r>
              <a:rPr lang="en-US" dirty="0">
                <a:latin typeface="Arial" panose="020B0604020202020204" pitchFamily="34" charset="0"/>
                <a:cs typeface="Arial" panose="020B0604020202020204" pitchFamily="34" charset="0"/>
              </a:rPr>
              <a:t>The client interacted with staff by phone or in person</a:t>
            </a:r>
          </a:p>
          <a:p>
            <a:pPr marL="0" indent="0">
              <a:buNone/>
            </a:pPr>
            <a:endParaRPr lang="en-US" dirty="0"/>
          </a:p>
        </p:txBody>
      </p:sp>
      <p:pic>
        <p:nvPicPr>
          <p:cNvPr id="5" name="Content Placeholder 3">
            <a:extLst>
              <a:ext uri="{FF2B5EF4-FFF2-40B4-BE49-F238E27FC236}">
                <a16:creationId xmlns:a16="http://schemas.microsoft.com/office/drawing/2014/main" id="{4CF364C3-C25A-46DD-8629-C76567475E9C}"/>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460564" y="1902739"/>
            <a:ext cx="7964488" cy="868402"/>
          </a:xfrm>
          <a:prstGeom prst="rect">
            <a:avLst/>
          </a:prstGeom>
        </p:spPr>
      </p:pic>
    </p:spTree>
    <p:extLst>
      <p:ext uri="{BB962C8B-B14F-4D97-AF65-F5344CB8AC3E}">
        <p14:creationId xmlns:p14="http://schemas.microsoft.com/office/powerpoint/2010/main" val="2070830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D0546-5E4B-4B01-B261-CC30B11563CD}"/>
              </a:ext>
            </a:extLst>
          </p:cNvPr>
          <p:cNvSpPr>
            <a:spLocks noGrp="1"/>
          </p:cNvSpPr>
          <p:nvPr>
            <p:ph type="title"/>
          </p:nvPr>
        </p:nvSpPr>
        <p:spPr/>
        <p:txBody>
          <a:bodyPr/>
          <a:lstStyle/>
          <a:p>
            <a:r>
              <a:rPr lang="en-US" dirty="0"/>
              <a:t>What pages are reviewed through PCR?</a:t>
            </a:r>
          </a:p>
        </p:txBody>
      </p:sp>
      <p:sp>
        <p:nvSpPr>
          <p:cNvPr id="3" name="Content Placeholder 2">
            <a:extLst>
              <a:ext uri="{FF2B5EF4-FFF2-40B4-BE49-F238E27FC236}">
                <a16:creationId xmlns:a16="http://schemas.microsoft.com/office/drawing/2014/main" id="{BD3A5445-F433-44DF-97A7-1DA744938093}"/>
              </a:ext>
            </a:extLst>
          </p:cNvPr>
          <p:cNvSpPr>
            <a:spLocks noGrp="1"/>
          </p:cNvSpPr>
          <p:nvPr>
            <p:ph sz="half" idx="2"/>
          </p:nvPr>
        </p:nvSpPr>
        <p:spPr>
          <a:xfrm>
            <a:off x="914399" y="2433657"/>
            <a:ext cx="3283119" cy="3087579"/>
          </a:xfrm>
        </p:spPr>
        <p:txBody>
          <a:bodyPr>
            <a:normAutofit/>
          </a:bodyPr>
          <a:lstStyle/>
          <a:p>
            <a:r>
              <a:rPr lang="en-US" dirty="0">
                <a:latin typeface="Arial" panose="020B0604020202020204" pitchFamily="34" charset="0"/>
                <a:cs typeface="Arial" panose="020B0604020202020204" pitchFamily="34" charset="0"/>
              </a:rPr>
              <a:t>Case Comments</a:t>
            </a:r>
          </a:p>
          <a:p>
            <a:r>
              <a:rPr lang="en-US" dirty="0">
                <a:latin typeface="Arial" panose="020B0604020202020204" pitchFamily="34" charset="0"/>
                <a:cs typeface="Arial" panose="020B0604020202020204" pitchFamily="34" charset="0"/>
              </a:rPr>
              <a:t>Current Demographics</a:t>
            </a:r>
          </a:p>
          <a:p>
            <a:r>
              <a:rPr lang="en-US" dirty="0">
                <a:latin typeface="Arial" panose="020B0604020202020204" pitchFamily="34" charset="0"/>
                <a:cs typeface="Arial" panose="020B0604020202020204" pitchFamily="34" charset="0"/>
              </a:rPr>
              <a:t>School Enrollment</a:t>
            </a:r>
          </a:p>
          <a:p>
            <a:r>
              <a:rPr lang="en-US" dirty="0">
                <a:latin typeface="Arial" panose="020B0604020202020204" pitchFamily="34" charset="0"/>
                <a:cs typeface="Arial" panose="020B0604020202020204" pitchFamily="34" charset="0"/>
              </a:rPr>
              <a:t>Employment</a:t>
            </a:r>
          </a:p>
          <a:p>
            <a:r>
              <a:rPr lang="en-US" dirty="0">
                <a:latin typeface="Arial" panose="020B0604020202020204" pitchFamily="34" charset="0"/>
                <a:cs typeface="Arial" panose="020B0604020202020204" pitchFamily="34" charset="0"/>
              </a:rPr>
              <a:t>Self-Employment</a:t>
            </a:r>
          </a:p>
          <a:p>
            <a:r>
              <a:rPr lang="en-US" dirty="0">
                <a:latin typeface="Arial" panose="020B0604020202020204" pitchFamily="34" charset="0"/>
                <a:cs typeface="Arial" panose="020B0604020202020204" pitchFamily="34" charset="0"/>
              </a:rPr>
              <a:t>Unearned Income</a:t>
            </a:r>
          </a:p>
          <a:p>
            <a:r>
              <a:rPr lang="en-US" dirty="0">
                <a:latin typeface="Arial" panose="020B0604020202020204" pitchFamily="34" charset="0"/>
                <a:cs typeface="Arial" panose="020B0604020202020204" pitchFamily="34" charset="0"/>
              </a:rPr>
              <a:t>Expense Gatepost (WHEAP)</a:t>
            </a:r>
          </a:p>
        </p:txBody>
      </p:sp>
      <p:sp>
        <p:nvSpPr>
          <p:cNvPr id="4" name="Content Placeholder 3">
            <a:extLst>
              <a:ext uri="{FF2B5EF4-FFF2-40B4-BE49-F238E27FC236}">
                <a16:creationId xmlns:a16="http://schemas.microsoft.com/office/drawing/2014/main" id="{442B13DE-EB38-43E7-87AD-7EF6B584157D}"/>
              </a:ext>
            </a:extLst>
          </p:cNvPr>
          <p:cNvSpPr>
            <a:spLocks noGrp="1"/>
          </p:cNvSpPr>
          <p:nvPr>
            <p:ph sz="quarter" idx="4"/>
          </p:nvPr>
        </p:nvSpPr>
        <p:spPr>
          <a:xfrm>
            <a:off x="4782159" y="2433657"/>
            <a:ext cx="3284951" cy="3087578"/>
          </a:xfrm>
        </p:spPr>
        <p:txBody>
          <a:bodyPr/>
          <a:lstStyle/>
          <a:p>
            <a:r>
              <a:rPr lang="en-US" dirty="0">
                <a:latin typeface="Arial" panose="020B0604020202020204" pitchFamily="34" charset="0"/>
                <a:cs typeface="Arial" panose="020B0604020202020204" pitchFamily="34" charset="0"/>
              </a:rPr>
              <a:t>Dependent Care Obligations/Payments</a:t>
            </a:r>
          </a:p>
          <a:p>
            <a:r>
              <a:rPr lang="en-US" dirty="0">
                <a:latin typeface="Arial" panose="020B0604020202020204" pitchFamily="34" charset="0"/>
                <a:cs typeface="Arial" panose="020B0604020202020204" pitchFamily="34" charset="0"/>
              </a:rPr>
              <a:t>Support Obligations/Payments</a:t>
            </a:r>
          </a:p>
          <a:p>
            <a:r>
              <a:rPr lang="en-US" dirty="0">
                <a:latin typeface="Arial" panose="020B0604020202020204" pitchFamily="34" charset="0"/>
                <a:cs typeface="Arial" panose="020B0604020202020204" pitchFamily="34" charset="0"/>
              </a:rPr>
              <a:t>Medical Expenses </a:t>
            </a:r>
          </a:p>
          <a:p>
            <a:r>
              <a:rPr lang="en-US" dirty="0">
                <a:latin typeface="Arial" panose="020B0604020202020204" pitchFamily="34" charset="0"/>
                <a:cs typeface="Arial" panose="020B0604020202020204" pitchFamily="34" charset="0"/>
              </a:rPr>
              <a:t>Shelter Costs</a:t>
            </a:r>
          </a:p>
          <a:p>
            <a:r>
              <a:rPr lang="en-US" dirty="0">
                <a:latin typeface="Arial" panose="020B0604020202020204" pitchFamily="34" charset="0"/>
                <a:cs typeface="Arial" panose="020B0604020202020204" pitchFamily="34" charset="0"/>
              </a:rPr>
              <a:t>Utility Costs</a:t>
            </a:r>
          </a:p>
          <a:p>
            <a:r>
              <a:rPr lang="en-US" dirty="0">
                <a:latin typeface="Arial" panose="020B0604020202020204" pitchFamily="34" charset="0"/>
                <a:cs typeface="Arial" panose="020B0604020202020204" pitchFamily="34" charset="0"/>
              </a:rPr>
              <a:t>Non-financial Summary</a:t>
            </a:r>
          </a:p>
          <a:p>
            <a:r>
              <a:rPr lang="en-US" dirty="0">
                <a:latin typeface="Arial" panose="020B0604020202020204" pitchFamily="34" charset="0"/>
                <a:cs typeface="Arial" panose="020B0604020202020204" pitchFamily="34" charset="0"/>
              </a:rPr>
              <a:t>FoodShare Budget</a:t>
            </a:r>
          </a:p>
          <a:p>
            <a:endParaRPr lang="en-US" dirty="0"/>
          </a:p>
        </p:txBody>
      </p:sp>
    </p:spTree>
    <p:extLst>
      <p:ext uri="{BB962C8B-B14F-4D97-AF65-F5344CB8AC3E}">
        <p14:creationId xmlns:p14="http://schemas.microsoft.com/office/powerpoint/2010/main" val="3917812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FC301-EC43-4DE6-A025-8C81E0F20286}"/>
              </a:ext>
            </a:extLst>
          </p:cNvPr>
          <p:cNvSpPr>
            <a:spLocks noGrp="1"/>
          </p:cNvSpPr>
          <p:nvPr>
            <p:ph type="title"/>
          </p:nvPr>
        </p:nvSpPr>
        <p:spPr/>
        <p:txBody>
          <a:bodyPr/>
          <a:lstStyle/>
          <a:p>
            <a:r>
              <a:rPr lang="en-US" dirty="0"/>
              <a:t>Will PCR results/findings be shared with staff?</a:t>
            </a:r>
          </a:p>
        </p:txBody>
      </p:sp>
      <p:sp>
        <p:nvSpPr>
          <p:cNvPr id="3" name="Content Placeholder 2">
            <a:extLst>
              <a:ext uri="{FF2B5EF4-FFF2-40B4-BE49-F238E27FC236}">
                <a16:creationId xmlns:a16="http://schemas.microsoft.com/office/drawing/2014/main" id="{FCF4BD7A-5B0A-4DF2-827E-AB4ED9C44D87}"/>
              </a:ext>
            </a:extLst>
          </p:cNvPr>
          <p:cNvSpPr>
            <a:spLocks noGrp="1"/>
          </p:cNvSpPr>
          <p:nvPr>
            <p:ph sz="half" idx="2"/>
          </p:nvPr>
        </p:nvSpPr>
        <p:spPr>
          <a:xfrm>
            <a:off x="3460566" y="2607829"/>
            <a:ext cx="7965460" cy="3497698"/>
          </a:xfrm>
        </p:spPr>
        <p:txBody>
          <a:bodyPr/>
          <a:lstStyle/>
          <a:p>
            <a:r>
              <a:rPr lang="en-US" dirty="0">
                <a:latin typeface="Arial" panose="020B0604020202020204" pitchFamily="34" charset="0"/>
                <a:cs typeface="Arial" panose="020B0604020202020204" pitchFamily="34" charset="0"/>
              </a:rPr>
              <a:t>Yes, QC Team will notify staff of results/findings via email</a:t>
            </a:r>
          </a:p>
          <a:p>
            <a:r>
              <a:rPr lang="en-US" dirty="0">
                <a:latin typeface="Arial" panose="020B0604020202020204" pitchFamily="34" charset="0"/>
                <a:cs typeface="Arial" panose="020B0604020202020204" pitchFamily="34" charset="0"/>
              </a:rPr>
              <a:t>Workers will review findings directly in CWW</a:t>
            </a:r>
          </a:p>
          <a:p>
            <a:r>
              <a:rPr lang="en-US" dirty="0">
                <a:latin typeface="Arial" panose="020B0604020202020204" pitchFamily="34" charset="0"/>
                <a:cs typeface="Arial" panose="020B0604020202020204" pitchFamily="34" charset="0"/>
              </a:rPr>
              <a:t>Errors found will be corrected by the QC Team</a:t>
            </a:r>
          </a:p>
          <a:p>
            <a:pPr lvl="1"/>
            <a:r>
              <a:rPr lang="en-US" dirty="0">
                <a:latin typeface="Arial" panose="020B0604020202020204" pitchFamily="34" charset="0"/>
                <a:cs typeface="Arial" panose="020B0604020202020204" pitchFamily="34" charset="0"/>
              </a:rPr>
              <a:t>Can send back to workers</a:t>
            </a:r>
          </a:p>
          <a:p>
            <a:pPr lvl="1"/>
            <a:r>
              <a:rPr lang="en-US" dirty="0">
                <a:latin typeface="Arial" panose="020B0604020202020204" pitchFamily="34" charset="0"/>
                <a:cs typeface="Arial" panose="020B0604020202020204" pitchFamily="34" charset="0"/>
              </a:rPr>
              <a:t>PCRs will hang on the dashboards until PCR finalized and case is confirmed</a:t>
            </a:r>
          </a:p>
          <a:p>
            <a:pPr marL="0" indent="0">
              <a:buNone/>
            </a:pPr>
            <a:endParaRPr lang="en-US" dirty="0"/>
          </a:p>
        </p:txBody>
      </p:sp>
    </p:spTree>
    <p:extLst>
      <p:ext uri="{BB962C8B-B14F-4D97-AF65-F5344CB8AC3E}">
        <p14:creationId xmlns:p14="http://schemas.microsoft.com/office/powerpoint/2010/main" val="3579771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96D626-B193-4523-92A3-C4EA824DE808}"/>
              </a:ext>
            </a:extLst>
          </p:cNvPr>
          <p:cNvPicPr>
            <a:picLocks noChangeAspect="1"/>
          </p:cNvPicPr>
          <p:nvPr/>
        </p:nvPicPr>
        <p:blipFill>
          <a:blip r:embed="rId2"/>
          <a:stretch>
            <a:fillRect/>
          </a:stretch>
        </p:blipFill>
        <p:spPr>
          <a:xfrm>
            <a:off x="2854591" y="0"/>
            <a:ext cx="6482817" cy="6858000"/>
          </a:xfrm>
          <a:prstGeom prst="rect">
            <a:avLst/>
          </a:prstGeom>
        </p:spPr>
      </p:pic>
    </p:spTree>
    <p:extLst>
      <p:ext uri="{BB962C8B-B14F-4D97-AF65-F5344CB8AC3E}">
        <p14:creationId xmlns:p14="http://schemas.microsoft.com/office/powerpoint/2010/main" val="2908864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1072-4A77-DB4D-DF41-58EADB7DA94E}"/>
              </a:ext>
            </a:extLst>
          </p:cNvPr>
          <p:cNvSpPr>
            <a:spLocks noGrp="1"/>
          </p:cNvSpPr>
          <p:nvPr>
            <p:ph type="title"/>
          </p:nvPr>
        </p:nvSpPr>
        <p:spPr>
          <a:xfrm>
            <a:off x="914400" y="1057274"/>
            <a:ext cx="6583680" cy="1531357"/>
          </a:xfrm>
        </p:spPr>
        <p:txBody>
          <a:bodyPr/>
          <a:lstStyle/>
          <a:p>
            <a:r>
              <a:rPr lang="en-US" dirty="0"/>
              <a:t>agenda</a:t>
            </a:r>
          </a:p>
        </p:txBody>
      </p:sp>
      <p:sp>
        <p:nvSpPr>
          <p:cNvPr id="3" name="Content Placeholder 2">
            <a:extLst>
              <a:ext uri="{FF2B5EF4-FFF2-40B4-BE49-F238E27FC236}">
                <a16:creationId xmlns:a16="http://schemas.microsoft.com/office/drawing/2014/main" id="{D4D22962-3C7F-E480-5C35-7F4860A098E1}"/>
              </a:ext>
            </a:extLst>
          </p:cNvPr>
          <p:cNvSpPr>
            <a:spLocks noGrp="1"/>
          </p:cNvSpPr>
          <p:nvPr>
            <p:ph idx="1"/>
          </p:nvPr>
        </p:nvSpPr>
        <p:spPr>
          <a:xfrm>
            <a:off x="914400" y="2834640"/>
            <a:ext cx="6583680" cy="3207344"/>
          </a:xfrm>
        </p:spPr>
        <p:txBody>
          <a:bodyPr/>
          <a:lstStyle/>
          <a:p>
            <a:r>
              <a:rPr lang="en-US" dirty="0">
                <a:latin typeface="Arial" panose="020B0604020202020204" pitchFamily="34" charset="0"/>
                <a:cs typeface="Arial" panose="020B0604020202020204" pitchFamily="34" charset="0"/>
              </a:rPr>
              <a:t>Issuance Numbers</a:t>
            </a:r>
          </a:p>
          <a:p>
            <a:r>
              <a:rPr lang="en-US" dirty="0">
                <a:latin typeface="Arial" panose="020B0604020202020204" pitchFamily="34" charset="0"/>
                <a:cs typeface="Arial" panose="020B0604020202020204" pitchFamily="34" charset="0"/>
              </a:rPr>
              <a:t>PCR Tool</a:t>
            </a:r>
          </a:p>
          <a:p>
            <a:r>
              <a:rPr lang="en-US" dirty="0">
                <a:latin typeface="Arial" panose="020B0604020202020204" pitchFamily="34" charset="0"/>
                <a:cs typeface="Arial" panose="020B0604020202020204" pitchFamily="34" charset="0"/>
              </a:rPr>
              <a:t>Best Practices</a:t>
            </a:r>
          </a:p>
        </p:txBody>
      </p:sp>
    </p:spTree>
    <p:extLst>
      <p:ext uri="{BB962C8B-B14F-4D97-AF65-F5344CB8AC3E}">
        <p14:creationId xmlns:p14="http://schemas.microsoft.com/office/powerpoint/2010/main" val="3913219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CBD62-514A-4397-AD9F-56357F9B108F}"/>
              </a:ext>
            </a:extLst>
          </p:cNvPr>
          <p:cNvSpPr>
            <a:spLocks noGrp="1"/>
          </p:cNvSpPr>
          <p:nvPr>
            <p:ph type="title"/>
          </p:nvPr>
        </p:nvSpPr>
        <p:spPr/>
        <p:txBody>
          <a:bodyPr/>
          <a:lstStyle/>
          <a:p>
            <a:r>
              <a:rPr lang="en-US" dirty="0"/>
              <a:t>Best Practices</a:t>
            </a:r>
          </a:p>
        </p:txBody>
      </p:sp>
      <p:sp>
        <p:nvSpPr>
          <p:cNvPr id="3" name="Subtitle 2">
            <a:extLst>
              <a:ext uri="{FF2B5EF4-FFF2-40B4-BE49-F238E27FC236}">
                <a16:creationId xmlns:a16="http://schemas.microsoft.com/office/drawing/2014/main" id="{B27015A8-8A87-4AFE-96D5-9BD415B411AB}"/>
              </a:ext>
            </a:extLst>
          </p:cNvPr>
          <p:cNvSpPr>
            <a:spLocks noGrp="1"/>
          </p:cNvSpPr>
          <p:nvPr>
            <p:ph idx="1"/>
          </p:nvPr>
        </p:nvSpPr>
        <p:spPr/>
        <p:txBody>
          <a:bodyPr>
            <a:normAutofit lnSpcReduction="10000"/>
          </a:bodyPr>
          <a:lstStyle/>
          <a:p>
            <a:r>
              <a:rPr lang="en-US" dirty="0">
                <a:latin typeface="Arial" panose="020B0604020202020204" pitchFamily="34" charset="0"/>
                <a:cs typeface="Arial" panose="020B0604020202020204" pitchFamily="34" charset="0"/>
              </a:rPr>
              <a:t>Case Comments</a:t>
            </a:r>
          </a:p>
          <a:p>
            <a:r>
              <a:rPr lang="en-US" dirty="0">
                <a:latin typeface="Arial" panose="020B0604020202020204" pitchFamily="34" charset="0"/>
                <a:cs typeface="Arial" panose="020B0604020202020204" pitchFamily="34" charset="0"/>
              </a:rPr>
              <a:t>Current Demo</a:t>
            </a:r>
          </a:p>
          <a:p>
            <a:r>
              <a:rPr lang="en-US" dirty="0">
                <a:latin typeface="Arial" panose="020B0604020202020204" pitchFamily="34" charset="0"/>
                <a:cs typeface="Arial" panose="020B0604020202020204" pitchFamily="34" charset="0"/>
              </a:rPr>
              <a:t>School Enrollment</a:t>
            </a:r>
          </a:p>
          <a:p>
            <a:r>
              <a:rPr lang="en-US" dirty="0">
                <a:latin typeface="Arial" panose="020B0604020202020204" pitchFamily="34" charset="0"/>
                <a:cs typeface="Arial" panose="020B0604020202020204" pitchFamily="34" charset="0"/>
              </a:rPr>
              <a:t>EI Page</a:t>
            </a:r>
          </a:p>
          <a:p>
            <a:r>
              <a:rPr lang="en-US" dirty="0">
                <a:latin typeface="Arial" panose="020B0604020202020204" pitchFamily="34" charset="0"/>
                <a:cs typeface="Arial" panose="020B0604020202020204" pitchFamily="34" charset="0"/>
              </a:rPr>
              <a:t>Dependent Care </a:t>
            </a:r>
          </a:p>
          <a:p>
            <a:r>
              <a:rPr lang="en-US" dirty="0">
                <a:latin typeface="Arial" panose="020B0604020202020204" pitchFamily="34" charset="0"/>
                <a:cs typeface="Arial" panose="020B0604020202020204" pitchFamily="34" charset="0"/>
              </a:rPr>
              <a:t>SUE</a:t>
            </a:r>
          </a:p>
        </p:txBody>
      </p:sp>
    </p:spTree>
    <p:extLst>
      <p:ext uri="{BB962C8B-B14F-4D97-AF65-F5344CB8AC3E}">
        <p14:creationId xmlns:p14="http://schemas.microsoft.com/office/powerpoint/2010/main" val="2777062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0BCFCC-90D5-4892-8F4B-E3B4EEA7EFF9}"/>
              </a:ext>
            </a:extLst>
          </p:cNvPr>
          <p:cNvSpPr>
            <a:spLocks noGrp="1"/>
          </p:cNvSpPr>
          <p:nvPr>
            <p:ph type="title"/>
          </p:nvPr>
        </p:nvSpPr>
        <p:spPr/>
        <p:txBody>
          <a:bodyPr/>
          <a:lstStyle/>
          <a:p>
            <a:r>
              <a:rPr lang="en-US" dirty="0"/>
              <a:t>Case comments</a:t>
            </a:r>
            <a:br>
              <a:rPr lang="en-US" sz="1800" kern="100" dirty="0">
                <a:effectLst/>
                <a:latin typeface="Aptos"/>
                <a:ea typeface="Aptos"/>
                <a:cs typeface="Times New Roman" panose="02020603050405020304" pitchFamily="18" charset="0"/>
              </a:rPr>
            </a:br>
            <a:endParaRPr lang="en-US" dirty="0"/>
          </a:p>
        </p:txBody>
      </p:sp>
      <p:sp>
        <p:nvSpPr>
          <p:cNvPr id="5" name="Content Placeholder 4">
            <a:extLst>
              <a:ext uri="{FF2B5EF4-FFF2-40B4-BE49-F238E27FC236}">
                <a16:creationId xmlns:a16="http://schemas.microsoft.com/office/drawing/2014/main" id="{3F9C26B9-4070-4299-8F5E-010BFBA0CA72}"/>
              </a:ext>
            </a:extLst>
          </p:cNvPr>
          <p:cNvSpPr>
            <a:spLocks noGrp="1"/>
          </p:cNvSpPr>
          <p:nvPr>
            <p:ph sz="half" idx="2"/>
          </p:nvPr>
        </p:nvSpPr>
        <p:spPr>
          <a:xfrm>
            <a:off x="3460566" y="1771806"/>
            <a:ext cx="7965460" cy="3497698"/>
          </a:xfrm>
        </p:spPr>
        <p:txBody>
          <a:bodyPr/>
          <a:lstStyle/>
          <a:p>
            <a:pPr marL="342900" marR="0" lvl="0" fontAlgn="base">
              <a:spcAft>
                <a:spcPts val="0"/>
              </a:spcAft>
            </a:pPr>
            <a:r>
              <a:rPr lang="en-US" dirty="0">
                <a:latin typeface="Arial" panose="020B0604020202020204" pitchFamily="34" charset="0"/>
                <a:cs typeface="Arial" panose="020B0604020202020204" pitchFamily="34" charset="0"/>
              </a:rPr>
              <a:t>Make sure case comments reflect what is entered in the case</a:t>
            </a:r>
          </a:p>
          <a:p>
            <a:pPr marL="681228" lvl="1" fontAlgn="base"/>
            <a:r>
              <a:rPr lang="en-US" dirty="0">
                <a:latin typeface="Arial" panose="020B0604020202020204" pitchFamily="34" charset="0"/>
                <a:cs typeface="Arial" panose="020B0604020202020204" pitchFamily="34" charset="0"/>
              </a:rPr>
              <a:t>i.e. Drug felony screen</a:t>
            </a:r>
          </a:p>
          <a:p>
            <a:pPr marL="342900" marR="0" lvl="0" fontAlgn="base">
              <a:spcAft>
                <a:spcPts val="0"/>
              </a:spcAft>
            </a:pPr>
            <a:r>
              <a:rPr lang="en-US" dirty="0">
                <a:latin typeface="Arial" panose="020B0604020202020204" pitchFamily="34" charset="0"/>
                <a:cs typeface="Arial" panose="020B0604020202020204" pitchFamily="34" charset="0"/>
              </a:rPr>
              <a:t>Don’t rely solely on case comment – check the case!</a:t>
            </a:r>
          </a:p>
          <a:p>
            <a:endParaRPr lang="en-US" dirty="0"/>
          </a:p>
        </p:txBody>
      </p:sp>
    </p:spTree>
    <p:extLst>
      <p:ext uri="{BB962C8B-B14F-4D97-AF65-F5344CB8AC3E}">
        <p14:creationId xmlns:p14="http://schemas.microsoft.com/office/powerpoint/2010/main" val="3191114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37CBE-B474-4581-98C4-BE230D09837A}"/>
              </a:ext>
            </a:extLst>
          </p:cNvPr>
          <p:cNvSpPr>
            <a:spLocks noGrp="1"/>
          </p:cNvSpPr>
          <p:nvPr>
            <p:ph type="title"/>
          </p:nvPr>
        </p:nvSpPr>
        <p:spPr>
          <a:xfrm>
            <a:off x="3390896" y="560192"/>
            <a:ext cx="7965461" cy="994164"/>
          </a:xfrm>
        </p:spPr>
        <p:txBody>
          <a:bodyPr/>
          <a:lstStyle/>
          <a:p>
            <a:r>
              <a:rPr lang="en-US" kern="0" dirty="0">
                <a:solidFill>
                  <a:srgbClr val="202C8F"/>
                </a:solidFill>
                <a:effectLst/>
                <a:ea typeface="Times New Roman" panose="02020603050405020304" pitchFamily="18" charset="0"/>
              </a:rPr>
              <a:t>Current demo</a:t>
            </a:r>
            <a:endParaRPr lang="en-US" dirty="0">
              <a:solidFill>
                <a:srgbClr val="202C8F"/>
              </a:solidFill>
            </a:endParaRPr>
          </a:p>
        </p:txBody>
      </p:sp>
      <p:sp>
        <p:nvSpPr>
          <p:cNvPr id="3" name="Content Placeholder 2">
            <a:extLst>
              <a:ext uri="{FF2B5EF4-FFF2-40B4-BE49-F238E27FC236}">
                <a16:creationId xmlns:a16="http://schemas.microsoft.com/office/drawing/2014/main" id="{F4015398-CDCD-42E4-8159-111A074B09DA}"/>
              </a:ext>
            </a:extLst>
          </p:cNvPr>
          <p:cNvSpPr>
            <a:spLocks noGrp="1"/>
          </p:cNvSpPr>
          <p:nvPr>
            <p:ph sz="half" idx="2"/>
          </p:nvPr>
        </p:nvSpPr>
        <p:spPr>
          <a:xfrm>
            <a:off x="3460565" y="1554356"/>
            <a:ext cx="7965460" cy="4263234"/>
          </a:xfrm>
        </p:spPr>
        <p:txBody>
          <a:bodyPr/>
          <a:lstStyle/>
          <a:p>
            <a:pPr fontAlgn="base">
              <a:buSzPct val="100000"/>
              <a:tabLst>
                <a:tab pos="457200" algn="l"/>
              </a:tabLst>
            </a:pPr>
            <a:endParaRPr lang="en-US" dirty="0">
              <a:latin typeface="Arial" panose="020B0604020202020204" pitchFamily="34" charset="0"/>
              <a:cs typeface="Arial" panose="020B0604020202020204" pitchFamily="34" charset="0"/>
            </a:endParaRPr>
          </a:p>
          <a:p>
            <a:pPr fontAlgn="base">
              <a:buSzPct val="100000"/>
              <a:tabLst>
                <a:tab pos="457200" algn="l"/>
              </a:tabLst>
            </a:pPr>
            <a:r>
              <a:rPr lang="en-US" dirty="0">
                <a:latin typeface="Arial" panose="020B0604020202020204" pitchFamily="34" charset="0"/>
                <a:cs typeface="Arial" panose="020B0604020202020204" pitchFamily="34" charset="0"/>
              </a:rPr>
              <a:t>Begin Month, please update first before making changes to the page</a:t>
            </a:r>
          </a:p>
          <a:p>
            <a:pPr fontAlgn="base">
              <a:buSzPct val="100000"/>
              <a:tabLst>
                <a:tab pos="457200" algn="l"/>
              </a:tabLst>
            </a:pPr>
            <a:r>
              <a:rPr lang="en-US" dirty="0">
                <a:latin typeface="Arial" panose="020B0604020202020204" pitchFamily="34" charset="0"/>
                <a:cs typeface="Arial" panose="020B0604020202020204" pitchFamily="34" charset="0"/>
              </a:rPr>
              <a:t>ID is one-time verification (FSHB 1.2.3.1)</a:t>
            </a:r>
          </a:p>
          <a:p>
            <a:pPr lvl="1" fontAlgn="base">
              <a:buSzPct val="100000"/>
              <a:tabLst>
                <a:tab pos="457200" algn="l"/>
              </a:tabLst>
            </a:pPr>
            <a:r>
              <a:rPr lang="en-US" dirty="0">
                <a:latin typeface="Arial" panose="020B0604020202020204" pitchFamily="34" charset="0"/>
                <a:cs typeface="Arial" panose="020B0604020202020204" pitchFamily="34" charset="0"/>
              </a:rPr>
              <a:t>Remember, if SSN is verified, ID is verified</a:t>
            </a:r>
          </a:p>
          <a:p>
            <a:pPr fontAlgn="base">
              <a:buSzPct val="100000"/>
              <a:tabLst>
                <a:tab pos="457200" algn="l"/>
              </a:tabLst>
            </a:pPr>
            <a:r>
              <a:rPr lang="en-US" dirty="0">
                <a:latin typeface="Arial" panose="020B0604020202020204" pitchFamily="34" charset="0"/>
                <a:cs typeface="Arial" panose="020B0604020202020204" pitchFamily="34" charset="0"/>
              </a:rPr>
              <a:t>Living Arrangements</a:t>
            </a:r>
          </a:p>
          <a:p>
            <a:pPr lvl="1" fontAlgn="base">
              <a:buSzPct val="100000"/>
              <a:tabLst>
                <a:tab pos="457200" algn="l"/>
              </a:tabLst>
            </a:pPr>
            <a:r>
              <a:rPr lang="en-US" dirty="0">
                <a:latin typeface="Arial" panose="020B0604020202020204" pitchFamily="34" charset="0"/>
                <a:cs typeface="Arial" panose="020B0604020202020204" pitchFamily="34" charset="0"/>
              </a:rPr>
              <a:t>Consistent for all household members</a:t>
            </a:r>
          </a:p>
          <a:p>
            <a:pPr lvl="2" fontAlgn="base">
              <a:buSzPct val="100000"/>
              <a:tabLst>
                <a:tab pos="457200" algn="l"/>
              </a:tabLst>
            </a:pPr>
            <a:r>
              <a:rPr lang="en-US" dirty="0">
                <a:latin typeface="Arial" panose="020B0604020202020204" pitchFamily="34" charset="0"/>
                <a:cs typeface="Arial" panose="020B0604020202020204" pitchFamily="34" charset="0"/>
              </a:rPr>
              <a:t>i.e. PP coded 10-Homeless, while others 01-Independent</a:t>
            </a:r>
          </a:p>
          <a:p>
            <a:pPr fontAlgn="base">
              <a:buSzPct val="100000"/>
              <a:tabLst>
                <a:tab pos="457200" algn="l"/>
              </a:tabLst>
            </a:pPr>
            <a:r>
              <a:rPr lang="en-US" dirty="0">
                <a:latin typeface="Arial" panose="020B0604020202020204" pitchFamily="34" charset="0"/>
                <a:cs typeface="Arial" panose="020B0604020202020204" pitchFamily="34" charset="0"/>
              </a:rPr>
              <a:t>WI Residency</a:t>
            </a:r>
          </a:p>
          <a:p>
            <a:pPr lvl="1" fontAlgn="base">
              <a:buSzPct val="100000"/>
              <a:tabLst>
                <a:tab pos="457200" algn="l"/>
              </a:tabLst>
            </a:pPr>
            <a:r>
              <a:rPr lang="en-US" dirty="0">
                <a:latin typeface="Arial" panose="020B0604020202020204" pitchFamily="34" charset="0"/>
                <a:cs typeface="Arial" panose="020B0604020202020204" pitchFamily="34" charset="0"/>
              </a:rPr>
              <a:t>NQ on FS only cases (FSHB 1.2.3.5)</a:t>
            </a:r>
          </a:p>
          <a:p>
            <a:pPr lvl="1" fontAlgn="base">
              <a:buSzPct val="100000"/>
              <a:tabLst>
                <a:tab pos="457200" algn="l"/>
              </a:tabLst>
            </a:pP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170489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D52F2-608E-49CB-8D76-900DCE88B17C}"/>
              </a:ext>
            </a:extLst>
          </p:cNvPr>
          <p:cNvSpPr>
            <a:spLocks noGrp="1"/>
          </p:cNvSpPr>
          <p:nvPr>
            <p:ph type="title"/>
          </p:nvPr>
        </p:nvSpPr>
        <p:spPr>
          <a:xfrm>
            <a:off x="3460564" y="395422"/>
            <a:ext cx="7965461" cy="994164"/>
          </a:xfrm>
        </p:spPr>
        <p:txBody>
          <a:bodyPr/>
          <a:lstStyle/>
          <a:p>
            <a:r>
              <a:rPr lang="en-US" dirty="0"/>
              <a:t>School enrollment:</a:t>
            </a:r>
          </a:p>
        </p:txBody>
      </p:sp>
      <p:sp>
        <p:nvSpPr>
          <p:cNvPr id="3" name="Content Placeholder 2">
            <a:extLst>
              <a:ext uri="{FF2B5EF4-FFF2-40B4-BE49-F238E27FC236}">
                <a16:creationId xmlns:a16="http://schemas.microsoft.com/office/drawing/2014/main" id="{C2602DE0-995B-4F11-B9CB-02791966716C}"/>
              </a:ext>
            </a:extLst>
          </p:cNvPr>
          <p:cNvSpPr>
            <a:spLocks noGrp="1"/>
          </p:cNvSpPr>
          <p:nvPr>
            <p:ph sz="half" idx="2"/>
          </p:nvPr>
        </p:nvSpPr>
        <p:spPr>
          <a:xfrm>
            <a:off x="3460565" y="1680150"/>
            <a:ext cx="7965460" cy="4868696"/>
          </a:xfrm>
        </p:spPr>
        <p:txBody>
          <a:bodyPr>
            <a:normAutofit/>
          </a:bodyPr>
          <a:lstStyle/>
          <a:p>
            <a:pPr marL="342900" fontAlgn="base">
              <a:buSzPct val="100000"/>
              <a:tabLst>
                <a:tab pos="457200" algn="l"/>
              </a:tabLst>
            </a:pPr>
            <a:r>
              <a:rPr lang="en-US" dirty="0">
                <a:latin typeface="Arial" panose="020B0604020202020204" pitchFamily="34" charset="0"/>
                <a:cs typeface="Arial" panose="020B0604020202020204" pitchFamily="34" charset="0"/>
              </a:rPr>
              <a:t>Work Study – must be awarded AND using it</a:t>
            </a:r>
          </a:p>
          <a:p>
            <a:pPr marL="342900" marR="0" lvl="0" fontAlgn="base">
              <a:spcAft>
                <a:spcPts val="0"/>
              </a:spcAft>
              <a:buSzPct val="100000"/>
              <a:tabLst>
                <a:tab pos="457200" algn="l"/>
              </a:tabLst>
            </a:pPr>
            <a:r>
              <a:rPr lang="en-US" dirty="0">
                <a:latin typeface="Arial" panose="020B0604020202020204" pitchFamily="34" charset="0"/>
                <a:cs typeface="Arial" panose="020B0604020202020204" pitchFamily="34" charset="0"/>
              </a:rPr>
              <a:t>'Meets caring for dependent children’</a:t>
            </a:r>
          </a:p>
          <a:p>
            <a:pPr marL="681228" lvl="1" fontAlgn="base">
              <a:buSzPct val="100000"/>
              <a:tabLst>
                <a:tab pos="457200" algn="l"/>
              </a:tabLst>
            </a:pPr>
            <a:r>
              <a:rPr lang="en-US" dirty="0">
                <a:latin typeface="Arial" panose="020B0604020202020204" pitchFamily="34" charset="0"/>
                <a:cs typeface="Arial" panose="020B0604020202020204" pitchFamily="34" charset="0"/>
              </a:rPr>
              <a:t>Missing this when there is a child in the home under age 6 and/or for single parents</a:t>
            </a:r>
          </a:p>
          <a:p>
            <a:pPr marL="342900" marR="0" lvl="0" fontAlgn="base">
              <a:spcAft>
                <a:spcPts val="0"/>
              </a:spcAft>
              <a:buSzPct val="100000"/>
              <a:tabLst>
                <a:tab pos="457200" algn="l"/>
              </a:tabLst>
            </a:pPr>
            <a:r>
              <a:rPr lang="en-US" dirty="0">
                <a:latin typeface="Arial" panose="020B0604020202020204" pitchFamily="34" charset="0"/>
                <a:cs typeface="Arial" panose="020B0604020202020204" pitchFamily="34" charset="0"/>
              </a:rPr>
              <a:t>Pending Student Eligibility</a:t>
            </a:r>
          </a:p>
          <a:p>
            <a:pPr marL="681228" lvl="1" fontAlgn="base">
              <a:buSzPct val="100000"/>
              <a:tabLst>
                <a:tab pos="457200" algn="l"/>
              </a:tabLst>
            </a:pPr>
            <a:r>
              <a:rPr lang="en-US" dirty="0">
                <a:latin typeface="Arial" panose="020B0604020202020204" pitchFamily="34" charset="0"/>
                <a:cs typeface="Arial" panose="020B0604020202020204" pitchFamily="34" charset="0"/>
              </a:rPr>
              <a:t>Already meeting employment exemption? May not need to pend.</a:t>
            </a:r>
          </a:p>
          <a:p>
            <a:pPr marL="342900" marR="0" lvl="0" fontAlgn="base">
              <a:spcAft>
                <a:spcPts val="0"/>
              </a:spcAft>
              <a:buSzPct val="100000"/>
              <a:tabLst>
                <a:tab pos="457200" algn="l"/>
              </a:tabLst>
            </a:pPr>
            <a:r>
              <a:rPr lang="en-US" dirty="0">
                <a:latin typeface="Arial" panose="020B0604020202020204" pitchFamily="34" charset="0"/>
                <a:cs typeface="Arial" panose="020B0604020202020204" pitchFamily="34" charset="0"/>
              </a:rPr>
              <a:t>Please update enrollment for school aged children</a:t>
            </a:r>
          </a:p>
          <a:p>
            <a:pPr marL="681228" lvl="1" fontAlgn="base">
              <a:buSzPct val="100000"/>
              <a:tabLst>
                <a:tab pos="457200" algn="l"/>
              </a:tabLst>
            </a:pPr>
            <a:r>
              <a:rPr lang="en-US" dirty="0">
                <a:latin typeface="Arial" panose="020B0604020202020204" pitchFamily="34" charset="0"/>
                <a:cs typeface="Arial" panose="020B0604020202020204" pitchFamily="34" charset="0"/>
              </a:rPr>
              <a:t>especially teenagers when dependent 18 year old rules may be affected</a:t>
            </a:r>
          </a:p>
          <a:p>
            <a:pPr marL="342900" marR="0" lvl="0" fontAlgn="base">
              <a:spcAft>
                <a:spcPts val="0"/>
              </a:spcAft>
              <a:buSzPct val="100000"/>
              <a:tabLst>
                <a:tab pos="457200" algn="l"/>
              </a:tabLst>
            </a:pPr>
            <a:r>
              <a:rPr lang="en-US" dirty="0">
                <a:latin typeface="Arial" panose="020B0604020202020204" pitchFamily="34" charset="0"/>
                <a:cs typeface="Arial" panose="020B0604020202020204" pitchFamily="34" charset="0"/>
              </a:rPr>
              <a:t>Q?’</a:t>
            </a:r>
            <a:r>
              <a:rPr lang="en-US" dirty="0" err="1">
                <a:latin typeface="Arial" panose="020B0604020202020204" pitchFamily="34" charset="0"/>
                <a:cs typeface="Arial" panose="020B0604020202020204" pitchFamily="34" charset="0"/>
              </a:rPr>
              <a:t>ing</a:t>
            </a:r>
            <a:r>
              <a:rPr lang="en-US" dirty="0">
                <a:latin typeface="Arial" panose="020B0604020202020204" pitchFamily="34" charset="0"/>
                <a:cs typeface="Arial" panose="020B0604020202020204" pitchFamily="34" charset="0"/>
              </a:rPr>
              <a:t> Enrollment Status </a:t>
            </a:r>
          </a:p>
          <a:p>
            <a:pPr marL="681228" lvl="1" fontAlgn="base">
              <a:buSzPct val="100000"/>
              <a:tabLst>
                <a:tab pos="457200" algn="l"/>
              </a:tabLst>
            </a:pPr>
            <a:r>
              <a:rPr lang="en-US" dirty="0">
                <a:latin typeface="Arial" panose="020B0604020202020204" pitchFamily="34" charset="0"/>
                <a:cs typeface="Arial" panose="020B0604020202020204" pitchFamily="34" charset="0"/>
              </a:rPr>
              <a:t>Not Questionable, typically need FS Student Eligibility Reason</a:t>
            </a:r>
          </a:p>
          <a:p>
            <a:pPr marL="342900" marR="0" lvl="0" fontAlgn="base">
              <a:spcAft>
                <a:spcPts val="0"/>
              </a:spcAft>
              <a:buSzPct val="100000"/>
              <a:tabLst>
                <a:tab pos="457200" algn="l"/>
              </a:tabLst>
            </a:pPr>
            <a:r>
              <a:rPr lang="en-US" dirty="0">
                <a:latin typeface="Arial" panose="020B0604020202020204" pitchFamily="34" charset="0"/>
                <a:cs typeface="Arial" panose="020B0604020202020204" pitchFamily="34" charset="0"/>
              </a:rPr>
              <a:t>Comments - Please use!</a:t>
            </a:r>
          </a:p>
          <a:p>
            <a:pPr marL="681228" lvl="1" fontAlgn="base">
              <a:buSzPct val="100000"/>
              <a:tabLst>
                <a:tab pos="457200" algn="l"/>
              </a:tabLst>
            </a:pPr>
            <a:r>
              <a:rPr lang="en-US" dirty="0">
                <a:latin typeface="Arial" panose="020B0604020202020204" pitchFamily="34" charset="0"/>
                <a:cs typeface="Arial" panose="020B0604020202020204" pitchFamily="34" charset="0"/>
              </a:rPr>
              <a:t>Full-time? Part-time? Degree program? Exemption met or not met?</a:t>
            </a:r>
          </a:p>
          <a:p>
            <a:pPr>
              <a:buSzPct val="100000"/>
            </a:pPr>
            <a:endParaRPr lang="en-US" dirty="0"/>
          </a:p>
        </p:txBody>
      </p:sp>
    </p:spTree>
    <p:extLst>
      <p:ext uri="{BB962C8B-B14F-4D97-AF65-F5344CB8AC3E}">
        <p14:creationId xmlns:p14="http://schemas.microsoft.com/office/powerpoint/2010/main" val="1318381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EC292-D583-4194-A511-659D4AA2A084}"/>
              </a:ext>
            </a:extLst>
          </p:cNvPr>
          <p:cNvSpPr>
            <a:spLocks noGrp="1"/>
          </p:cNvSpPr>
          <p:nvPr>
            <p:ph type="title"/>
          </p:nvPr>
        </p:nvSpPr>
        <p:spPr>
          <a:xfrm>
            <a:off x="3519288" y="277098"/>
            <a:ext cx="7965461" cy="994164"/>
          </a:xfrm>
        </p:spPr>
        <p:txBody>
          <a:bodyPr/>
          <a:lstStyle/>
          <a:p>
            <a:r>
              <a:rPr lang="en-US" dirty="0"/>
              <a:t>EI Page</a:t>
            </a:r>
          </a:p>
        </p:txBody>
      </p:sp>
      <p:sp>
        <p:nvSpPr>
          <p:cNvPr id="3" name="Content Placeholder 2">
            <a:extLst>
              <a:ext uri="{FF2B5EF4-FFF2-40B4-BE49-F238E27FC236}">
                <a16:creationId xmlns:a16="http://schemas.microsoft.com/office/drawing/2014/main" id="{9B20B6B7-09A8-45F8-9AB6-38A34EB82ACA}"/>
              </a:ext>
            </a:extLst>
          </p:cNvPr>
          <p:cNvSpPr>
            <a:spLocks noGrp="1"/>
          </p:cNvSpPr>
          <p:nvPr>
            <p:ph sz="half" idx="2"/>
          </p:nvPr>
        </p:nvSpPr>
        <p:spPr>
          <a:xfrm>
            <a:off x="3460565" y="1463040"/>
            <a:ext cx="7965460" cy="5007429"/>
          </a:xfrm>
        </p:spPr>
        <p:txBody>
          <a:bodyPr>
            <a:noAutofit/>
          </a:bodyPr>
          <a:lstStyle/>
          <a:p>
            <a:pPr marL="342900" fontAlgn="base">
              <a:lnSpc>
                <a:spcPct val="120000"/>
              </a:lnSpc>
              <a:buSzPct val="100000"/>
              <a:tabLst>
                <a:tab pos="457200" algn="l"/>
              </a:tabLst>
            </a:pPr>
            <a:r>
              <a:rPr lang="en-US" sz="1400" dirty="0">
                <a:latin typeface="Arial" panose="020B0604020202020204" pitchFamily="34" charset="0"/>
                <a:cs typeface="Arial" panose="020B0604020202020204" pitchFamily="34" charset="0"/>
              </a:rPr>
              <a:t>Overrides are a last resort – use Detailed Wage information (</a:t>
            </a:r>
            <a:r>
              <a:rPr lang="en-US" sz="1400" dirty="0" err="1">
                <a:latin typeface="Arial" panose="020B0604020202020204" pitchFamily="34" charset="0"/>
                <a:cs typeface="Arial" panose="020B0604020202020204" pitchFamily="34" charset="0"/>
              </a:rPr>
              <a:t>Dynalist</a:t>
            </a:r>
            <a:r>
              <a:rPr lang="en-US" sz="1400" dirty="0">
                <a:latin typeface="Arial" panose="020B0604020202020204" pitchFamily="34" charset="0"/>
                <a:cs typeface="Arial" panose="020B0604020202020204" pitchFamily="34" charset="0"/>
              </a:rPr>
              <a:t>)</a:t>
            </a:r>
          </a:p>
          <a:p>
            <a:pPr marL="342900" fontAlgn="base">
              <a:lnSpc>
                <a:spcPct val="120000"/>
              </a:lnSpc>
              <a:buSzPct val="100000"/>
              <a:tabLst>
                <a:tab pos="457200" algn="l"/>
              </a:tabLst>
            </a:pPr>
            <a:r>
              <a:rPr lang="en-US" sz="1400" dirty="0">
                <a:latin typeface="Arial" panose="020B0604020202020204" pitchFamily="34" charset="0"/>
                <a:cs typeface="Arial" panose="020B0604020202020204" pitchFamily="34" charset="0"/>
              </a:rPr>
              <a:t>NO FEIN? Check SWICA/FDSH/New Hire exchanges to find it </a:t>
            </a:r>
          </a:p>
          <a:p>
            <a:pPr marL="681228" lvl="1" fontAlgn="base">
              <a:lnSpc>
                <a:spcPct val="120000"/>
              </a:lnSpc>
              <a:buSzPct val="100000"/>
              <a:tabLst>
                <a:tab pos="457200" algn="l"/>
              </a:tabLst>
            </a:pPr>
            <a:r>
              <a:rPr lang="en-US" sz="1400" dirty="0">
                <a:latin typeface="Arial" panose="020B0604020202020204" pitchFamily="34" charset="0"/>
                <a:cs typeface="Arial" panose="020B0604020202020204" pitchFamily="34" charset="0"/>
              </a:rPr>
              <a:t>FEINs on EVFEs should be cross-referenced with the exchanges</a:t>
            </a:r>
          </a:p>
          <a:p>
            <a:pPr marL="681228" lvl="1" fontAlgn="base">
              <a:lnSpc>
                <a:spcPct val="120000"/>
              </a:lnSpc>
              <a:buSzPct val="100000"/>
              <a:tabLst>
                <a:tab pos="457200" algn="l"/>
              </a:tabLst>
            </a:pPr>
            <a:r>
              <a:rPr lang="en-US" sz="1400" dirty="0">
                <a:latin typeface="Arial" panose="020B0604020202020204" pitchFamily="34" charset="0"/>
                <a:cs typeface="Arial" panose="020B0604020202020204" pitchFamily="34" charset="0"/>
              </a:rPr>
              <a:t>FEIN search on EI page is unreliable – use FEIN from DE or EVFE</a:t>
            </a:r>
          </a:p>
          <a:p>
            <a:pPr marL="342900" fontAlgn="base">
              <a:lnSpc>
                <a:spcPct val="120000"/>
              </a:lnSpc>
              <a:buSzPct val="100000"/>
              <a:tabLst>
                <a:tab pos="457200" algn="l"/>
              </a:tabLst>
            </a:pPr>
            <a:r>
              <a:rPr lang="en-US" sz="1400" dirty="0">
                <a:latin typeface="Arial" panose="020B0604020202020204" pitchFamily="34" charset="0"/>
                <a:cs typeface="Arial" panose="020B0604020202020204" pitchFamily="34" charset="0"/>
              </a:rPr>
              <a:t>Final Month’s Pay</a:t>
            </a:r>
          </a:p>
          <a:p>
            <a:pPr marL="681228" lvl="1" fontAlgn="base">
              <a:lnSpc>
                <a:spcPct val="120000"/>
              </a:lnSpc>
              <a:buSzPct val="100000"/>
              <a:tabLst>
                <a:tab pos="457200" algn="l"/>
              </a:tabLst>
            </a:pPr>
            <a:r>
              <a:rPr lang="en-US" sz="1400" dirty="0">
                <a:latin typeface="Arial" panose="020B0604020202020204" pitchFamily="34" charset="0"/>
                <a:cs typeface="Arial" panose="020B0604020202020204" pitchFamily="34" charset="0"/>
              </a:rPr>
              <a:t>Expedited FS does not need verification of final pay</a:t>
            </a:r>
          </a:p>
          <a:p>
            <a:pPr marL="681228" lvl="1" fontAlgn="base">
              <a:lnSpc>
                <a:spcPct val="120000"/>
              </a:lnSpc>
              <a:buSzPct val="100000"/>
              <a:tabLst>
                <a:tab pos="457200" algn="l"/>
              </a:tabLst>
            </a:pPr>
            <a:r>
              <a:rPr lang="en-US" sz="1400" dirty="0">
                <a:latin typeface="Arial" panose="020B0604020202020204" pitchFamily="34" charset="0"/>
                <a:cs typeface="Arial" panose="020B0604020202020204" pitchFamily="34" charset="0"/>
              </a:rPr>
              <a:t>Add detailed comments as to why you are requiring final pay</a:t>
            </a:r>
          </a:p>
          <a:p>
            <a:pPr marL="342900" fontAlgn="base">
              <a:lnSpc>
                <a:spcPct val="120000"/>
              </a:lnSpc>
              <a:buSzPct val="100000"/>
              <a:tabLst>
                <a:tab pos="457200" algn="l"/>
              </a:tabLst>
            </a:pPr>
            <a:r>
              <a:rPr lang="en-US" sz="1400" dirty="0">
                <a:latin typeface="Arial" panose="020B0604020202020204" pitchFamily="34" charset="0"/>
                <a:cs typeface="Arial" panose="020B0604020202020204" pitchFamily="34" charset="0"/>
              </a:rPr>
              <a:t>Job Ends</a:t>
            </a:r>
          </a:p>
          <a:p>
            <a:pPr marL="681228" lvl="1" fontAlgn="base">
              <a:lnSpc>
                <a:spcPct val="120000"/>
              </a:lnSpc>
              <a:buSzPct val="100000"/>
              <a:tabLst>
                <a:tab pos="457200" algn="l"/>
              </a:tabLst>
            </a:pPr>
            <a:r>
              <a:rPr lang="en-US" sz="1400" dirty="0">
                <a:latin typeface="Arial" panose="020B0604020202020204" pitchFamily="34" charset="0"/>
                <a:cs typeface="Arial" panose="020B0604020202020204" pitchFamily="34" charset="0"/>
              </a:rPr>
              <a:t>Use end dates if no return anticipated (i.e. Fired)</a:t>
            </a:r>
          </a:p>
          <a:p>
            <a:pPr marL="681228" lvl="1" fontAlgn="base">
              <a:lnSpc>
                <a:spcPct val="120000"/>
              </a:lnSpc>
              <a:buSzPct val="100000"/>
              <a:tabLst>
                <a:tab pos="457200" algn="l"/>
              </a:tabLst>
            </a:pPr>
            <a:r>
              <a:rPr lang="en-US" sz="1400" dirty="0">
                <a:latin typeface="Arial" panose="020B0604020202020204" pitchFamily="34" charset="0"/>
                <a:cs typeface="Arial" panose="020B0604020202020204" pitchFamily="34" charset="0"/>
              </a:rPr>
              <a:t>Leave open-ended if client will return (i.e. Seasonal)</a:t>
            </a:r>
          </a:p>
          <a:p>
            <a:pPr marL="681228" lvl="1" fontAlgn="base">
              <a:lnSpc>
                <a:spcPct val="120000"/>
              </a:lnSpc>
              <a:buSzPct val="100000"/>
              <a:tabLst>
                <a:tab pos="457200" algn="l"/>
              </a:tabLst>
            </a:pPr>
            <a:r>
              <a:rPr lang="en-US" sz="1400" dirty="0">
                <a:latin typeface="Arial" panose="020B0604020202020204" pitchFamily="34" charset="0"/>
                <a:cs typeface="Arial" panose="020B0604020202020204" pitchFamily="34" charset="0"/>
              </a:rPr>
              <a:t>Get details from the client while completing your FS interviews!</a:t>
            </a:r>
          </a:p>
          <a:p>
            <a:pPr marL="342900" fontAlgn="base">
              <a:lnSpc>
                <a:spcPct val="120000"/>
              </a:lnSpc>
              <a:buSzPct val="100000"/>
              <a:tabLst>
                <a:tab pos="457200" algn="l"/>
              </a:tabLst>
            </a:pPr>
            <a:r>
              <a:rPr lang="en-US" sz="1400" dirty="0">
                <a:latin typeface="Arial" panose="020B0604020202020204" pitchFamily="34" charset="0"/>
                <a:cs typeface="Arial" panose="020B0604020202020204" pitchFamily="34" charset="0"/>
              </a:rPr>
              <a:t>Deleting pages for ended jobs that are recent.  Keep any EI screens that are less than 12 months old</a:t>
            </a:r>
          </a:p>
          <a:p>
            <a:pPr marL="342900" fontAlgn="base">
              <a:lnSpc>
                <a:spcPct val="120000"/>
              </a:lnSpc>
              <a:buSzPts val="1000"/>
              <a:tabLst>
                <a:tab pos="457200" algn="l"/>
              </a:tabLst>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2444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AA0B9-3CAB-4758-A56A-4F8BBE94E5B1}"/>
              </a:ext>
            </a:extLst>
          </p:cNvPr>
          <p:cNvSpPr>
            <a:spLocks noGrp="1"/>
          </p:cNvSpPr>
          <p:nvPr>
            <p:ph type="title"/>
          </p:nvPr>
        </p:nvSpPr>
        <p:spPr/>
        <p:txBody>
          <a:bodyPr/>
          <a:lstStyle/>
          <a:p>
            <a:r>
              <a:rPr lang="en-US" dirty="0"/>
              <a:t>FDSH</a:t>
            </a:r>
          </a:p>
        </p:txBody>
      </p:sp>
      <p:sp>
        <p:nvSpPr>
          <p:cNvPr id="5" name="Content Placeholder 4">
            <a:extLst>
              <a:ext uri="{FF2B5EF4-FFF2-40B4-BE49-F238E27FC236}">
                <a16:creationId xmlns:a16="http://schemas.microsoft.com/office/drawing/2014/main" id="{7F7A56BB-2886-4846-905C-F88C62D672FA}"/>
              </a:ext>
            </a:extLst>
          </p:cNvPr>
          <p:cNvSpPr>
            <a:spLocks noGrp="1"/>
          </p:cNvSpPr>
          <p:nvPr>
            <p:ph sz="half" idx="2"/>
          </p:nvPr>
        </p:nvSpPr>
        <p:spPr/>
        <p:txBody>
          <a:bodyPr/>
          <a:lstStyle/>
          <a:p>
            <a:r>
              <a:rPr lang="en-US" dirty="0">
                <a:latin typeface="Arial" panose="020B0604020202020204" pitchFamily="34" charset="0"/>
                <a:cs typeface="Arial" panose="020B0604020202020204" pitchFamily="34" charset="0"/>
              </a:rPr>
              <a:t>PCR reviews will include cases with FDSH used</a:t>
            </a:r>
          </a:p>
          <a:p>
            <a:r>
              <a:rPr lang="en-US" sz="1800" dirty="0">
                <a:latin typeface="Arial" panose="020B0604020202020204" pitchFamily="34" charset="0"/>
                <a:cs typeface="Arial" panose="020B0604020202020204" pitchFamily="34" charset="0"/>
              </a:rPr>
              <a:t>Processing FDSH, PH 16.4.3.1</a:t>
            </a:r>
          </a:p>
          <a:p>
            <a:endParaRPr lang="en-US" dirty="0"/>
          </a:p>
        </p:txBody>
      </p:sp>
    </p:spTree>
    <p:extLst>
      <p:ext uri="{BB962C8B-B14F-4D97-AF65-F5344CB8AC3E}">
        <p14:creationId xmlns:p14="http://schemas.microsoft.com/office/powerpoint/2010/main" val="2233096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9A12E-4091-4427-A857-2885F6456EDD}"/>
              </a:ext>
            </a:extLst>
          </p:cNvPr>
          <p:cNvSpPr>
            <a:spLocks noGrp="1"/>
          </p:cNvSpPr>
          <p:nvPr>
            <p:ph type="title"/>
          </p:nvPr>
        </p:nvSpPr>
        <p:spPr/>
        <p:txBody>
          <a:bodyPr/>
          <a:lstStyle/>
          <a:p>
            <a:r>
              <a:rPr lang="en-US" dirty="0"/>
              <a:t>Required FDSH entry format</a:t>
            </a:r>
          </a:p>
        </p:txBody>
      </p:sp>
      <p:sp>
        <p:nvSpPr>
          <p:cNvPr id="4" name="Text Placeholder 3">
            <a:extLst>
              <a:ext uri="{FF2B5EF4-FFF2-40B4-BE49-F238E27FC236}">
                <a16:creationId xmlns:a16="http://schemas.microsoft.com/office/drawing/2014/main" id="{95558979-B481-403D-9657-D599F241C597}"/>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Enter “Salary” for wage type</a:t>
            </a:r>
          </a:p>
          <a:p>
            <a:pPr marL="285750" indent="-285750">
              <a:buFont typeface="Arial" panose="020B0604020202020204" pitchFamily="34" charset="0"/>
              <a:buChar char="•"/>
            </a:pPr>
            <a:r>
              <a:rPr lang="en-US" dirty="0"/>
              <a:t>Enter average hours</a:t>
            </a:r>
          </a:p>
          <a:p>
            <a:pPr marL="285750" indent="-285750">
              <a:buFont typeface="Arial" panose="020B0604020202020204" pitchFamily="34" charset="0"/>
              <a:buChar char="•"/>
            </a:pPr>
            <a:r>
              <a:rPr lang="en-US" dirty="0"/>
              <a:t>Enter average gross earning for pay period</a:t>
            </a:r>
          </a:p>
          <a:p>
            <a:pPr marL="285750" indent="-285750">
              <a:buFont typeface="Arial" panose="020B0604020202020204" pitchFamily="34" charset="0"/>
              <a:buChar char="•"/>
            </a:pPr>
            <a:r>
              <a:rPr lang="en-US" dirty="0"/>
              <a:t>Enter DE for verification</a:t>
            </a:r>
          </a:p>
          <a:p>
            <a:pPr marL="285750" indent="-285750">
              <a:buFont typeface="Arial" panose="020B0604020202020204" pitchFamily="34" charset="0"/>
              <a:buChar char="•"/>
            </a:pPr>
            <a:r>
              <a:rPr lang="en-US" dirty="0"/>
              <a:t>Update</a:t>
            </a:r>
          </a:p>
          <a:p>
            <a:pPr marL="285750" indent="-285750">
              <a:buFont typeface="Arial" panose="020B0604020202020204" pitchFamily="34" charset="0"/>
              <a:buChar char="•"/>
            </a:pPr>
            <a:r>
              <a:rPr lang="en-US" dirty="0"/>
              <a:t>Calculate</a:t>
            </a:r>
          </a:p>
          <a:p>
            <a:pPr marL="285750" indent="-285750">
              <a:buFont typeface="Arial" panose="020B0604020202020204" pitchFamily="34" charset="0"/>
              <a:buChar char="•"/>
            </a:pPr>
            <a:r>
              <a:rPr lang="en-US" dirty="0"/>
              <a:t>Enter the date, that you confirmed FDSH with the client, pay dates </a:t>
            </a:r>
            <a:r>
              <a:rPr lang="en-US"/>
              <a:t>and calculations use</a:t>
            </a:r>
          </a:p>
        </p:txBody>
      </p:sp>
      <p:pic>
        <p:nvPicPr>
          <p:cNvPr id="18" name="Picture Placeholder 17">
            <a:extLst>
              <a:ext uri="{FF2B5EF4-FFF2-40B4-BE49-F238E27FC236}">
                <a16:creationId xmlns:a16="http://schemas.microsoft.com/office/drawing/2014/main" id="{3E1642D6-5005-46E8-B81F-1452F02BB91A}"/>
              </a:ext>
            </a:extLst>
          </p:cNvPr>
          <p:cNvPicPr>
            <a:picLocks noGrp="1"/>
          </p:cNvPicPr>
          <p:nvPr>
            <p:ph type="pic" idx="1"/>
          </p:nvPr>
        </p:nvPicPr>
        <p:blipFill rotWithShape="1">
          <a:blip r:embed="rId2">
            <a:extLst>
              <a:ext uri="{28A0092B-C50C-407E-A947-70E740481C1C}">
                <a14:useLocalDpi xmlns:a14="http://schemas.microsoft.com/office/drawing/2010/main" val="0"/>
              </a:ext>
            </a:extLst>
          </a:blip>
          <a:srcRect t="6120" b="6120"/>
          <a:stretch/>
        </p:blipFill>
        <p:spPr bwMode="auto">
          <a:xfrm>
            <a:off x="5262563" y="701675"/>
            <a:ext cx="6172200" cy="601186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3359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6B25FC4-2B41-4D90-AA71-5A05ECE26EB1}"/>
              </a:ext>
            </a:extLst>
          </p:cNvPr>
          <p:cNvSpPr>
            <a:spLocks noGrp="1"/>
          </p:cNvSpPr>
          <p:nvPr>
            <p:ph type="title"/>
          </p:nvPr>
        </p:nvSpPr>
        <p:spPr>
          <a:xfrm>
            <a:off x="2286106" y="1166331"/>
            <a:ext cx="7965461" cy="994164"/>
          </a:xfrm>
        </p:spPr>
        <p:txBody>
          <a:bodyPr/>
          <a:lstStyle/>
          <a:p>
            <a:r>
              <a:rPr lang="en-US" dirty="0"/>
              <a:t>FDSH Continued</a:t>
            </a:r>
          </a:p>
        </p:txBody>
      </p:sp>
      <p:sp>
        <p:nvSpPr>
          <p:cNvPr id="15" name="Content Placeholder 2">
            <a:extLst>
              <a:ext uri="{FF2B5EF4-FFF2-40B4-BE49-F238E27FC236}">
                <a16:creationId xmlns:a16="http://schemas.microsoft.com/office/drawing/2014/main" id="{2CCA067A-95A6-4AB8-A304-5A8D35C238D6}"/>
              </a:ext>
            </a:extLst>
          </p:cNvPr>
          <p:cNvSpPr>
            <a:spLocks noGrp="1"/>
          </p:cNvSpPr>
          <p:nvPr>
            <p:ph sz="half" idx="2"/>
          </p:nvPr>
        </p:nvSpPr>
        <p:spPr>
          <a:xfrm>
            <a:off x="2286106" y="2437252"/>
            <a:ext cx="7965460" cy="3829323"/>
          </a:xfrm>
        </p:spPr>
        <p:txBody>
          <a:bodyPr>
            <a:normAutofit/>
          </a:bodyPr>
          <a:lstStyle/>
          <a:p>
            <a:r>
              <a:rPr lang="en-US" dirty="0">
                <a:latin typeface="Arial" panose="020B0604020202020204" pitchFamily="34" charset="0"/>
                <a:cs typeface="Arial" panose="020B0604020202020204" pitchFamily="34" charset="0"/>
              </a:rPr>
              <a:t>Reminder – FDSH does not show pre-tax deductions, please ask the client about this and pend as appropriate (BC+ cases)</a:t>
            </a:r>
          </a:p>
          <a:p>
            <a:r>
              <a:rPr lang="en-US" dirty="0">
                <a:latin typeface="Arial" panose="020B0604020202020204" pitchFamily="34" charset="0"/>
                <a:cs typeface="Arial" panose="020B0604020202020204" pitchFamily="34" charset="0"/>
              </a:rPr>
              <a:t>Only commenting “per FDSH” is not acceptable, the comment must include:</a:t>
            </a:r>
          </a:p>
          <a:p>
            <a:pPr lvl="1"/>
            <a:r>
              <a:rPr lang="en-US" dirty="0">
                <a:latin typeface="Arial" panose="020B0604020202020204" pitchFamily="34" charset="0"/>
                <a:cs typeface="Arial" panose="020B0604020202020204" pitchFamily="34" charset="0"/>
              </a:rPr>
              <a:t>Clear indication client agreed,</a:t>
            </a:r>
          </a:p>
          <a:p>
            <a:pPr lvl="1"/>
            <a:r>
              <a:rPr lang="en-US" dirty="0">
                <a:latin typeface="Arial" panose="020B0604020202020204" pitchFamily="34" charset="0"/>
                <a:cs typeface="Arial" panose="020B0604020202020204" pitchFamily="34" charset="0"/>
              </a:rPr>
              <a:t>Pay dates used to establish the budget,</a:t>
            </a:r>
          </a:p>
          <a:p>
            <a:pPr lvl="1"/>
            <a:r>
              <a:rPr lang="en-US" dirty="0">
                <a:latin typeface="Arial" panose="020B0604020202020204" pitchFamily="34" charset="0"/>
                <a:cs typeface="Arial" panose="020B0604020202020204" pitchFamily="34" charset="0"/>
              </a:rPr>
              <a:t>Salary is being used, </a:t>
            </a:r>
          </a:p>
          <a:p>
            <a:pPr lvl="1"/>
            <a:r>
              <a:rPr lang="en-US" dirty="0">
                <a:latin typeface="Arial" panose="020B0604020202020204" pitchFamily="34" charset="0"/>
                <a:cs typeface="Arial" panose="020B0604020202020204" pitchFamily="34" charset="0"/>
              </a:rPr>
              <a:t>Show calculations</a:t>
            </a:r>
          </a:p>
        </p:txBody>
      </p:sp>
    </p:spTree>
    <p:extLst>
      <p:ext uri="{BB962C8B-B14F-4D97-AF65-F5344CB8AC3E}">
        <p14:creationId xmlns:p14="http://schemas.microsoft.com/office/powerpoint/2010/main" val="3540216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22809-4C36-4105-A535-03D8C70ABCA0}"/>
              </a:ext>
            </a:extLst>
          </p:cNvPr>
          <p:cNvSpPr>
            <a:spLocks noGrp="1"/>
          </p:cNvSpPr>
          <p:nvPr>
            <p:ph type="title"/>
          </p:nvPr>
        </p:nvSpPr>
        <p:spPr/>
        <p:txBody>
          <a:bodyPr>
            <a:normAutofit/>
          </a:bodyPr>
          <a:lstStyle/>
          <a:p>
            <a:r>
              <a:rPr lang="en-US" sz="3600" dirty="0">
                <a:solidFill>
                  <a:srgbClr val="202C8F"/>
                </a:solidFill>
                <a:effectLst/>
                <a:ea typeface="Times New Roman" panose="02020603050405020304" pitchFamily="18" charset="0"/>
              </a:rPr>
              <a:t>Dependent care</a:t>
            </a:r>
            <a:endParaRPr lang="en-US" sz="3600" dirty="0">
              <a:solidFill>
                <a:srgbClr val="202C8F"/>
              </a:solidFill>
            </a:endParaRPr>
          </a:p>
        </p:txBody>
      </p:sp>
      <p:sp>
        <p:nvSpPr>
          <p:cNvPr id="3" name="Content Placeholder 2">
            <a:extLst>
              <a:ext uri="{FF2B5EF4-FFF2-40B4-BE49-F238E27FC236}">
                <a16:creationId xmlns:a16="http://schemas.microsoft.com/office/drawing/2014/main" id="{3F97570D-ED10-4E49-964B-CEA039AF27D3}"/>
              </a:ext>
            </a:extLst>
          </p:cNvPr>
          <p:cNvSpPr>
            <a:spLocks noGrp="1"/>
          </p:cNvSpPr>
          <p:nvPr>
            <p:ph sz="half" idx="2"/>
          </p:nvPr>
        </p:nvSpPr>
        <p:spPr/>
        <p:txBody>
          <a:bodyPr/>
          <a:lstStyle/>
          <a:p>
            <a:pPr marL="342900" marR="0" lvl="0" indent="-342900">
              <a:spcBef>
                <a:spcPts val="0"/>
              </a:spcBef>
              <a:spcAft>
                <a:spcPts val="0"/>
              </a:spcAft>
              <a:buFont typeface="Symbol" panose="05050102010706020507" pitchFamily="18" charset="2"/>
              <a:buChar char=""/>
            </a:pPr>
            <a:r>
              <a:rPr lang="en-US" sz="1800" dirty="0">
                <a:solidFill>
                  <a:srgbClr val="202C8F"/>
                </a:solidFill>
                <a:effectLst/>
                <a:latin typeface="Arial" panose="020B0604020202020204" pitchFamily="34" charset="0"/>
                <a:ea typeface="Times New Roman" panose="02020603050405020304" pitchFamily="18" charset="0"/>
                <a:cs typeface="Arial" panose="020B0604020202020204" pitchFamily="34" charset="0"/>
              </a:rPr>
              <a:t>Self-declared unless questionable or unreasonable 1.2.4.6</a:t>
            </a:r>
          </a:p>
          <a:p>
            <a:pPr marL="342900" marR="0" lvl="0" indent="-342900">
              <a:spcBef>
                <a:spcPts val="0"/>
              </a:spcBef>
              <a:spcAft>
                <a:spcPts val="0"/>
              </a:spcAft>
              <a:buFont typeface="Symbol" panose="05050102010706020507" pitchFamily="18" charset="2"/>
              <a:buChar char=""/>
            </a:pPr>
            <a:r>
              <a:rPr lang="en-US" sz="1800" dirty="0">
                <a:solidFill>
                  <a:srgbClr val="202C8F"/>
                </a:solidFill>
                <a:effectLst/>
                <a:latin typeface="Arial" panose="020B0604020202020204" pitchFamily="34" charset="0"/>
                <a:ea typeface="Times New Roman" panose="02020603050405020304" pitchFamily="18" charset="0"/>
                <a:cs typeface="Arial" panose="020B0604020202020204" pitchFamily="34" charset="0"/>
              </a:rPr>
              <a:t>Add/remove as needed – expense may continue to hold spot</a:t>
            </a:r>
          </a:p>
          <a:p>
            <a:pPr marL="681228" lvl="1" indent="-342900">
              <a:spcBef>
                <a:spcPts val="0"/>
              </a:spcBef>
              <a:buFont typeface="Symbol" panose="05050102010706020507" pitchFamily="18" charset="2"/>
              <a:buChar char=""/>
            </a:pPr>
            <a:r>
              <a:rPr lang="en-US" dirty="0">
                <a:solidFill>
                  <a:srgbClr val="202C8F"/>
                </a:solidFill>
                <a:latin typeface="Arial" panose="020B0604020202020204" pitchFamily="34" charset="0"/>
                <a:ea typeface="Times New Roman" panose="02020603050405020304" pitchFamily="18" charset="0"/>
                <a:cs typeface="Arial" panose="020B0604020202020204" pitchFamily="34" charset="0"/>
              </a:rPr>
              <a:t>Ex. 1 – client no longer working at renewal interview, but expense is left budgeted</a:t>
            </a:r>
          </a:p>
          <a:p>
            <a:pPr marL="681228" lvl="1" indent="-342900">
              <a:spcBef>
                <a:spcPts val="0"/>
              </a:spcBef>
              <a:buFont typeface="Symbol" panose="05050102010706020507" pitchFamily="18" charset="2"/>
              <a:buChar char=""/>
            </a:pPr>
            <a:r>
              <a:rPr lang="en-US" dirty="0">
                <a:solidFill>
                  <a:srgbClr val="202C8F"/>
                </a:solidFill>
                <a:effectLst/>
                <a:latin typeface="Arial" panose="020B0604020202020204" pitchFamily="34" charset="0"/>
                <a:ea typeface="Times New Roman" panose="02020603050405020304" pitchFamily="18" charset="0"/>
                <a:cs typeface="Arial" panose="020B0604020202020204" pitchFamily="34" charset="0"/>
              </a:rPr>
              <a:t>Ex. 2 – client is working and has daycare costs, but no questions asked or amount budgeted</a:t>
            </a:r>
          </a:p>
          <a:p>
            <a:pPr marL="342900" marR="0" lvl="0" indent="-342900">
              <a:spcBef>
                <a:spcPts val="0"/>
              </a:spcBef>
              <a:spcAft>
                <a:spcPts val="0"/>
              </a:spcAft>
              <a:buFont typeface="Symbol" panose="05050102010706020507" pitchFamily="18" charset="2"/>
              <a:buChar char=""/>
            </a:pPr>
            <a:endParaRPr lang="en-US" sz="1800" dirty="0">
              <a:solidFill>
                <a:srgbClr val="202C8F"/>
              </a:solidFill>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1599746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36FCF6-982C-CC37-9625-3EBFC7E7DD13}"/>
              </a:ext>
            </a:extLst>
          </p:cNvPr>
          <p:cNvSpPr>
            <a:spLocks noGrp="1"/>
          </p:cNvSpPr>
          <p:nvPr>
            <p:ph type="title"/>
          </p:nvPr>
        </p:nvSpPr>
        <p:spPr>
          <a:xfrm>
            <a:off x="1550563" y="1089213"/>
            <a:ext cx="9879437" cy="980844"/>
          </a:xfrm>
        </p:spPr>
        <p:txBody>
          <a:bodyPr/>
          <a:lstStyle/>
          <a:p>
            <a:r>
              <a:rPr lang="en-US" dirty="0"/>
              <a:t>SUE</a:t>
            </a:r>
          </a:p>
        </p:txBody>
      </p:sp>
      <p:sp>
        <p:nvSpPr>
          <p:cNvPr id="4" name="Text Placeholder 3">
            <a:extLst>
              <a:ext uri="{FF2B5EF4-FFF2-40B4-BE49-F238E27FC236}">
                <a16:creationId xmlns:a16="http://schemas.microsoft.com/office/drawing/2014/main" id="{97DCC342-9FD1-7055-EAAC-008DC851B13F}"/>
              </a:ext>
            </a:extLst>
          </p:cNvPr>
          <p:cNvSpPr>
            <a:spLocks noGrp="1"/>
          </p:cNvSpPr>
          <p:nvPr>
            <p:ph type="body" sz="quarter" idx="13"/>
          </p:nvPr>
        </p:nvSpPr>
        <p:spPr>
          <a:xfrm>
            <a:off x="1550564" y="2331958"/>
            <a:ext cx="9220900" cy="3704266"/>
          </a:xfrm>
        </p:spPr>
        <p: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Count base rent - no garage fees, pet fees, etc. </a:t>
            </a:r>
          </a:p>
          <a:p>
            <a:pPr marL="971550" lvl="1" indent="-285750"/>
            <a:r>
              <a:rPr lang="en-US" sz="1800" dirty="0">
                <a:latin typeface="Arial" panose="020B0604020202020204" pitchFamily="34" charset="0"/>
                <a:cs typeface="Arial" panose="020B0604020202020204" pitchFamily="34" charset="0"/>
              </a:rPr>
              <a:t>FSHB 4.6.7.2 Do not count surcharges such as pet expenses or extra garage rentals as shelter or utility expenses. The monthly amount of rent the individual is obligated to pay should be taken into consideration each month when the shelter deduction is determined without regard to when the rent is actually paid. Only allow current monthly expenses.  Do not include arrearages, late charges, or discounts for early payment.</a:t>
            </a:r>
          </a:p>
          <a:p>
            <a:pPr lvl="1" indent="0">
              <a:buNone/>
            </a:pPr>
            <a:endParaRPr lang="en-US"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Count only their portion of rent (households with roommates)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Does SUE exceed income?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Enter estimated and/or actual utility amounts, avoid $0 or $1 place holders</a:t>
            </a:r>
          </a:p>
        </p:txBody>
      </p:sp>
    </p:spTree>
    <p:extLst>
      <p:ext uri="{BB962C8B-B14F-4D97-AF65-F5344CB8AC3E}">
        <p14:creationId xmlns:p14="http://schemas.microsoft.com/office/powerpoint/2010/main" val="34363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EDA75-0988-2AC2-87F8-8DEC83A7B9CA}"/>
              </a:ext>
            </a:extLst>
          </p:cNvPr>
          <p:cNvSpPr>
            <a:spLocks noGrp="1"/>
          </p:cNvSpPr>
          <p:nvPr>
            <p:ph type="title"/>
          </p:nvPr>
        </p:nvSpPr>
        <p:spPr>
          <a:xfrm>
            <a:off x="5702441" y="1061623"/>
            <a:ext cx="5723586" cy="4739104"/>
          </a:xfrm>
        </p:spPr>
        <p:txBody>
          <a:bodyPr/>
          <a:lstStyle/>
          <a:p>
            <a:r>
              <a:rPr lang="en-US" dirty="0"/>
              <a:t>Foodshare issuance</a:t>
            </a:r>
            <a:br>
              <a:rPr lang="en-US" dirty="0"/>
            </a:br>
            <a:r>
              <a:rPr lang="en-US" dirty="0"/>
              <a:t>numbers</a:t>
            </a:r>
          </a:p>
        </p:txBody>
      </p:sp>
      <p:pic>
        <p:nvPicPr>
          <p:cNvPr id="7" name="Picture Placeholder 6" descr="A person standing in front of a whiteboard">
            <a:extLst>
              <a:ext uri="{FF2B5EF4-FFF2-40B4-BE49-F238E27FC236}">
                <a16:creationId xmlns:a16="http://schemas.microsoft.com/office/drawing/2014/main" id="{DD186EAB-37C7-E7E6-AE8D-F077D02804F9}"/>
              </a:ext>
            </a:extLst>
          </p:cNvPr>
          <p:cNvPicPr>
            <a:picLocks noGrp="1" noChangeAspect="1"/>
          </p:cNvPicPr>
          <p:nvPr>
            <p:ph type="pic" sz="quarter" idx="11"/>
          </p:nvPr>
        </p:nvPicPr>
        <p:blipFill>
          <a:blip r:embed="rId3">
            <a:duotone>
              <a:prstClr val="black"/>
              <a:schemeClr val="accent1">
                <a:tint val="45000"/>
                <a:satMod val="400000"/>
              </a:schemeClr>
            </a:duotone>
          </a:blip>
          <a:srcRect l="27208" r="27208"/>
          <a:stretch/>
        </p:blipFill>
        <p:spPr>
          <a:xfrm>
            <a:off x="443345" y="0"/>
            <a:ext cx="4344695" cy="6359525"/>
          </a:xfrm>
        </p:spPr>
      </p:pic>
    </p:spTree>
    <p:extLst>
      <p:ext uri="{BB962C8B-B14F-4D97-AF65-F5344CB8AC3E}">
        <p14:creationId xmlns:p14="http://schemas.microsoft.com/office/powerpoint/2010/main" val="2906491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22C5-0C9E-B582-A8FE-B45E70A01E7F}"/>
              </a:ext>
            </a:extLst>
          </p:cNvPr>
          <p:cNvSpPr>
            <a:spLocks noGrp="1"/>
          </p:cNvSpPr>
          <p:nvPr>
            <p:ph type="ctrTitle"/>
          </p:nvPr>
        </p:nvSpPr>
        <p:spPr>
          <a:xfrm>
            <a:off x="914401" y="849782"/>
            <a:ext cx="5715000" cy="2727709"/>
          </a:xfrm>
        </p:spPr>
        <p:txBody>
          <a:bodyPr/>
          <a:lstStyle/>
          <a:p>
            <a:r>
              <a:rPr lang="en-US" dirty="0"/>
              <a:t>Thank </a:t>
            </a:r>
            <a:br>
              <a:rPr lang="en-US" dirty="0"/>
            </a:br>
            <a:r>
              <a:rPr lang="en-US" dirty="0"/>
              <a:t>you</a:t>
            </a:r>
          </a:p>
        </p:txBody>
      </p:sp>
    </p:spTree>
    <p:extLst>
      <p:ext uri="{BB962C8B-B14F-4D97-AF65-F5344CB8AC3E}">
        <p14:creationId xmlns:p14="http://schemas.microsoft.com/office/powerpoint/2010/main" val="1973173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3460565" y="928688"/>
            <a:ext cx="7965461" cy="1122750"/>
          </a:xfrm>
        </p:spPr>
        <p:txBody>
          <a:bodyPr/>
          <a:lstStyle/>
          <a:p>
            <a:r>
              <a:rPr lang="en-US" dirty="0"/>
              <a:t>Average monthly Foodshare numbers</a:t>
            </a:r>
          </a:p>
        </p:txBody>
      </p:sp>
      <p:sp>
        <p:nvSpPr>
          <p:cNvPr id="6" name="TextBox 5">
            <a:extLst>
              <a:ext uri="{FF2B5EF4-FFF2-40B4-BE49-F238E27FC236}">
                <a16:creationId xmlns:a16="http://schemas.microsoft.com/office/drawing/2014/main" id="{DA4CFA3C-1BF2-49A7-883D-64B8DAEF1852}"/>
              </a:ext>
            </a:extLst>
          </p:cNvPr>
          <p:cNvSpPr txBox="1"/>
          <p:nvPr/>
        </p:nvSpPr>
        <p:spPr>
          <a:xfrm>
            <a:off x="3342795" y="5996255"/>
            <a:ext cx="7638394"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*Source: IMMR IM FoodShare Benefit Issuance County of Residence Report</a:t>
            </a:r>
          </a:p>
          <a:p>
            <a:r>
              <a:rPr lang="en-US" dirty="0">
                <a:latin typeface="Arial" panose="020B0604020202020204" pitchFamily="34" charset="0"/>
                <a:cs typeface="Arial" panose="020B0604020202020204" pitchFamily="34" charset="0"/>
              </a:rPr>
              <a:t>**2025 YTD average, total is a projection</a:t>
            </a:r>
          </a:p>
        </p:txBody>
      </p:sp>
      <p:sp>
        <p:nvSpPr>
          <p:cNvPr id="7" name="TextBox 6">
            <a:extLst>
              <a:ext uri="{FF2B5EF4-FFF2-40B4-BE49-F238E27FC236}">
                <a16:creationId xmlns:a16="http://schemas.microsoft.com/office/drawing/2014/main" id="{614D5627-5979-4B81-AEFF-43D42BD50487}"/>
              </a:ext>
            </a:extLst>
          </p:cNvPr>
          <p:cNvSpPr txBox="1"/>
          <p:nvPr/>
        </p:nvSpPr>
        <p:spPr>
          <a:xfrm>
            <a:off x="8791662" y="5295204"/>
            <a:ext cx="394283" cy="369332"/>
          </a:xfrm>
          <a:prstGeom prst="rect">
            <a:avLst/>
          </a:prstGeom>
          <a:noFill/>
        </p:spPr>
        <p:txBody>
          <a:bodyPr wrap="square" rtlCol="0">
            <a:spAutoFit/>
          </a:bodyPr>
          <a:lstStyle/>
          <a:p>
            <a:r>
              <a:rPr lang="en-US" dirty="0"/>
              <a:t>**</a:t>
            </a:r>
          </a:p>
        </p:txBody>
      </p:sp>
      <p:pic>
        <p:nvPicPr>
          <p:cNvPr id="8" name="Picture 7">
            <a:extLst>
              <a:ext uri="{FF2B5EF4-FFF2-40B4-BE49-F238E27FC236}">
                <a16:creationId xmlns:a16="http://schemas.microsoft.com/office/drawing/2014/main" id="{2D4CF375-9D46-4D0C-926E-C564E600D7F3}"/>
              </a:ext>
            </a:extLst>
          </p:cNvPr>
          <p:cNvPicPr>
            <a:picLocks noChangeAspect="1"/>
          </p:cNvPicPr>
          <p:nvPr/>
        </p:nvPicPr>
        <p:blipFill>
          <a:blip r:embed="rId3"/>
          <a:stretch>
            <a:fillRect/>
          </a:stretch>
        </p:blipFill>
        <p:spPr>
          <a:xfrm>
            <a:off x="3460565" y="2019642"/>
            <a:ext cx="6782562" cy="3810753"/>
          </a:xfrm>
          <a:prstGeom prst="rect">
            <a:avLst/>
          </a:prstGeom>
        </p:spPr>
      </p:pic>
    </p:spTree>
    <p:extLst>
      <p:ext uri="{BB962C8B-B14F-4D97-AF65-F5344CB8AC3E}">
        <p14:creationId xmlns:p14="http://schemas.microsoft.com/office/powerpoint/2010/main" val="685681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914399" y="1771378"/>
            <a:ext cx="6274965" cy="2495028"/>
          </a:xfrm>
        </p:spPr>
        <p:txBody>
          <a:bodyPr/>
          <a:lstStyle/>
          <a:p>
            <a:r>
              <a:rPr lang="en-US" dirty="0"/>
              <a:t>Child Care </a:t>
            </a:r>
            <a:br>
              <a:rPr lang="en-US" dirty="0"/>
            </a:br>
            <a:r>
              <a:rPr lang="en-US" dirty="0"/>
              <a:t>Issuance </a:t>
            </a:r>
            <a:br>
              <a:rPr lang="en-US" dirty="0"/>
            </a:br>
            <a:r>
              <a:rPr lang="en-US" dirty="0"/>
              <a:t>Numbers</a:t>
            </a:r>
          </a:p>
        </p:txBody>
      </p:sp>
      <p:pic>
        <p:nvPicPr>
          <p:cNvPr id="6" name="Picture Placeholder 5" descr="A person holding a microphone and standing in front of a group of people">
            <a:extLst>
              <a:ext uri="{FF2B5EF4-FFF2-40B4-BE49-F238E27FC236}">
                <a16:creationId xmlns:a16="http://schemas.microsoft.com/office/drawing/2014/main" id="{FECDA901-DD88-89EB-E10E-A2994D0A92DB}"/>
              </a:ext>
            </a:extLst>
          </p:cNvPr>
          <p:cNvPicPr>
            <a:picLocks noGrp="1" noChangeAspect="1"/>
          </p:cNvPicPr>
          <p:nvPr>
            <p:ph type="pic" sz="quarter" idx="11"/>
          </p:nvPr>
        </p:nvPicPr>
        <p:blipFill rotWithShape="1">
          <a:blip r:embed="rId3">
            <a:duotone>
              <a:prstClr val="black"/>
              <a:schemeClr val="accent3">
                <a:tint val="45000"/>
                <a:satMod val="400000"/>
              </a:schemeClr>
            </a:duotone>
          </a:blip>
          <a:srcRect l="27745" r="27745"/>
          <a:stretch/>
        </p:blipFill>
        <p:spPr>
          <a:xfrm>
            <a:off x="7414194" y="410780"/>
            <a:ext cx="4344695" cy="6447220"/>
          </a:xfrm>
        </p:spPr>
      </p:pic>
    </p:spTree>
    <p:extLst>
      <p:ext uri="{BB962C8B-B14F-4D97-AF65-F5344CB8AC3E}">
        <p14:creationId xmlns:p14="http://schemas.microsoft.com/office/powerpoint/2010/main" val="2952923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A34A6-22BC-27A4-2C79-EE98A4943B14}"/>
              </a:ext>
            </a:extLst>
          </p:cNvPr>
          <p:cNvSpPr>
            <a:spLocks noGrp="1"/>
          </p:cNvSpPr>
          <p:nvPr>
            <p:ph type="title"/>
          </p:nvPr>
        </p:nvSpPr>
        <p:spPr>
          <a:xfrm>
            <a:off x="914399" y="834635"/>
            <a:ext cx="7796464" cy="1222385"/>
          </a:xfrm>
        </p:spPr>
        <p:txBody>
          <a:bodyPr/>
          <a:lstStyle/>
          <a:p>
            <a:r>
              <a:rPr lang="en-US" dirty="0"/>
              <a:t>Average monthly Child Care numbers</a:t>
            </a:r>
          </a:p>
        </p:txBody>
      </p:sp>
      <p:pic>
        <p:nvPicPr>
          <p:cNvPr id="11" name="Picture 10">
            <a:extLst>
              <a:ext uri="{FF2B5EF4-FFF2-40B4-BE49-F238E27FC236}">
                <a16:creationId xmlns:a16="http://schemas.microsoft.com/office/drawing/2014/main" id="{B6A2DD62-3BB5-4FC2-9FA0-EE6E6FD16532}"/>
              </a:ext>
            </a:extLst>
          </p:cNvPr>
          <p:cNvPicPr>
            <a:picLocks noChangeAspect="1"/>
          </p:cNvPicPr>
          <p:nvPr/>
        </p:nvPicPr>
        <p:blipFill>
          <a:blip r:embed="rId3"/>
          <a:stretch>
            <a:fillRect/>
          </a:stretch>
        </p:blipFill>
        <p:spPr>
          <a:xfrm>
            <a:off x="914399" y="2127141"/>
            <a:ext cx="6779492" cy="3737408"/>
          </a:xfrm>
          <a:prstGeom prst="rect">
            <a:avLst/>
          </a:prstGeom>
        </p:spPr>
      </p:pic>
      <p:sp>
        <p:nvSpPr>
          <p:cNvPr id="15" name="TextBox 14">
            <a:extLst>
              <a:ext uri="{FF2B5EF4-FFF2-40B4-BE49-F238E27FC236}">
                <a16:creationId xmlns:a16="http://schemas.microsoft.com/office/drawing/2014/main" id="{3497173F-5435-4699-8973-B5EE5B0D7E1B}"/>
              </a:ext>
            </a:extLst>
          </p:cNvPr>
          <p:cNvSpPr txBox="1"/>
          <p:nvPr/>
        </p:nvSpPr>
        <p:spPr>
          <a:xfrm>
            <a:off x="914399" y="5934670"/>
            <a:ext cx="7887856"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*Source: WEBI report: Benefits Utilized and Children and Families</a:t>
            </a:r>
          </a:p>
          <a:p>
            <a:r>
              <a:rPr lang="en-US" dirty="0">
                <a:latin typeface="Arial" panose="020B0604020202020204" pitchFamily="34" charset="0"/>
                <a:cs typeface="Arial" panose="020B0604020202020204" pitchFamily="34" charset="0"/>
              </a:rPr>
              <a:t>**2025 YTD average, total is a projection</a:t>
            </a:r>
          </a:p>
        </p:txBody>
      </p:sp>
    </p:spTree>
    <p:extLst>
      <p:ext uri="{BB962C8B-B14F-4D97-AF65-F5344CB8AC3E}">
        <p14:creationId xmlns:p14="http://schemas.microsoft.com/office/powerpoint/2010/main" val="2468595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10199-C129-11F0-56F2-2D1AED21CB4C}"/>
              </a:ext>
            </a:extLst>
          </p:cNvPr>
          <p:cNvSpPr>
            <a:spLocks noGrp="1"/>
          </p:cNvSpPr>
          <p:nvPr>
            <p:ph type="title"/>
          </p:nvPr>
        </p:nvSpPr>
        <p:spPr>
          <a:xfrm>
            <a:off x="4364809" y="1057274"/>
            <a:ext cx="7043617" cy="2966086"/>
          </a:xfrm>
        </p:spPr>
        <p:txBody>
          <a:bodyPr/>
          <a:lstStyle/>
          <a:p>
            <a:r>
              <a:rPr lang="en-US" dirty="0"/>
              <a:t>BadgerCare Plus </a:t>
            </a:r>
            <a:br>
              <a:rPr lang="en-US" dirty="0"/>
            </a:br>
            <a:r>
              <a:rPr lang="en-US" dirty="0"/>
              <a:t>and Medicaid</a:t>
            </a:r>
            <a:br>
              <a:rPr lang="en-US" dirty="0"/>
            </a:br>
            <a:r>
              <a:rPr lang="en-US" dirty="0"/>
              <a:t>Numbers</a:t>
            </a:r>
          </a:p>
        </p:txBody>
      </p:sp>
    </p:spTree>
    <p:extLst>
      <p:ext uri="{BB962C8B-B14F-4D97-AF65-F5344CB8AC3E}">
        <p14:creationId xmlns:p14="http://schemas.microsoft.com/office/powerpoint/2010/main" val="1131718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9BB24-F517-4D8D-8004-E031407378FB}"/>
              </a:ext>
            </a:extLst>
          </p:cNvPr>
          <p:cNvSpPr>
            <a:spLocks noGrp="1"/>
          </p:cNvSpPr>
          <p:nvPr>
            <p:ph type="title"/>
          </p:nvPr>
        </p:nvSpPr>
        <p:spPr>
          <a:xfrm>
            <a:off x="4364809" y="1057275"/>
            <a:ext cx="7043617" cy="855416"/>
          </a:xfrm>
        </p:spPr>
        <p:txBody>
          <a:bodyPr/>
          <a:lstStyle/>
          <a:p>
            <a:r>
              <a:rPr lang="en-US" dirty="0"/>
              <a:t>2024 numbers</a:t>
            </a:r>
          </a:p>
        </p:txBody>
      </p:sp>
      <p:graphicFrame>
        <p:nvGraphicFramePr>
          <p:cNvPr id="5" name="Table 4">
            <a:extLst>
              <a:ext uri="{FF2B5EF4-FFF2-40B4-BE49-F238E27FC236}">
                <a16:creationId xmlns:a16="http://schemas.microsoft.com/office/drawing/2014/main" id="{9C991EAA-249E-42B0-910F-CF130CA9DD51}"/>
              </a:ext>
            </a:extLst>
          </p:cNvPr>
          <p:cNvGraphicFramePr>
            <a:graphicFrameLocks noGrp="1"/>
          </p:cNvGraphicFramePr>
          <p:nvPr>
            <p:extLst>
              <p:ext uri="{D42A27DB-BD31-4B8C-83A1-F6EECF244321}">
                <p14:modId xmlns:p14="http://schemas.microsoft.com/office/powerpoint/2010/main" val="399976345"/>
              </p:ext>
            </p:extLst>
          </p:nvPr>
        </p:nvGraphicFramePr>
        <p:xfrm>
          <a:off x="4615693" y="2443162"/>
          <a:ext cx="5652433" cy="2264084"/>
        </p:xfrm>
        <a:graphic>
          <a:graphicData uri="http://schemas.openxmlformats.org/drawingml/2006/table">
            <a:tbl>
              <a:tblPr>
                <a:tableStyleId>{3B4B98B0-60AC-42C2-AFA5-B58CD77FA1E5}</a:tableStyleId>
              </a:tblPr>
              <a:tblGrid>
                <a:gridCol w="1262355">
                  <a:extLst>
                    <a:ext uri="{9D8B030D-6E8A-4147-A177-3AD203B41FA5}">
                      <a16:colId xmlns:a16="http://schemas.microsoft.com/office/drawing/2014/main" val="2746827292"/>
                    </a:ext>
                  </a:extLst>
                </a:gridCol>
                <a:gridCol w="1540669">
                  <a:extLst>
                    <a:ext uri="{9D8B030D-6E8A-4147-A177-3AD203B41FA5}">
                      <a16:colId xmlns:a16="http://schemas.microsoft.com/office/drawing/2014/main" val="509199530"/>
                    </a:ext>
                  </a:extLst>
                </a:gridCol>
                <a:gridCol w="1471090">
                  <a:extLst>
                    <a:ext uri="{9D8B030D-6E8A-4147-A177-3AD203B41FA5}">
                      <a16:colId xmlns:a16="http://schemas.microsoft.com/office/drawing/2014/main" val="2247663221"/>
                    </a:ext>
                  </a:extLst>
                </a:gridCol>
                <a:gridCol w="1378319">
                  <a:extLst>
                    <a:ext uri="{9D8B030D-6E8A-4147-A177-3AD203B41FA5}">
                      <a16:colId xmlns:a16="http://schemas.microsoft.com/office/drawing/2014/main" val="2637022420"/>
                    </a:ext>
                  </a:extLst>
                </a:gridCol>
              </a:tblGrid>
              <a:tr h="258119">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b="1" u="none" strike="noStrike" dirty="0">
                          <a:effectLst/>
                          <a:latin typeface="Calibri" panose="020F0502020204030204" pitchFamily="34" charset="0"/>
                          <a:cs typeface="Calibri" panose="020F0502020204030204" pitchFamily="34" charset="0"/>
                        </a:rPr>
                        <a:t>People enrolled </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400" b="1" u="none" strike="noStrike" dirty="0">
                          <a:effectLst/>
                          <a:latin typeface="Calibri" panose="020F0502020204030204" pitchFamily="34" charset="0"/>
                          <a:cs typeface="Calibri" panose="020F0502020204030204" pitchFamily="34" charset="0"/>
                        </a:rPr>
                        <a:t>Medicaid cost</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400" b="1" u="none" strike="noStrike" dirty="0">
                          <a:effectLst/>
                          <a:latin typeface="Calibri" panose="020F0502020204030204" pitchFamily="34" charset="0"/>
                          <a:cs typeface="Calibri" panose="020F0502020204030204" pitchFamily="34" charset="0"/>
                        </a:rPr>
                        <a:t>Cost per person</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2700359386"/>
                  </a:ext>
                </a:extLst>
              </a:tr>
              <a:tr h="206495">
                <a:tc>
                  <a:txBody>
                    <a:bodyPr/>
                    <a:lstStyle/>
                    <a:p>
                      <a:pPr algn="l" fontAlgn="b"/>
                      <a:r>
                        <a:rPr lang="en-US" sz="1400" b="1" u="none" strike="noStrike" dirty="0">
                          <a:effectLst/>
                          <a:latin typeface="Calibri" panose="020F0502020204030204" pitchFamily="34" charset="0"/>
                          <a:cs typeface="Calibri" panose="020F0502020204030204" pitchFamily="34" charset="0"/>
                        </a:rPr>
                        <a:t>Adams</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400" u="none" strike="noStrike" dirty="0">
                          <a:effectLst/>
                          <a:latin typeface="Calibri" panose="020F0502020204030204" pitchFamily="34" charset="0"/>
                          <a:cs typeface="Calibri" panose="020F0502020204030204" pitchFamily="34" charset="0"/>
                        </a:rPr>
                        <a:t>4,307</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400" u="none" strike="noStrike" dirty="0">
                          <a:effectLst/>
                          <a:latin typeface="Calibri" panose="020F0502020204030204" pitchFamily="34" charset="0"/>
                          <a:cs typeface="Calibri" panose="020F0502020204030204" pitchFamily="34" charset="0"/>
                        </a:rPr>
                        <a:t>$46,308,864</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rowSpan="9">
                  <a:txBody>
                    <a:bodyPr/>
                    <a:lstStyle/>
                    <a:p>
                      <a:pPr algn="ctr" fontAlgn="ctr"/>
                      <a:r>
                        <a:rPr lang="en-US" sz="1400" u="none" strike="noStrike" dirty="0">
                          <a:effectLst/>
                          <a:latin typeface="Calibri" panose="020F0502020204030204" pitchFamily="34" charset="0"/>
                          <a:cs typeface="Calibri" panose="020F0502020204030204" pitchFamily="34" charset="0"/>
                        </a:rPr>
                        <a:t>10,752</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425925083"/>
                  </a:ext>
                </a:extLst>
              </a:tr>
              <a:tr h="206495">
                <a:tc>
                  <a:txBody>
                    <a:bodyPr/>
                    <a:lstStyle/>
                    <a:p>
                      <a:pPr algn="l" fontAlgn="b"/>
                      <a:r>
                        <a:rPr lang="en-US" sz="1400" b="1" u="none" strike="noStrike" dirty="0">
                          <a:effectLst/>
                          <a:latin typeface="Calibri" panose="020F0502020204030204" pitchFamily="34" charset="0"/>
                          <a:cs typeface="Calibri" panose="020F0502020204030204" pitchFamily="34" charset="0"/>
                        </a:rPr>
                        <a:t>Columbia</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400" u="none" strike="noStrike" dirty="0">
                          <a:effectLst/>
                          <a:latin typeface="Calibri" panose="020F0502020204030204" pitchFamily="34" charset="0"/>
                          <a:cs typeface="Calibri" panose="020F0502020204030204" pitchFamily="34" charset="0"/>
                        </a:rPr>
                        <a:t>5,537</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400" u="none" strike="noStrike" dirty="0">
                          <a:effectLst/>
                          <a:latin typeface="Calibri" panose="020F0502020204030204" pitchFamily="34" charset="0"/>
                          <a:cs typeface="Calibri" panose="020F0502020204030204" pitchFamily="34" charset="0"/>
                        </a:rPr>
                        <a:t>$59,533,824</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vMerge="1">
                  <a:txBody>
                    <a:bodyPr/>
                    <a:lstStyle/>
                    <a:p>
                      <a:endParaRPr lang="en-US"/>
                    </a:p>
                  </a:txBody>
                  <a:tcPr/>
                </a:tc>
                <a:extLst>
                  <a:ext uri="{0D108BD9-81ED-4DB2-BD59-A6C34878D82A}">
                    <a16:rowId xmlns:a16="http://schemas.microsoft.com/office/drawing/2014/main" val="231850914"/>
                  </a:ext>
                </a:extLst>
              </a:tr>
              <a:tr h="206495">
                <a:tc>
                  <a:txBody>
                    <a:bodyPr/>
                    <a:lstStyle/>
                    <a:p>
                      <a:pPr algn="l" fontAlgn="b"/>
                      <a:r>
                        <a:rPr lang="en-US" sz="1400" b="1" u="none" strike="noStrike" dirty="0">
                          <a:effectLst/>
                          <a:latin typeface="Calibri" panose="020F0502020204030204" pitchFamily="34" charset="0"/>
                          <a:cs typeface="Calibri" panose="020F0502020204030204" pitchFamily="34" charset="0"/>
                        </a:rPr>
                        <a:t>Dane</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400" u="none" strike="noStrike" dirty="0">
                          <a:effectLst/>
                          <a:latin typeface="Calibri" panose="020F0502020204030204" pitchFamily="34" charset="0"/>
                          <a:cs typeface="Calibri" panose="020F0502020204030204" pitchFamily="34" charset="0"/>
                        </a:rPr>
                        <a:t>91,160</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400" u="none" strike="noStrike" dirty="0">
                          <a:effectLst/>
                          <a:latin typeface="Calibri" panose="020F0502020204030204" pitchFamily="34" charset="0"/>
                          <a:cs typeface="Calibri" panose="020F0502020204030204" pitchFamily="34" charset="0"/>
                        </a:rPr>
                        <a:t>$980,152,320</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vMerge="1">
                  <a:txBody>
                    <a:bodyPr/>
                    <a:lstStyle/>
                    <a:p>
                      <a:endParaRPr lang="en-US"/>
                    </a:p>
                  </a:txBody>
                  <a:tcPr/>
                </a:tc>
                <a:extLst>
                  <a:ext uri="{0D108BD9-81ED-4DB2-BD59-A6C34878D82A}">
                    <a16:rowId xmlns:a16="http://schemas.microsoft.com/office/drawing/2014/main" val="2211723626"/>
                  </a:ext>
                </a:extLst>
              </a:tr>
              <a:tr h="206495">
                <a:tc>
                  <a:txBody>
                    <a:bodyPr/>
                    <a:lstStyle/>
                    <a:p>
                      <a:pPr algn="l" fontAlgn="b"/>
                      <a:r>
                        <a:rPr lang="en-US" sz="1400" b="1" u="none" strike="noStrike" dirty="0">
                          <a:effectLst/>
                          <a:latin typeface="Calibri" panose="020F0502020204030204" pitchFamily="34" charset="0"/>
                          <a:cs typeface="Calibri" panose="020F0502020204030204" pitchFamily="34" charset="0"/>
                        </a:rPr>
                        <a:t>Dodge</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400" u="none" strike="noStrike" dirty="0">
                          <a:effectLst/>
                          <a:latin typeface="Calibri" panose="020F0502020204030204" pitchFamily="34" charset="0"/>
                          <a:cs typeface="Calibri" panose="020F0502020204030204" pitchFamily="34" charset="0"/>
                        </a:rPr>
                        <a:t>11,233</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400" u="none" strike="noStrike" dirty="0">
                          <a:effectLst/>
                          <a:latin typeface="Calibri" panose="020F0502020204030204" pitchFamily="34" charset="0"/>
                          <a:cs typeface="Calibri" panose="020F0502020204030204" pitchFamily="34" charset="0"/>
                        </a:rPr>
                        <a:t>$120,777,216</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vMerge="1">
                  <a:txBody>
                    <a:bodyPr/>
                    <a:lstStyle/>
                    <a:p>
                      <a:endParaRPr lang="en-US"/>
                    </a:p>
                  </a:txBody>
                  <a:tcPr/>
                </a:tc>
                <a:extLst>
                  <a:ext uri="{0D108BD9-81ED-4DB2-BD59-A6C34878D82A}">
                    <a16:rowId xmlns:a16="http://schemas.microsoft.com/office/drawing/2014/main" val="2109319231"/>
                  </a:ext>
                </a:extLst>
              </a:tr>
              <a:tr h="206495">
                <a:tc>
                  <a:txBody>
                    <a:bodyPr/>
                    <a:lstStyle/>
                    <a:p>
                      <a:pPr algn="l" fontAlgn="b"/>
                      <a:r>
                        <a:rPr lang="en-US" sz="1400" b="1" u="none" strike="noStrike" dirty="0">
                          <a:effectLst/>
                          <a:latin typeface="Calibri" panose="020F0502020204030204" pitchFamily="34" charset="0"/>
                          <a:cs typeface="Calibri" panose="020F0502020204030204" pitchFamily="34" charset="0"/>
                        </a:rPr>
                        <a:t>Juneau</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400" u="none" strike="noStrike" dirty="0">
                          <a:effectLst/>
                          <a:latin typeface="Calibri" panose="020F0502020204030204" pitchFamily="34" charset="0"/>
                          <a:cs typeface="Calibri" panose="020F0502020204030204" pitchFamily="34" charset="0"/>
                        </a:rPr>
                        <a:t>4,007</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400" u="none" strike="noStrike" dirty="0">
                          <a:effectLst/>
                          <a:latin typeface="Calibri" panose="020F0502020204030204" pitchFamily="34" charset="0"/>
                          <a:cs typeface="Calibri" panose="020F0502020204030204" pitchFamily="34" charset="0"/>
                        </a:rPr>
                        <a:t>$43,083,264</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vMerge="1">
                  <a:txBody>
                    <a:bodyPr/>
                    <a:lstStyle/>
                    <a:p>
                      <a:endParaRPr lang="en-US"/>
                    </a:p>
                  </a:txBody>
                  <a:tcPr/>
                </a:tc>
                <a:extLst>
                  <a:ext uri="{0D108BD9-81ED-4DB2-BD59-A6C34878D82A}">
                    <a16:rowId xmlns:a16="http://schemas.microsoft.com/office/drawing/2014/main" val="3884441828"/>
                  </a:ext>
                </a:extLst>
              </a:tr>
              <a:tr h="206495">
                <a:tc>
                  <a:txBody>
                    <a:bodyPr/>
                    <a:lstStyle/>
                    <a:p>
                      <a:pPr algn="l" fontAlgn="b"/>
                      <a:r>
                        <a:rPr lang="en-US" sz="1400" b="1" u="none" strike="noStrike" dirty="0">
                          <a:effectLst/>
                          <a:latin typeface="Calibri" panose="020F0502020204030204" pitchFamily="34" charset="0"/>
                          <a:cs typeface="Calibri" panose="020F0502020204030204" pitchFamily="34" charset="0"/>
                        </a:rPr>
                        <a:t>Richland</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400" u="none" strike="noStrike" dirty="0">
                          <a:effectLst/>
                          <a:latin typeface="Calibri" panose="020F0502020204030204" pitchFamily="34" charset="0"/>
                          <a:cs typeface="Calibri" panose="020F0502020204030204" pitchFamily="34" charset="0"/>
                        </a:rPr>
                        <a:t>12,829</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400" u="none" strike="noStrike" dirty="0">
                          <a:effectLst/>
                          <a:latin typeface="Calibri" panose="020F0502020204030204" pitchFamily="34" charset="0"/>
                          <a:cs typeface="Calibri" panose="020F0502020204030204" pitchFamily="34" charset="0"/>
                        </a:rPr>
                        <a:t>$137,937,408</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vMerge="1">
                  <a:txBody>
                    <a:bodyPr/>
                    <a:lstStyle/>
                    <a:p>
                      <a:endParaRPr lang="en-US"/>
                    </a:p>
                  </a:txBody>
                  <a:tcPr/>
                </a:tc>
                <a:extLst>
                  <a:ext uri="{0D108BD9-81ED-4DB2-BD59-A6C34878D82A}">
                    <a16:rowId xmlns:a16="http://schemas.microsoft.com/office/drawing/2014/main" val="3745328316"/>
                  </a:ext>
                </a:extLst>
              </a:tr>
              <a:tr h="206495">
                <a:tc>
                  <a:txBody>
                    <a:bodyPr/>
                    <a:lstStyle/>
                    <a:p>
                      <a:pPr algn="l" fontAlgn="b"/>
                      <a:r>
                        <a:rPr lang="en-US" sz="1400" b="1" u="none" strike="noStrike" dirty="0">
                          <a:effectLst/>
                          <a:latin typeface="Calibri" panose="020F0502020204030204" pitchFamily="34" charset="0"/>
                          <a:cs typeface="Calibri" panose="020F0502020204030204" pitchFamily="34" charset="0"/>
                        </a:rPr>
                        <a:t>Sauk</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400" u="none" strike="noStrike" dirty="0">
                          <a:effectLst/>
                          <a:latin typeface="Calibri" panose="020F0502020204030204" pitchFamily="34" charset="0"/>
                          <a:cs typeface="Calibri" panose="020F0502020204030204" pitchFamily="34" charset="0"/>
                        </a:rPr>
                        <a:t>10,815</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400" u="none" strike="noStrike" dirty="0">
                          <a:effectLst/>
                          <a:latin typeface="Calibri" panose="020F0502020204030204" pitchFamily="34" charset="0"/>
                          <a:cs typeface="Calibri" panose="020F0502020204030204" pitchFamily="34" charset="0"/>
                        </a:rPr>
                        <a:t>$116,282,880</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vMerge="1">
                  <a:txBody>
                    <a:bodyPr/>
                    <a:lstStyle/>
                    <a:p>
                      <a:endParaRPr lang="en-US"/>
                    </a:p>
                  </a:txBody>
                  <a:tcPr/>
                </a:tc>
                <a:extLst>
                  <a:ext uri="{0D108BD9-81ED-4DB2-BD59-A6C34878D82A}">
                    <a16:rowId xmlns:a16="http://schemas.microsoft.com/office/drawing/2014/main" val="3043535530"/>
                  </a:ext>
                </a:extLst>
              </a:tr>
              <a:tr h="216820">
                <a:tc>
                  <a:txBody>
                    <a:bodyPr/>
                    <a:lstStyle/>
                    <a:p>
                      <a:pPr algn="l" fontAlgn="b"/>
                      <a:r>
                        <a:rPr lang="en-US" sz="1400" b="1" u="none" strike="noStrike" dirty="0">
                          <a:effectLst/>
                          <a:latin typeface="Calibri" panose="020F0502020204030204" pitchFamily="34" charset="0"/>
                          <a:cs typeface="Calibri" panose="020F0502020204030204" pitchFamily="34" charset="0"/>
                        </a:rPr>
                        <a:t>Sheboygan</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400" u="none" strike="noStrike" dirty="0">
                          <a:effectLst/>
                          <a:latin typeface="Calibri" panose="020F0502020204030204" pitchFamily="34" charset="0"/>
                          <a:cs typeface="Calibri" panose="020F0502020204030204" pitchFamily="34" charset="0"/>
                        </a:rPr>
                        <a:t>16,542</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400" u="none" strike="noStrike" dirty="0">
                          <a:effectLst/>
                          <a:latin typeface="Calibri" panose="020F0502020204030204" pitchFamily="34" charset="0"/>
                          <a:cs typeface="Calibri" panose="020F0502020204030204" pitchFamily="34" charset="0"/>
                        </a:rPr>
                        <a:t>$177,859,584</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vMerge="1">
                  <a:txBody>
                    <a:bodyPr/>
                    <a:lstStyle/>
                    <a:p>
                      <a:endParaRPr lang="en-US"/>
                    </a:p>
                  </a:txBody>
                  <a:tcPr/>
                </a:tc>
                <a:extLst>
                  <a:ext uri="{0D108BD9-81ED-4DB2-BD59-A6C34878D82A}">
                    <a16:rowId xmlns:a16="http://schemas.microsoft.com/office/drawing/2014/main" val="988314777"/>
                  </a:ext>
                </a:extLst>
              </a:tr>
              <a:tr h="216820">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latin typeface="Calibri" panose="020F0502020204030204" pitchFamily="34" charset="0"/>
                          <a:cs typeface="Calibri" panose="020F0502020204030204" pitchFamily="34" charset="0"/>
                        </a:rPr>
                        <a:t>156,430</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400" u="none" strike="noStrike" dirty="0">
                          <a:effectLst/>
                          <a:latin typeface="Calibri" panose="020F0502020204030204" pitchFamily="34" charset="0"/>
                          <a:cs typeface="Calibri" panose="020F0502020204030204" pitchFamily="34" charset="0"/>
                        </a:rPr>
                        <a:t>$1,681,935,360</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vMerge="1">
                  <a:txBody>
                    <a:bodyPr/>
                    <a:lstStyle/>
                    <a:p>
                      <a:endParaRPr lang="en-US"/>
                    </a:p>
                  </a:txBody>
                  <a:tcPr/>
                </a:tc>
                <a:extLst>
                  <a:ext uri="{0D108BD9-81ED-4DB2-BD59-A6C34878D82A}">
                    <a16:rowId xmlns:a16="http://schemas.microsoft.com/office/drawing/2014/main" val="841246375"/>
                  </a:ext>
                </a:extLst>
              </a:tr>
            </a:tbl>
          </a:graphicData>
        </a:graphic>
      </p:graphicFrame>
      <p:sp>
        <p:nvSpPr>
          <p:cNvPr id="6" name="TextBox 5">
            <a:extLst>
              <a:ext uri="{FF2B5EF4-FFF2-40B4-BE49-F238E27FC236}">
                <a16:creationId xmlns:a16="http://schemas.microsoft.com/office/drawing/2014/main" id="{334B4C59-B600-4A39-9CCF-B90F16B5422C}"/>
              </a:ext>
            </a:extLst>
          </p:cNvPr>
          <p:cNvSpPr txBox="1"/>
          <p:nvPr/>
        </p:nvSpPr>
        <p:spPr>
          <a:xfrm>
            <a:off x="4364809" y="5226341"/>
            <a:ext cx="5592923"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*Sources: </a:t>
            </a:r>
            <a:r>
              <a:rPr lang="en-US" b="0" i="0" dirty="0">
                <a:effectLst/>
                <a:latin typeface="Arial" panose="020B0604020202020204" pitchFamily="34" charset="0"/>
                <a:cs typeface="Arial" panose="020B0604020202020204" pitchFamily="34" charset="0"/>
              </a:rPr>
              <a:t>badgerinstitute.org, usafacts.org, DHS Badger care enrollment data report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5156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43EC8A-1733-CCF7-081F-EB4667CB3285}"/>
              </a:ext>
            </a:extLst>
          </p:cNvPr>
          <p:cNvSpPr>
            <a:spLocks noGrp="1"/>
          </p:cNvSpPr>
          <p:nvPr>
            <p:ph type="title"/>
          </p:nvPr>
        </p:nvSpPr>
        <p:spPr>
          <a:xfrm>
            <a:off x="914400" y="1057274"/>
            <a:ext cx="7843837" cy="1012782"/>
          </a:xfrm>
        </p:spPr>
        <p:txBody>
          <a:bodyPr/>
          <a:lstStyle/>
          <a:p>
            <a:r>
              <a:rPr lang="en-US" dirty="0"/>
              <a:t>ESS impact</a:t>
            </a:r>
          </a:p>
        </p:txBody>
      </p:sp>
      <p:sp>
        <p:nvSpPr>
          <p:cNvPr id="4" name="Content Placeholder 3">
            <a:extLst>
              <a:ext uri="{FF2B5EF4-FFF2-40B4-BE49-F238E27FC236}">
                <a16:creationId xmlns:a16="http://schemas.microsoft.com/office/drawing/2014/main" id="{ACE55D3D-AA24-CF53-6679-29B3C83F7646}"/>
              </a:ext>
            </a:extLst>
          </p:cNvPr>
          <p:cNvSpPr>
            <a:spLocks noGrp="1"/>
          </p:cNvSpPr>
          <p:nvPr>
            <p:ph idx="13"/>
          </p:nvPr>
        </p:nvSpPr>
        <p:spPr>
          <a:xfrm>
            <a:off x="914400" y="2331791"/>
            <a:ext cx="6903076" cy="3721817"/>
          </a:xfrm>
        </p:spPr>
        <p:txBody>
          <a:bodyPr/>
          <a:lstStyle/>
          <a:p>
            <a:r>
              <a:rPr lang="en-US" dirty="0">
                <a:latin typeface="Arial" panose="020B0604020202020204" pitchFamily="34" charset="0"/>
                <a:cs typeface="Arial" panose="020B0604020202020204" pitchFamily="34" charset="0"/>
              </a:rPr>
              <a:t>Capital Consortium in 2024:</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Average 134 FT Caseloads</a:t>
            </a:r>
          </a:p>
          <a:p>
            <a:r>
              <a:rPr lang="en-US" dirty="0">
                <a:latin typeface="Arial" panose="020B0604020202020204" pitchFamily="34" charset="0"/>
                <a:cs typeface="Arial" panose="020B0604020202020204" pitchFamily="34" charset="0"/>
              </a:rPr>
              <a:t>1.89 Billion dollars in benefits</a:t>
            </a:r>
          </a:p>
          <a:p>
            <a:r>
              <a:rPr lang="en-US" dirty="0">
                <a:latin typeface="Arial" panose="020B0604020202020204" pitchFamily="34" charset="0"/>
                <a:cs typeface="Arial" panose="020B0604020202020204" pitchFamily="34" charset="0"/>
              </a:rPr>
              <a:t>13.98 million dollars per caseload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Active Error Rate – Absolute Value!</a:t>
            </a:r>
          </a:p>
          <a:p>
            <a:endParaRPr lang="en-US" dirty="0"/>
          </a:p>
          <a:p>
            <a:endParaRPr lang="en-US" dirty="0"/>
          </a:p>
        </p:txBody>
      </p:sp>
      <p:pic>
        <p:nvPicPr>
          <p:cNvPr id="7" name="Picture Placeholder 6" descr="A person wearing glasses and a blue shirt">
            <a:extLst>
              <a:ext uri="{FF2B5EF4-FFF2-40B4-BE49-F238E27FC236}">
                <a16:creationId xmlns:a16="http://schemas.microsoft.com/office/drawing/2014/main" id="{C570EB79-053B-0283-9D2D-6266701EEDDD}"/>
              </a:ext>
            </a:extLst>
          </p:cNvPr>
          <p:cNvPicPr>
            <a:picLocks noGrp="1" noChangeAspect="1"/>
          </p:cNvPicPr>
          <p:nvPr>
            <p:ph type="pic" sz="quarter" idx="14"/>
          </p:nvPr>
        </p:nvPicPr>
        <p:blipFill rotWithShape="1">
          <a:blip r:embed="rId3">
            <a:duotone>
              <a:prstClr val="black"/>
              <a:schemeClr val="accent4">
                <a:tint val="45000"/>
                <a:satMod val="400000"/>
              </a:schemeClr>
            </a:duotone>
          </a:blip>
          <a:srcRect l="19088" r="19088"/>
          <a:stretch/>
        </p:blipFill>
        <p:spPr>
          <a:xfrm>
            <a:off x="8989454" y="3405189"/>
            <a:ext cx="3202546" cy="3452811"/>
          </a:xfrm>
        </p:spPr>
      </p:pic>
    </p:spTree>
    <p:extLst>
      <p:ext uri="{BB962C8B-B14F-4D97-AF65-F5344CB8AC3E}">
        <p14:creationId xmlns:p14="http://schemas.microsoft.com/office/powerpoint/2010/main" val="4072101725"/>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SL_v14" id="{59749740-91A0-46B8-82A8-B436C7A8A142}" vid="{B3F8D047-377B-4FC8-B21C-47530C6DE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719FA4-954C-4FA8-82CB-206659C3B82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DBB56F-4362-4386-A1A1-3DF898896616}">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{CFFF41B3-1AD1-409E-939F-31062A4260DB}TF8a9b5915-b8c7-461e-8cdd-693d48b5e32371f7b7e2_win32-4bf0b9a2ea37</Template>
  <TotalTime>1540</TotalTime>
  <Words>1262</Words>
  <Application>Microsoft Office PowerPoint</Application>
  <PresentationFormat>Widescreen</PresentationFormat>
  <Paragraphs>193</Paragraphs>
  <Slides>30</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Aptos</vt:lpstr>
      <vt:lpstr>Arial</vt:lpstr>
      <vt:lpstr>Arial Black</vt:lpstr>
      <vt:lpstr>Calibri</vt:lpstr>
      <vt:lpstr>Sabon Next LT</vt:lpstr>
      <vt:lpstr>Symbol</vt:lpstr>
      <vt:lpstr>Custom</vt:lpstr>
      <vt:lpstr>QC  presentation</vt:lpstr>
      <vt:lpstr>agenda</vt:lpstr>
      <vt:lpstr>Foodshare issuance numbers</vt:lpstr>
      <vt:lpstr>Average monthly Foodshare numbers</vt:lpstr>
      <vt:lpstr>Child Care  Issuance  Numbers</vt:lpstr>
      <vt:lpstr>Average monthly Child Care numbers</vt:lpstr>
      <vt:lpstr>BadgerCare Plus  and Medicaid Numbers</vt:lpstr>
      <vt:lpstr>2024 numbers</vt:lpstr>
      <vt:lpstr>ESS impact</vt:lpstr>
      <vt:lpstr>PCR TOOL</vt:lpstr>
      <vt:lpstr>What is PCR and why are we moving to it?</vt:lpstr>
      <vt:lpstr>When will PCR begin and who will conduct reviews?</vt:lpstr>
      <vt:lpstr>What Cases will be pulled in for PCR?</vt:lpstr>
      <vt:lpstr>How will I know if a case is pulled for PCR?</vt:lpstr>
      <vt:lpstr>How will I know if a case is pulled for PCR?</vt:lpstr>
      <vt:lpstr>What do I tell clients if I see the PCR banner?</vt:lpstr>
      <vt:lpstr>What pages are reviewed through PCR?</vt:lpstr>
      <vt:lpstr>Will PCR results/findings be shared with staff?</vt:lpstr>
      <vt:lpstr>PowerPoint Presentation</vt:lpstr>
      <vt:lpstr>Best Practices</vt:lpstr>
      <vt:lpstr>Case comments </vt:lpstr>
      <vt:lpstr>Current demo</vt:lpstr>
      <vt:lpstr>School enrollment:</vt:lpstr>
      <vt:lpstr>EI Page</vt:lpstr>
      <vt:lpstr>FDSH</vt:lpstr>
      <vt:lpstr>Required FDSH entry format</vt:lpstr>
      <vt:lpstr>FDSH Continued</vt:lpstr>
      <vt:lpstr>Dependent care</vt:lpstr>
      <vt:lpstr>SUE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presentation</dc:title>
  <dc:subject/>
  <dc:creator>Esterrich, Antonio</dc:creator>
  <cp:lastModifiedBy>Cohen Zubow, Courtney</cp:lastModifiedBy>
  <cp:revision>52</cp:revision>
  <dcterms:created xsi:type="dcterms:W3CDTF">2025-09-24T13:46:45Z</dcterms:created>
  <dcterms:modified xsi:type="dcterms:W3CDTF">2025-10-07T21:12:02Z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