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34"/>
  </p:notesMasterIdLst>
  <p:sldIdLst>
    <p:sldId id="256" r:id="rId2"/>
    <p:sldId id="257" r:id="rId3"/>
    <p:sldId id="258" r:id="rId4"/>
    <p:sldId id="269" r:id="rId5"/>
    <p:sldId id="282" r:id="rId6"/>
    <p:sldId id="285" r:id="rId7"/>
    <p:sldId id="270" r:id="rId8"/>
    <p:sldId id="283" r:id="rId9"/>
    <p:sldId id="271" r:id="rId10"/>
    <p:sldId id="272" r:id="rId11"/>
    <p:sldId id="273" r:id="rId12"/>
    <p:sldId id="274" r:id="rId13"/>
    <p:sldId id="275" r:id="rId14"/>
    <p:sldId id="267" r:id="rId15"/>
    <p:sldId id="276" r:id="rId16"/>
    <p:sldId id="279" r:id="rId17"/>
    <p:sldId id="278" r:id="rId18"/>
    <p:sldId id="277" r:id="rId19"/>
    <p:sldId id="281" r:id="rId20"/>
    <p:sldId id="280" r:id="rId21"/>
    <p:sldId id="288" r:id="rId22"/>
    <p:sldId id="259" r:id="rId23"/>
    <p:sldId id="260" r:id="rId24"/>
    <p:sldId id="268" r:id="rId25"/>
    <p:sldId id="261" r:id="rId26"/>
    <p:sldId id="262" r:id="rId27"/>
    <p:sldId id="263" r:id="rId28"/>
    <p:sldId id="264" r:id="rId29"/>
    <p:sldId id="266" r:id="rId30"/>
    <p:sldId id="287" r:id="rId31"/>
    <p:sldId id="286" r:id="rId32"/>
    <p:sldId id="28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391" autoAdjust="0"/>
  </p:normalViewPr>
  <p:slideViewPr>
    <p:cSldViewPr>
      <p:cViewPr varScale="1">
        <p:scale>
          <a:sx n="55" d="100"/>
          <a:sy n="55" d="100"/>
        </p:scale>
        <p:origin x="114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4694B-BCB6-4A9C-856C-A35710E001E2}" type="datetimeFigureOut">
              <a:rPr lang="en-US" smtClean="0"/>
              <a:t>5/17/2021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1D720-5604-4C6F-A6C3-E8001FBA3FCB}" type="slidenum">
              <a:rPr lang="en-US" smtClean="0"/>
              <a:t>‹#›</a:t>
            </a:fld>
            <a:endParaRPr lang="en-US" dirty="0"/>
          </a:p>
        </p:txBody>
      </p:sp>
    </p:spTree>
    <p:extLst>
      <p:ext uri="{BB962C8B-B14F-4D97-AF65-F5344CB8AC3E}">
        <p14:creationId xmlns:p14="http://schemas.microsoft.com/office/powerpoint/2010/main" val="329218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Sheskey</a:t>
            </a:r>
          </a:p>
          <a:p>
            <a:r>
              <a:rPr lang="en-US" dirty="0" smtClean="0"/>
              <a:t>Last updated 1/2018</a:t>
            </a:r>
            <a:endParaRPr lang="en-US" dirty="0"/>
          </a:p>
        </p:txBody>
      </p:sp>
      <p:sp>
        <p:nvSpPr>
          <p:cNvPr id="4" name="Slide Number Placeholder 3"/>
          <p:cNvSpPr>
            <a:spLocks noGrp="1"/>
          </p:cNvSpPr>
          <p:nvPr>
            <p:ph type="sldNum" sz="quarter" idx="10"/>
          </p:nvPr>
        </p:nvSpPr>
        <p:spPr/>
        <p:txBody>
          <a:bodyPr/>
          <a:lstStyle/>
          <a:p>
            <a:fld id="{1601D720-5604-4C6F-A6C3-E8001FBA3FCB}" type="slidenum">
              <a:rPr lang="en-US" smtClean="0"/>
              <a:t>1</a:t>
            </a:fld>
            <a:endParaRPr lang="en-US" dirty="0"/>
          </a:p>
        </p:txBody>
      </p:sp>
    </p:spTree>
    <p:extLst>
      <p:ext uri="{BB962C8B-B14F-4D97-AF65-F5344CB8AC3E}">
        <p14:creationId xmlns:p14="http://schemas.microsoft.com/office/powerpoint/2010/main" val="346192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about migrant workers – pay attention!  Sometimes</a:t>
            </a:r>
            <a:r>
              <a:rPr lang="en-US" baseline="0" dirty="0" smtClean="0"/>
              <a:t> workers just get into the habit of answering those questions without reading them.  Some of our counties have more migrant workers than others.</a:t>
            </a:r>
            <a:endParaRPr lang="en-US" dirty="0"/>
          </a:p>
        </p:txBody>
      </p:sp>
      <p:sp>
        <p:nvSpPr>
          <p:cNvPr id="4" name="Slide Number Placeholder 3"/>
          <p:cNvSpPr>
            <a:spLocks noGrp="1"/>
          </p:cNvSpPr>
          <p:nvPr>
            <p:ph type="sldNum" sz="quarter" idx="10"/>
          </p:nvPr>
        </p:nvSpPr>
        <p:spPr/>
        <p:txBody>
          <a:bodyPr/>
          <a:lstStyle/>
          <a:p>
            <a:fld id="{1601D720-5604-4C6F-A6C3-E8001FBA3FCB}" type="slidenum">
              <a:rPr lang="en-US" smtClean="0"/>
              <a:t>4</a:t>
            </a:fld>
            <a:endParaRPr lang="en-US" dirty="0"/>
          </a:p>
        </p:txBody>
      </p:sp>
    </p:spTree>
    <p:extLst>
      <p:ext uri="{BB962C8B-B14F-4D97-AF65-F5344CB8AC3E}">
        <p14:creationId xmlns:p14="http://schemas.microsoft.com/office/powerpoint/2010/main" val="153825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01D720-5604-4C6F-A6C3-E8001FBA3FCB}" type="slidenum">
              <a:rPr lang="en-US" smtClean="0"/>
              <a:t>11</a:t>
            </a:fld>
            <a:endParaRPr lang="en-US" dirty="0"/>
          </a:p>
        </p:txBody>
      </p:sp>
    </p:spTree>
    <p:extLst>
      <p:ext uri="{BB962C8B-B14F-4D97-AF65-F5344CB8AC3E}">
        <p14:creationId xmlns:p14="http://schemas.microsoft.com/office/powerpoint/2010/main" val="18149857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5245B14-C0F1-4DCD-A219-989F9E673329}" type="slidenum">
              <a:rPr lang="en-US" smtClean="0"/>
              <a:t>‹#›</a:t>
            </a:fld>
            <a:endParaRPr lang="en-US" dirty="0"/>
          </a:p>
        </p:txBody>
      </p:sp>
    </p:spTree>
    <p:extLst>
      <p:ext uri="{BB962C8B-B14F-4D97-AF65-F5344CB8AC3E}">
        <p14:creationId xmlns:p14="http://schemas.microsoft.com/office/powerpoint/2010/main" val="187451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175687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226451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64794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734A7810-F062-4AFB-B64C-2DE58DAAEC92}" type="datetimeFigureOut">
              <a:rPr lang="en-US" smtClean="0"/>
              <a:t>5/17/2021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E5245B14-C0F1-4DCD-A219-989F9E673329}" type="slidenum">
              <a:rPr lang="en-US" smtClean="0"/>
              <a:t>‹#›</a:t>
            </a:fld>
            <a:endParaRPr lang="en-US" dirty="0"/>
          </a:p>
        </p:txBody>
      </p:sp>
    </p:spTree>
    <p:extLst>
      <p:ext uri="{BB962C8B-B14F-4D97-AF65-F5344CB8AC3E}">
        <p14:creationId xmlns:p14="http://schemas.microsoft.com/office/powerpoint/2010/main" val="336340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38037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125334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734A7810-F062-4AFB-B64C-2DE58DAAEC92}" type="datetimeFigureOut">
              <a:rPr lang="en-US" smtClean="0"/>
              <a:t>5/17/2021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321720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75919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335824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734A7810-F062-4AFB-B64C-2DE58DAAEC92}" type="datetimeFigureOut">
              <a:rPr lang="en-US" smtClean="0"/>
              <a:t>5/17/2021</a:t>
            </a:fld>
            <a:endParaRPr lang="en-US" dirty="0"/>
          </a:p>
        </p:txBody>
      </p:sp>
      <p:sp>
        <p:nvSpPr>
          <p:cNvPr id="10" name="Slide Number Placeholder 9"/>
          <p:cNvSpPr>
            <a:spLocks noGrp="1"/>
          </p:cNvSpPr>
          <p:nvPr>
            <p:ph type="sldNum" sz="quarter" idx="12"/>
          </p:nvPr>
        </p:nvSpPr>
        <p:spPr/>
        <p:txBody>
          <a:bodyPr/>
          <a:lstStyle/>
          <a:p>
            <a:fld id="{E5245B14-C0F1-4DCD-A219-989F9E673329}" type="slidenum">
              <a:rPr lang="en-US" smtClean="0"/>
              <a:t>‹#›</a:t>
            </a:fld>
            <a:endParaRPr lang="en-US" dirty="0"/>
          </a:p>
        </p:txBody>
      </p:sp>
    </p:spTree>
    <p:extLst>
      <p:ext uri="{BB962C8B-B14F-4D97-AF65-F5344CB8AC3E}">
        <p14:creationId xmlns:p14="http://schemas.microsoft.com/office/powerpoint/2010/main" val="376622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734A7810-F062-4AFB-B64C-2DE58DAAEC92}" type="datetimeFigureOut">
              <a:rPr lang="en-US" smtClean="0"/>
              <a:t>5/17/2021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5245B14-C0F1-4DCD-A219-989F9E673329}" type="slidenum">
              <a:rPr lang="en-US" smtClean="0"/>
              <a:t>‹#›</a:t>
            </a:fld>
            <a:endParaRPr lang="en-US" dirty="0"/>
          </a:p>
        </p:txBody>
      </p:sp>
    </p:spTree>
    <p:extLst>
      <p:ext uri="{BB962C8B-B14F-4D97-AF65-F5344CB8AC3E}">
        <p14:creationId xmlns:p14="http://schemas.microsoft.com/office/powerpoint/2010/main" val="151037326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8290"/>
            <a:ext cx="7593330" cy="3035808"/>
          </a:xfrm>
        </p:spPr>
        <p:txBody>
          <a:bodyPr>
            <a:normAutofit/>
          </a:bodyPr>
          <a:lstStyle/>
          <a:p>
            <a:r>
              <a:rPr lang="en-US" dirty="0" smtClean="0"/>
              <a:t>Adding and Deleting Individuals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TextBox 3"/>
          <p:cNvSpPr txBox="1"/>
          <p:nvPr/>
        </p:nvSpPr>
        <p:spPr>
          <a:xfrm>
            <a:off x="6705600" y="5726668"/>
            <a:ext cx="1676400" cy="646331"/>
          </a:xfrm>
          <a:prstGeom prst="rect">
            <a:avLst/>
          </a:prstGeom>
          <a:noFill/>
        </p:spPr>
        <p:txBody>
          <a:bodyPr wrap="square" rtlCol="0">
            <a:spAutoFit/>
          </a:bodyPr>
          <a:lstStyle/>
          <a:p>
            <a:r>
              <a:rPr lang="en-US" smtClean="0"/>
              <a:t>Updated 5/2021</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3714749"/>
            <a:ext cx="2594248" cy="2762251"/>
          </a:xfrm>
          <a:prstGeom prst="rect">
            <a:avLst/>
          </a:prstGeom>
        </p:spPr>
      </p:pic>
    </p:spTree>
    <p:extLst>
      <p:ext uri="{BB962C8B-B14F-4D97-AF65-F5344CB8AC3E}">
        <p14:creationId xmlns:p14="http://schemas.microsoft.com/office/powerpoint/2010/main" val="3704597452"/>
      </p:ext>
    </p:extLst>
  </p:cSld>
  <p:clrMapOvr>
    <a:masterClrMapping/>
  </p:clrMapOvr>
  <mc:AlternateContent xmlns:mc="http://schemas.openxmlformats.org/markup-compatibility/2006" xmlns:p14="http://schemas.microsoft.com/office/powerpoint/2010/main">
    <mc:Choice Requires="p14">
      <p:transition spd="slow" p14:dur="2000" advTm="10073"/>
    </mc:Choice>
    <mc:Fallback xmlns="">
      <p:transition spd="slow" advTm="10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799" cy="2392680"/>
          </a:xfrm>
        </p:spPr>
        <p:txBody>
          <a:bodyPr>
            <a:noAutofit/>
          </a:bodyPr>
          <a:lstStyle/>
          <a:p>
            <a:pPr algn="ctr"/>
            <a:r>
              <a:rPr lang="en-US" sz="2000" dirty="0" smtClean="0">
                <a:effectLst/>
              </a:rPr>
              <a:t>The </a:t>
            </a:r>
            <a:r>
              <a:rPr lang="en-US" sz="2000" dirty="0">
                <a:effectLst/>
              </a:rPr>
              <a:t>mother may have Non-CARES MA </a:t>
            </a:r>
            <a:r>
              <a:rPr lang="en-US" sz="2000" dirty="0" smtClean="0">
                <a:effectLst/>
              </a:rPr>
              <a:t>(Prenatal for immigrants, or EMA) due </a:t>
            </a:r>
            <a:r>
              <a:rPr lang="en-US" sz="2000" dirty="0">
                <a:effectLst/>
              </a:rPr>
              <a:t>to immigration status or because the mother receives SSI-MA. </a:t>
            </a:r>
            <a:r>
              <a:rPr lang="en-US" sz="2000" dirty="0" smtClean="0">
                <a:effectLst/>
              </a:rPr>
              <a:t>If </a:t>
            </a:r>
            <a:r>
              <a:rPr lang="en-US" sz="2000" dirty="0">
                <a:effectLst/>
              </a:rPr>
              <a:t>the mother has Non-CARES MA at the time of the child’s birth then the newborn screen needs to be completed with “yes” and “categorically needy”. </a:t>
            </a:r>
            <a:r>
              <a:rPr lang="en-US" sz="2000" dirty="0" smtClean="0">
                <a:effectLst/>
              </a:rPr>
              <a:t>This is necessary in order to correctly open MAGB (CEN) for the newborn.</a:t>
            </a:r>
            <a:endParaRPr lang="en-US" sz="2000" dirty="0">
              <a:effectLst/>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tretch/>
        </p:blipFill>
        <p:spPr>
          <a:xfrm>
            <a:off x="533400" y="2057400"/>
            <a:ext cx="7924799" cy="4419600"/>
          </a:xfrm>
          <a:prstGeom prst="rect">
            <a:avLst/>
          </a:prstGeom>
        </p:spPr>
      </p:pic>
      <p:sp>
        <p:nvSpPr>
          <p:cNvPr id="3" name="TextBox 2"/>
          <p:cNvSpPr txBox="1"/>
          <p:nvPr/>
        </p:nvSpPr>
        <p:spPr>
          <a:xfrm>
            <a:off x="4191000" y="4419600"/>
            <a:ext cx="1981200" cy="18288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6801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182136"/>
          </a:xfrm>
        </p:spPr>
        <p:txBody>
          <a:bodyPr>
            <a:noAutofit/>
          </a:bodyPr>
          <a:lstStyle/>
          <a:p>
            <a:pPr algn="ctr"/>
            <a:r>
              <a:rPr lang="en-US" u="sng" dirty="0"/>
              <a:t>Continuously Eligible Newborns</a:t>
            </a:r>
          </a:p>
        </p:txBody>
      </p:sp>
      <p:sp>
        <p:nvSpPr>
          <p:cNvPr id="3" name="Content Placeholder 2"/>
          <p:cNvSpPr>
            <a:spLocks noGrp="1"/>
          </p:cNvSpPr>
          <p:nvPr>
            <p:ph idx="1"/>
          </p:nvPr>
        </p:nvSpPr>
        <p:spPr>
          <a:xfrm>
            <a:off x="533400" y="1410736"/>
            <a:ext cx="8077200" cy="5066264"/>
          </a:xfrm>
        </p:spPr>
        <p:txBody>
          <a:bodyPr>
            <a:normAutofit/>
          </a:bodyPr>
          <a:lstStyle/>
          <a:p>
            <a:pPr marL="68580" indent="0" algn="ctr">
              <a:buNone/>
            </a:pPr>
            <a:r>
              <a:rPr lang="en-US" sz="3400" dirty="0" smtClean="0"/>
              <a:t>Newborns are </a:t>
            </a:r>
            <a:r>
              <a:rPr lang="en-US" sz="3400" dirty="0"/>
              <a:t>automatically eligible for BadgerCare Plus from the date of birth through the end of the month in which they turn 1 year old </a:t>
            </a:r>
            <a:r>
              <a:rPr lang="en-US" sz="3400" dirty="0" smtClean="0"/>
              <a:t>if:</a:t>
            </a:r>
            <a:endParaRPr lang="en-US" sz="3400" dirty="0"/>
          </a:p>
          <a:p>
            <a:pPr marL="68580" indent="0" algn="ctr">
              <a:buNone/>
            </a:pPr>
            <a:r>
              <a:rPr lang="en-US" dirty="0"/>
              <a:t> </a:t>
            </a:r>
            <a:r>
              <a:rPr lang="en-US" dirty="0" smtClean="0"/>
              <a:t>The mother </a:t>
            </a:r>
            <a:r>
              <a:rPr lang="en-US" dirty="0"/>
              <a:t>was </a:t>
            </a:r>
            <a:r>
              <a:rPr lang="en-US" dirty="0" smtClean="0"/>
              <a:t>determined eligible for </a:t>
            </a:r>
            <a:r>
              <a:rPr lang="en-US" dirty="0"/>
              <a:t>one of the following </a:t>
            </a:r>
            <a:r>
              <a:rPr lang="en-US" dirty="0" smtClean="0"/>
              <a:t>   programs</a:t>
            </a:r>
            <a:r>
              <a:rPr lang="en-US" dirty="0"/>
              <a:t>:</a:t>
            </a:r>
          </a:p>
          <a:p>
            <a:pPr lvl="1" algn="ctr"/>
            <a:r>
              <a:rPr lang="en-US" dirty="0"/>
              <a:t>BadgerCare Plus</a:t>
            </a:r>
          </a:p>
          <a:p>
            <a:pPr lvl="1" algn="ctr"/>
            <a:r>
              <a:rPr lang="en-US" dirty="0"/>
              <a:t>Other full-benefit Medicaid </a:t>
            </a:r>
            <a:endParaRPr lang="en-US" dirty="0" smtClean="0"/>
          </a:p>
          <a:p>
            <a:pPr lvl="1" algn="ctr"/>
            <a:r>
              <a:rPr lang="en-US" dirty="0" smtClean="0"/>
              <a:t>Emergency </a:t>
            </a:r>
            <a:r>
              <a:rPr lang="en-US" dirty="0"/>
              <a:t>Services BadgerCare Plus</a:t>
            </a:r>
          </a:p>
          <a:p>
            <a:pPr lvl="1" algn="ctr"/>
            <a:r>
              <a:rPr lang="en-US" dirty="0"/>
              <a:t>Emergency Services Medicaid </a:t>
            </a:r>
          </a:p>
          <a:p>
            <a:pPr lvl="1" algn="ctr"/>
            <a:r>
              <a:rPr lang="en-US" dirty="0" smtClean="0"/>
              <a:t>BadgerCare </a:t>
            </a:r>
            <a:r>
              <a:rPr lang="en-US" dirty="0"/>
              <a:t>Plus Prenatal Program (as a </a:t>
            </a:r>
            <a:r>
              <a:rPr lang="en-US" dirty="0" smtClean="0"/>
              <a:t>non-qualifying </a:t>
            </a:r>
            <a:r>
              <a:rPr lang="en-US" dirty="0"/>
              <a:t>immigrant)</a:t>
            </a:r>
          </a:p>
          <a:p>
            <a:pPr marL="0" indent="0" algn="ctr">
              <a:buNone/>
            </a:pPr>
            <a:endParaRPr lang="en-US" dirty="0"/>
          </a:p>
        </p:txBody>
      </p:sp>
    </p:spTree>
    <p:extLst>
      <p:ext uri="{BB962C8B-B14F-4D97-AF65-F5344CB8AC3E}">
        <p14:creationId xmlns:p14="http://schemas.microsoft.com/office/powerpoint/2010/main" val="29960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228600"/>
            <a:ext cx="8839200" cy="1182136"/>
          </a:xfrm>
        </p:spPr>
        <p:txBody>
          <a:bodyPr>
            <a:noAutofit/>
          </a:bodyPr>
          <a:lstStyle/>
          <a:p>
            <a:pPr algn="ctr"/>
            <a:r>
              <a:rPr lang="en-US" u="sng" dirty="0"/>
              <a:t>Continuously Eligible Newborns</a:t>
            </a:r>
          </a:p>
        </p:txBody>
      </p:sp>
      <p:sp>
        <p:nvSpPr>
          <p:cNvPr id="3" name="Content Placeholder 2"/>
          <p:cNvSpPr>
            <a:spLocks noGrp="1"/>
          </p:cNvSpPr>
          <p:nvPr>
            <p:ph idx="1"/>
          </p:nvPr>
        </p:nvSpPr>
        <p:spPr>
          <a:xfrm>
            <a:off x="838200" y="1295400"/>
            <a:ext cx="7498080" cy="4191000"/>
          </a:xfrm>
        </p:spPr>
        <p:txBody>
          <a:bodyPr>
            <a:normAutofit/>
          </a:bodyPr>
          <a:lstStyle/>
          <a:p>
            <a:r>
              <a:rPr lang="en-US" sz="2400" dirty="0"/>
              <a:t>There is no income </a:t>
            </a:r>
            <a:r>
              <a:rPr lang="en-US" sz="2400" dirty="0" smtClean="0"/>
              <a:t>test </a:t>
            </a:r>
            <a:r>
              <a:rPr lang="en-US" sz="2400" dirty="0"/>
              <a:t>for these children while they are eligible under this </a:t>
            </a:r>
            <a:r>
              <a:rPr lang="en-US" sz="2400" dirty="0" smtClean="0"/>
              <a:t>status. The </a:t>
            </a:r>
            <a:r>
              <a:rPr lang="en-US" sz="2400" dirty="0"/>
              <a:t>CEN will not have to pay premiums and is not subject to the health insurance access/coverage </a:t>
            </a:r>
            <a:r>
              <a:rPr lang="en-US" sz="2400" dirty="0" smtClean="0"/>
              <a:t>requirements.</a:t>
            </a:r>
          </a:p>
          <a:p>
            <a:r>
              <a:rPr lang="en-US" sz="2400" dirty="0"/>
              <a:t>Anyone who has ever been eligible as a CEN under </a:t>
            </a:r>
            <a:r>
              <a:rPr lang="en-US" sz="2400" dirty="0" smtClean="0"/>
              <a:t>Medicaid </a:t>
            </a:r>
            <a:r>
              <a:rPr lang="en-US" sz="2400" dirty="0"/>
              <a:t>or </a:t>
            </a:r>
            <a:r>
              <a:rPr lang="en-US" sz="2400" dirty="0" smtClean="0"/>
              <a:t>BCP </a:t>
            </a:r>
            <a:r>
              <a:rPr lang="en-US" sz="2400" dirty="0"/>
              <a:t>is exempt from the citizenship and identity documentation requirements</a:t>
            </a:r>
            <a:r>
              <a:rPr lang="en-US" sz="2400" dirty="0" smtClean="0"/>
              <a:t>.</a:t>
            </a:r>
          </a:p>
          <a:p>
            <a:pPr marL="274320" lvl="1" indent="0">
              <a:buNone/>
            </a:pPr>
            <a:endParaRPr lang="en-US" sz="2000" dirty="0" smtClean="0"/>
          </a:p>
          <a:p>
            <a:pPr lvl="1"/>
            <a:r>
              <a:rPr lang="en-US" sz="2400" dirty="0" smtClean="0"/>
              <a:t>This means that we do not request verification of citizenship or ID for that baby.</a:t>
            </a:r>
            <a:endParaRPr lang="en-US" sz="2400" dirty="0"/>
          </a:p>
        </p:txBody>
      </p:sp>
      <p:sp>
        <p:nvSpPr>
          <p:cNvPr id="4" name="5-Point Star 3"/>
          <p:cNvSpPr/>
          <p:nvPr/>
        </p:nvSpPr>
        <p:spPr>
          <a:xfrm>
            <a:off x="838200" y="44196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0238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183880" cy="1143000"/>
          </a:xfrm>
        </p:spPr>
        <p:txBody>
          <a:bodyPr>
            <a:noAutofit/>
          </a:bodyPr>
          <a:lstStyle/>
          <a:p>
            <a:pPr algn="ctr"/>
            <a:r>
              <a:rPr lang="en-US" u="sng" dirty="0"/>
              <a:t>Continuously Eligible Newborns</a:t>
            </a:r>
          </a:p>
        </p:txBody>
      </p:sp>
      <p:sp>
        <p:nvSpPr>
          <p:cNvPr id="3" name="Content Placeholder 2"/>
          <p:cNvSpPr>
            <a:spLocks noGrp="1"/>
          </p:cNvSpPr>
          <p:nvPr>
            <p:ph idx="1"/>
          </p:nvPr>
        </p:nvSpPr>
        <p:spPr>
          <a:xfrm>
            <a:off x="569563" y="1485254"/>
            <a:ext cx="8183880" cy="4495800"/>
          </a:xfrm>
        </p:spPr>
        <p:txBody>
          <a:bodyPr>
            <a:normAutofit/>
          </a:bodyPr>
          <a:lstStyle/>
          <a:p>
            <a:r>
              <a:rPr lang="en-US" sz="2400" dirty="0"/>
              <a:t>A newborn is not required to reside with his or her mother to be eligible as a CEN. This is true even if the newborn is being placed in foster care, adoption, or is residing with a caretaker </a:t>
            </a:r>
            <a:r>
              <a:rPr lang="en-US" sz="2400" dirty="0" smtClean="0"/>
              <a:t>relative.</a:t>
            </a:r>
          </a:p>
          <a:p>
            <a:r>
              <a:rPr lang="en-US" sz="2400" dirty="0"/>
              <a:t>The newborn child does not receive this automatic eligibility as a CEN if the mother's </a:t>
            </a:r>
            <a:r>
              <a:rPr lang="en-US" sz="2400" dirty="0" smtClean="0"/>
              <a:t>BCP </a:t>
            </a:r>
            <a:r>
              <a:rPr lang="en-US" sz="2400" dirty="0"/>
              <a:t>enrollment is a temporary enrollment through the Express Enrollment program</a:t>
            </a:r>
            <a:r>
              <a:rPr lang="en-US" sz="2400" dirty="0" smtClean="0"/>
              <a:t>.</a:t>
            </a:r>
          </a:p>
          <a:p>
            <a:r>
              <a:rPr lang="en-US" sz="2400" dirty="0"/>
              <a:t>Children born to incarcerated mothers will not be eligible as CEN Continuously Eligible Newborns.</a:t>
            </a:r>
          </a:p>
        </p:txBody>
      </p:sp>
      <p:pic>
        <p:nvPicPr>
          <p:cNvPr id="2" name="Picture 1" descr="Cute Baby Silhouett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498" y="5228740"/>
            <a:ext cx="1200009" cy="1579536"/>
          </a:xfrm>
          <a:prstGeom prst="rect">
            <a:avLst/>
          </a:prstGeom>
        </p:spPr>
      </p:pic>
    </p:spTree>
    <p:extLst>
      <p:ext uri="{BB962C8B-B14F-4D97-AF65-F5344CB8AC3E}">
        <p14:creationId xmlns:p14="http://schemas.microsoft.com/office/powerpoint/2010/main" val="1599248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1143000"/>
          </a:xfrm>
        </p:spPr>
        <p:txBody>
          <a:bodyPr>
            <a:noAutofit/>
          </a:bodyPr>
          <a:lstStyle/>
          <a:p>
            <a:pPr algn="ctr"/>
            <a:r>
              <a:rPr lang="en-US" u="sng" dirty="0" smtClean="0"/>
              <a:t>SSN Requirements for Newborns</a:t>
            </a:r>
            <a:endParaRPr lang="en-US" u="sng" dirty="0"/>
          </a:p>
        </p:txBody>
      </p:sp>
      <p:sp>
        <p:nvSpPr>
          <p:cNvPr id="3" name="Content Placeholder 2"/>
          <p:cNvSpPr>
            <a:spLocks noGrp="1"/>
          </p:cNvSpPr>
          <p:nvPr>
            <p:ph idx="1"/>
          </p:nvPr>
        </p:nvSpPr>
        <p:spPr>
          <a:xfrm>
            <a:off x="228600" y="1676400"/>
            <a:ext cx="8705088" cy="3581400"/>
          </a:xfrm>
        </p:spPr>
        <p:txBody>
          <a:bodyPr>
            <a:noAutofit/>
          </a:bodyPr>
          <a:lstStyle/>
          <a:p>
            <a:pPr algn="ctr"/>
            <a:r>
              <a:rPr lang="en-US" sz="2000" dirty="0" smtClean="0"/>
              <a:t>Do not require SSN for CEN(s) for BadgerCare Plus coverage            (SSN due after child turns 13 months old)</a:t>
            </a:r>
          </a:p>
          <a:p>
            <a:pPr algn="ctr"/>
            <a:r>
              <a:rPr lang="en-US" sz="2000" dirty="0" smtClean="0"/>
              <a:t>SSN due before child turns 6 months old for CTS</a:t>
            </a:r>
          </a:p>
          <a:p>
            <a:pPr algn="ctr"/>
            <a:r>
              <a:rPr lang="en-US" sz="2000" dirty="0" smtClean="0"/>
              <a:t>SSN due at recertification or by 6 months of age for FOODSHARE.</a:t>
            </a:r>
          </a:p>
          <a:p>
            <a:pPr algn="ctr"/>
            <a:r>
              <a:rPr lang="en-US" sz="2000" dirty="0" smtClean="0"/>
              <a:t>SSN or proof that client has applied for SSN for child is NECESSARY for CC/W-2 (30 days)</a:t>
            </a:r>
          </a:p>
          <a:p>
            <a:endParaRPr lang="en-US" sz="2800" dirty="0"/>
          </a:p>
          <a:p>
            <a:pPr algn="ctr"/>
            <a:r>
              <a:rPr lang="en-US" sz="2000" dirty="0" smtClean="0"/>
              <a:t>If multiple programs are open, go with the rules of the most strict program.</a:t>
            </a:r>
            <a:endParaRPr lang="en-US" sz="2000" dirty="0"/>
          </a:p>
        </p:txBody>
      </p:sp>
      <p:pic>
        <p:nvPicPr>
          <p:cNvPr id="4" name="Picture 3" descr="…rattle on | The Two-Woman Crusa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5163838"/>
            <a:ext cx="1600200" cy="1699328"/>
          </a:xfrm>
          <a:prstGeom prst="rect">
            <a:avLst/>
          </a:prstGeom>
        </p:spPr>
      </p:pic>
    </p:spTree>
    <p:extLst>
      <p:ext uri="{BB962C8B-B14F-4D97-AF65-F5344CB8AC3E}">
        <p14:creationId xmlns:p14="http://schemas.microsoft.com/office/powerpoint/2010/main" val="133855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385350"/>
            <a:ext cx="7790688"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274638"/>
            <a:ext cx="8781288" cy="1143000"/>
          </a:xfrm>
        </p:spPr>
        <p:txBody>
          <a:bodyPr>
            <a:noAutofit/>
          </a:bodyPr>
          <a:lstStyle/>
          <a:p>
            <a:pPr algn="ctr"/>
            <a:r>
              <a:rPr lang="en-US" u="sng" dirty="0" smtClean="0"/>
              <a:t>SSN Application Date for CC/W-2</a:t>
            </a:r>
            <a:endParaRPr lang="en-US" u="sng" dirty="0"/>
          </a:p>
        </p:txBody>
      </p:sp>
      <p:sp>
        <p:nvSpPr>
          <p:cNvPr id="5" name="TextBox 4"/>
          <p:cNvSpPr txBox="1"/>
          <p:nvPr/>
        </p:nvSpPr>
        <p:spPr>
          <a:xfrm>
            <a:off x="6712058" y="2163762"/>
            <a:ext cx="1371600" cy="2516073"/>
          </a:xfrm>
          <a:prstGeom prst="rect">
            <a:avLst/>
          </a:prstGeom>
          <a:solidFill>
            <a:srgbClr val="C00000"/>
          </a:solidFill>
        </p:spPr>
        <p:txBody>
          <a:bodyPr wrap="square" rtlCol="0">
            <a:spAutoFit/>
          </a:bodyPr>
          <a:lstStyle/>
          <a:p>
            <a:r>
              <a:rPr lang="en-US" sz="1750" dirty="0" smtClean="0">
                <a:solidFill>
                  <a:schemeClr val="bg1"/>
                </a:solidFill>
              </a:rPr>
              <a:t>*Once we enter BQ here and we run eligibility, the code will update from “BQ” to “NX” </a:t>
            </a:r>
            <a:r>
              <a:rPr lang="en-US" sz="1750" dirty="0" smtClean="0">
                <a:solidFill>
                  <a:schemeClr val="bg1"/>
                </a:solidFill>
                <a:sym typeface="Wingdings" panose="05000000000000000000" pitchFamily="2" charset="2"/>
              </a:rPr>
              <a:t></a:t>
            </a:r>
            <a:endParaRPr lang="en-US" sz="1750" dirty="0">
              <a:solidFill>
                <a:schemeClr val="bg1"/>
              </a:solidFill>
            </a:endParaRPr>
          </a:p>
        </p:txBody>
      </p:sp>
      <p:sp>
        <p:nvSpPr>
          <p:cNvPr id="7" name="Left Arrow 6"/>
          <p:cNvSpPr/>
          <p:nvPr/>
        </p:nvSpPr>
        <p:spPr>
          <a:xfrm>
            <a:off x="6705600" y="1676400"/>
            <a:ext cx="978408" cy="228600"/>
          </a:xfrm>
          <a:prstGeom prst="lef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712058" y="1948167"/>
            <a:ext cx="993734" cy="243861"/>
          </a:xfrm>
          <a:prstGeom prst="rect">
            <a:avLst/>
          </a:prstGeom>
        </p:spPr>
      </p:pic>
    </p:spTree>
    <p:extLst>
      <p:ext uri="{BB962C8B-B14F-4D97-AF65-F5344CB8AC3E}">
        <p14:creationId xmlns:p14="http://schemas.microsoft.com/office/powerpoint/2010/main" val="330214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0999"/>
            <a:ext cx="7924800" cy="1260655"/>
          </a:xfrm>
        </p:spPr>
        <p:txBody>
          <a:bodyPr>
            <a:noAutofit/>
          </a:bodyPr>
          <a:lstStyle/>
          <a:p>
            <a:pPr algn="ctr"/>
            <a:r>
              <a:rPr lang="en-US" sz="3600" b="1" u="sng" dirty="0"/>
              <a:t>60 day extension </a:t>
            </a:r>
            <a:r>
              <a:rPr lang="en-US" sz="3600" b="1" u="sng" dirty="0" smtClean="0"/>
              <a:t>for Immigrants </a:t>
            </a:r>
            <a:r>
              <a:rPr lang="en-US" sz="3200" b="1" u="sng" dirty="0"/>
              <a:t>(3070 manual certification for AEMA)</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545" t="15006" r="62320" b="75734"/>
          <a:stretch/>
        </p:blipFill>
        <p:spPr bwMode="auto">
          <a:xfrm>
            <a:off x="536485" y="1641655"/>
            <a:ext cx="2461146" cy="65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2971800"/>
            <a:ext cx="2362200" cy="548640"/>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371600" y="3886200"/>
            <a:ext cx="914400" cy="640080"/>
          </a:xfrm>
          <a:prstGeom prst="rect">
            <a:avLst/>
          </a:prstGeom>
          <a:solidFill>
            <a:schemeClr val="bg1"/>
          </a:solidFill>
        </p:spPr>
        <p:txBody>
          <a:bodyPr wrap="square" rtlCol="0">
            <a:spAutoFit/>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2335530"/>
            <a:ext cx="8072437" cy="452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98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024744" cy="1143000"/>
          </a:xfrm>
        </p:spPr>
        <p:txBody>
          <a:bodyPr/>
          <a:lstStyle/>
          <a:p>
            <a:pPr algn="ctr"/>
            <a:r>
              <a:rPr lang="en-US" b="1" u="sng" dirty="0" smtClean="0"/>
              <a:t>Child Support Referrals</a:t>
            </a:r>
            <a:endParaRPr lang="en-US" b="1" u="sng" dirty="0"/>
          </a:p>
        </p:txBody>
      </p:sp>
      <p:sp>
        <p:nvSpPr>
          <p:cNvPr id="3" name="Content Placeholder 2"/>
          <p:cNvSpPr>
            <a:spLocks noGrp="1"/>
          </p:cNvSpPr>
          <p:nvPr>
            <p:ph idx="1"/>
          </p:nvPr>
        </p:nvSpPr>
        <p:spPr>
          <a:xfrm>
            <a:off x="654872" y="1219200"/>
            <a:ext cx="7848600" cy="5029200"/>
          </a:xfrm>
        </p:spPr>
        <p:txBody>
          <a:bodyPr>
            <a:normAutofit fontScale="25000" lnSpcReduction="20000"/>
          </a:bodyPr>
          <a:lstStyle/>
          <a:p>
            <a:pPr algn="ctr"/>
            <a:endParaRPr lang="en-US" sz="4900" b="1" dirty="0" smtClean="0"/>
          </a:p>
          <a:p>
            <a:pPr marL="68580" indent="0" algn="ctr">
              <a:buNone/>
            </a:pPr>
            <a:r>
              <a:rPr lang="en-US" sz="9600" b="1" dirty="0" smtClean="0">
                <a:solidFill>
                  <a:srgbClr val="FF0000"/>
                </a:solidFill>
              </a:rPr>
              <a:t>Refer to Child Support</a:t>
            </a:r>
            <a:endParaRPr lang="en-US" sz="9600" b="1" dirty="0">
              <a:solidFill>
                <a:srgbClr val="FF0000"/>
              </a:solidFill>
            </a:endParaRPr>
          </a:p>
          <a:p>
            <a:pPr algn="ctr"/>
            <a:r>
              <a:rPr lang="en-US" sz="8000" dirty="0" smtClean="0"/>
              <a:t>Pregnant woman who is unmarried or not living with husband (not required to cooperate for 60 days following birth)</a:t>
            </a:r>
          </a:p>
          <a:p>
            <a:pPr algn="ctr"/>
            <a:r>
              <a:rPr lang="en-US" sz="8000" dirty="0" smtClean="0"/>
              <a:t>Non-marital co-parents when paternity not established</a:t>
            </a:r>
          </a:p>
          <a:p>
            <a:pPr algn="ctr"/>
            <a:r>
              <a:rPr lang="en-US" sz="8000" dirty="0" smtClean="0"/>
              <a:t>One or both parents are not living in the household</a:t>
            </a:r>
          </a:p>
          <a:p>
            <a:pPr marL="68580" indent="0" algn="ctr">
              <a:buNone/>
            </a:pPr>
            <a:endParaRPr lang="en-US" sz="6400" b="1" dirty="0" smtClean="0"/>
          </a:p>
          <a:p>
            <a:pPr marL="68580" indent="0" algn="ctr">
              <a:buNone/>
            </a:pPr>
            <a:r>
              <a:rPr lang="en-US" sz="9600" b="1" dirty="0" smtClean="0">
                <a:solidFill>
                  <a:srgbClr val="FF0000"/>
                </a:solidFill>
              </a:rPr>
              <a:t>Don’t Refer to Child Support</a:t>
            </a:r>
            <a:endParaRPr lang="en-US" sz="9600" b="1" dirty="0">
              <a:solidFill>
                <a:srgbClr val="FF0000"/>
              </a:solidFill>
            </a:endParaRPr>
          </a:p>
          <a:p>
            <a:pPr algn="ctr"/>
            <a:r>
              <a:rPr lang="en-US" sz="8000" dirty="0" smtClean="0"/>
              <a:t>Cooperation </a:t>
            </a:r>
            <a:r>
              <a:rPr lang="en-US" sz="8000" dirty="0"/>
              <a:t>with Child Support Enforcement is not an eligibility </a:t>
            </a:r>
            <a:r>
              <a:rPr lang="en-US" sz="8000" dirty="0" smtClean="0"/>
              <a:t>requirement for:</a:t>
            </a:r>
          </a:p>
          <a:p>
            <a:pPr algn="ctr"/>
            <a:endParaRPr lang="en-US" sz="8000" dirty="0"/>
          </a:p>
          <a:p>
            <a:pPr lvl="1" algn="ctr"/>
            <a:r>
              <a:rPr lang="en-US" sz="8000" dirty="0" smtClean="0"/>
              <a:t>FFCY (Former Foster Care Youths)</a:t>
            </a:r>
          </a:p>
          <a:p>
            <a:pPr lvl="1" algn="ctr"/>
            <a:r>
              <a:rPr lang="en-US" sz="8000" dirty="0" smtClean="0"/>
              <a:t>Foster Care parents, court ordered Kinshipcare</a:t>
            </a:r>
          </a:p>
          <a:p>
            <a:pPr lvl="1" algn="ctr"/>
            <a:r>
              <a:rPr lang="en-US" sz="8000" dirty="0" smtClean="0"/>
              <a:t>BCPP (BCP Prenatal Program)</a:t>
            </a:r>
          </a:p>
          <a:p>
            <a:pPr lvl="1" algn="ctr"/>
            <a:r>
              <a:rPr lang="en-US" sz="8000" dirty="0" smtClean="0"/>
              <a:t>Children receiving SSI</a:t>
            </a:r>
            <a:endParaRPr lang="en-US" sz="8000" dirty="0"/>
          </a:p>
          <a:p>
            <a:pPr marL="68580" lvl="0" indent="0">
              <a:buNone/>
            </a:pPr>
            <a:endParaRPr lang="en-US" sz="2200" b="1" dirty="0"/>
          </a:p>
          <a:p>
            <a:pPr marL="68580" lvl="0" indent="0">
              <a:buNone/>
            </a:pPr>
            <a:endParaRPr lang="en-US" dirty="0"/>
          </a:p>
          <a:p>
            <a:endParaRPr lang="en-US" dirty="0"/>
          </a:p>
        </p:txBody>
      </p:sp>
    </p:spTree>
    <p:extLst>
      <p:ext uri="{BB962C8B-B14F-4D97-AF65-F5344CB8AC3E}">
        <p14:creationId xmlns:p14="http://schemas.microsoft.com/office/powerpoint/2010/main" val="1253419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07680" cy="1143000"/>
          </a:xfrm>
        </p:spPr>
        <p:txBody>
          <a:bodyPr/>
          <a:lstStyle/>
          <a:p>
            <a:pPr algn="ctr"/>
            <a:r>
              <a:rPr lang="en-US" u="sng" dirty="0" smtClean="0"/>
              <a:t>Child Support Referrals</a:t>
            </a:r>
            <a:endParaRPr lang="en-US" u="sng" dirty="0"/>
          </a:p>
        </p:txBody>
      </p:sp>
      <p:sp>
        <p:nvSpPr>
          <p:cNvPr id="3" name="Content Placeholder 2"/>
          <p:cNvSpPr>
            <a:spLocks noGrp="1"/>
          </p:cNvSpPr>
          <p:nvPr>
            <p:ph idx="1"/>
          </p:nvPr>
        </p:nvSpPr>
        <p:spPr>
          <a:xfrm>
            <a:off x="815340" y="1485254"/>
            <a:ext cx="7543800" cy="4839346"/>
          </a:xfrm>
        </p:spPr>
        <p:txBody>
          <a:bodyPr>
            <a:normAutofit fontScale="92500" lnSpcReduction="10000"/>
          </a:bodyPr>
          <a:lstStyle/>
          <a:p>
            <a:pPr marL="514350" indent="-514350">
              <a:buFont typeface="+mj-lt"/>
              <a:buAutoNum type="arabicPeriod"/>
            </a:pPr>
            <a:r>
              <a:rPr lang="en-US" sz="2800" dirty="0"/>
              <a:t>Check birth query and update AP screen as appropriate when </a:t>
            </a:r>
            <a:r>
              <a:rPr lang="en-US" sz="2800" dirty="0" smtClean="0"/>
              <a:t>paternity has been established.</a:t>
            </a:r>
          </a:p>
          <a:p>
            <a:pPr marL="514350" indent="-514350">
              <a:buFont typeface="+mj-lt"/>
              <a:buAutoNum type="arabicPeriod"/>
            </a:pPr>
            <a:r>
              <a:rPr lang="en-US" sz="2800" dirty="0" smtClean="0"/>
              <a:t>Update </a:t>
            </a:r>
            <a:r>
              <a:rPr lang="en-US" sz="2800" dirty="0"/>
              <a:t>Household Relationships as appropriate. It is not necessary to pend HH relationships while waiting for Child Support to establish paternity. </a:t>
            </a:r>
            <a:endParaRPr lang="en-US" sz="2800" dirty="0" smtClean="0"/>
          </a:p>
          <a:p>
            <a:pPr marL="514350" indent="-514350">
              <a:buFont typeface="+mj-lt"/>
              <a:buAutoNum type="arabicPeriod"/>
            </a:pPr>
            <a:r>
              <a:rPr lang="en-US" sz="2800" dirty="0" smtClean="0"/>
              <a:t>Enter </a:t>
            </a:r>
            <a:r>
              <a:rPr lang="en-US" sz="2800" dirty="0"/>
              <a:t>“claimed” father as not questionable. </a:t>
            </a:r>
            <a:endParaRPr lang="en-US" sz="2800" dirty="0" smtClean="0"/>
          </a:p>
          <a:p>
            <a:pPr marL="514350" indent="-514350">
              <a:buFont typeface="+mj-lt"/>
              <a:buAutoNum type="arabicPeriod"/>
            </a:pPr>
            <a:r>
              <a:rPr lang="en-US" sz="2800" dirty="0" smtClean="0"/>
              <a:t>Refer </a:t>
            </a:r>
            <a:r>
              <a:rPr lang="en-US" sz="2800" dirty="0"/>
              <a:t>to Child Support </a:t>
            </a:r>
            <a:r>
              <a:rPr lang="en-US" sz="2800" dirty="0" smtClean="0"/>
              <a:t>when </a:t>
            </a:r>
            <a:r>
              <a:rPr lang="en-US" sz="2800" dirty="0"/>
              <a:t>the </a:t>
            </a:r>
            <a:r>
              <a:rPr lang="en-US" sz="2800" dirty="0" smtClean="0"/>
              <a:t>non-marital  father is </a:t>
            </a:r>
            <a:r>
              <a:rPr lang="en-US" sz="2800" dirty="0"/>
              <a:t>in the home (</a:t>
            </a:r>
            <a:r>
              <a:rPr lang="en-US" sz="2800" dirty="0" smtClean="0"/>
              <a:t>father could </a:t>
            </a:r>
            <a:r>
              <a:rPr lang="en-US" sz="2800" dirty="0"/>
              <a:t>be responsible for birthing costs). </a:t>
            </a:r>
            <a:endParaRPr lang="en-US" sz="2800" dirty="0" smtClean="0"/>
          </a:p>
          <a:p>
            <a:pPr marL="514350" indent="-514350">
              <a:buFont typeface="+mj-lt"/>
              <a:buAutoNum type="arabicPeriod"/>
            </a:pPr>
            <a:r>
              <a:rPr lang="en-US" sz="2800" dirty="0" smtClean="0"/>
              <a:t>If both parents are in the home and married, there is no referral to Child Support.</a:t>
            </a:r>
            <a:endParaRPr lang="en-US" sz="2800" dirty="0"/>
          </a:p>
          <a:p>
            <a:endParaRPr lang="en-US" dirty="0"/>
          </a:p>
        </p:txBody>
      </p:sp>
    </p:spTree>
    <p:extLst>
      <p:ext uri="{BB962C8B-B14F-4D97-AF65-F5344CB8AC3E}">
        <p14:creationId xmlns:p14="http://schemas.microsoft.com/office/powerpoint/2010/main" val="3083599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36280" cy="1143000"/>
          </a:xfrm>
        </p:spPr>
        <p:txBody>
          <a:bodyPr/>
          <a:lstStyle/>
          <a:p>
            <a:pPr algn="ctr"/>
            <a:r>
              <a:rPr lang="en-US" b="1" u="sng" dirty="0" smtClean="0"/>
              <a:t>Child Support Notices</a:t>
            </a:r>
            <a:endParaRPr lang="en-US" b="1" u="sng" dirty="0"/>
          </a:p>
        </p:txBody>
      </p:sp>
      <p:sp>
        <p:nvSpPr>
          <p:cNvPr id="3" name="Content Placeholder 2"/>
          <p:cNvSpPr>
            <a:spLocks noGrp="1"/>
          </p:cNvSpPr>
          <p:nvPr>
            <p:ph idx="1"/>
          </p:nvPr>
        </p:nvSpPr>
        <p:spPr>
          <a:xfrm>
            <a:off x="685800" y="3200400"/>
            <a:ext cx="7772400" cy="3200400"/>
          </a:xfrm>
        </p:spPr>
        <p:txBody>
          <a:bodyPr>
            <a:normAutofit lnSpcReduction="10000"/>
          </a:bodyPr>
          <a:lstStyle/>
          <a:p>
            <a:pPr algn="ctr"/>
            <a:r>
              <a:rPr lang="en-US" sz="2400" dirty="0" smtClean="0"/>
              <a:t>The </a:t>
            </a:r>
            <a:r>
              <a:rPr lang="en-US" sz="2400" u="sng" dirty="0" smtClean="0">
                <a:solidFill>
                  <a:srgbClr val="C00000"/>
                </a:solidFill>
              </a:rPr>
              <a:t>Good Cause Notice and Notice of Assignment </a:t>
            </a:r>
            <a:r>
              <a:rPr lang="en-US" sz="2400" dirty="0" smtClean="0"/>
              <a:t>must be mailed when programs (not FS) are requested for a child who does not have both legal parents in the home:</a:t>
            </a:r>
          </a:p>
          <a:p>
            <a:pPr lvl="1" algn="ctr"/>
            <a:r>
              <a:rPr lang="en-US" sz="2400" dirty="0" smtClean="0"/>
              <a:t>At intake</a:t>
            </a:r>
          </a:p>
          <a:p>
            <a:pPr lvl="1" algn="ctr"/>
            <a:r>
              <a:rPr lang="en-US" sz="2400" dirty="0" smtClean="0"/>
              <a:t>Case already open for programs, now requesting HC</a:t>
            </a:r>
          </a:p>
          <a:p>
            <a:pPr lvl="1" algn="ctr"/>
            <a:r>
              <a:rPr lang="en-US" sz="2400" dirty="0" smtClean="0"/>
              <a:t>Adding a child to an open case</a:t>
            </a:r>
          </a:p>
          <a:p>
            <a:pPr lvl="1" algn="ctr"/>
            <a:r>
              <a:rPr lang="en-US" sz="2400" dirty="0" smtClean="0"/>
              <a:t>Parent leaves the home</a:t>
            </a:r>
            <a:endParaRPr lang="en-US" sz="2400" dirty="0"/>
          </a:p>
          <a:p>
            <a:pPr marL="68580" lvl="0" indent="0">
              <a:buNone/>
            </a:pPr>
            <a:endParaRPr lang="en-US" dirty="0"/>
          </a:p>
          <a:p>
            <a:endParaRPr lang="en-US" dirty="0"/>
          </a:p>
        </p:txBody>
      </p:sp>
      <p:pic>
        <p:nvPicPr>
          <p:cNvPr id="4" name="Picture 3" descr="November | 2013 | Sisterhood of the Mus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00" y="1410346"/>
            <a:ext cx="2514600" cy="1547317"/>
          </a:xfrm>
          <a:prstGeom prst="rect">
            <a:avLst/>
          </a:prstGeom>
        </p:spPr>
      </p:pic>
    </p:spTree>
    <p:extLst>
      <p:ext uri="{BB962C8B-B14F-4D97-AF65-F5344CB8AC3E}">
        <p14:creationId xmlns:p14="http://schemas.microsoft.com/office/powerpoint/2010/main" val="328381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Newborn Adds</a:t>
            </a:r>
            <a:endParaRPr lang="en-US" u="sng" dirty="0"/>
          </a:p>
        </p:txBody>
      </p:sp>
      <p:sp>
        <p:nvSpPr>
          <p:cNvPr id="3" name="Content Placeholder 2"/>
          <p:cNvSpPr>
            <a:spLocks noGrp="1"/>
          </p:cNvSpPr>
          <p:nvPr>
            <p:ph idx="1"/>
          </p:nvPr>
        </p:nvSpPr>
        <p:spPr/>
        <p:txBody>
          <a:bodyPr>
            <a:normAutofit/>
          </a:bodyPr>
          <a:lstStyle/>
          <a:p>
            <a:pPr marL="68580" indent="0" algn="ctr">
              <a:buNone/>
            </a:pPr>
            <a:r>
              <a:rPr lang="en-US" sz="2800" i="0" u="none" strike="noStrike" baseline="0" dirty="0" smtClean="0"/>
              <a:t>Process Help 3.1.1 Pregnancy End and Extension</a:t>
            </a:r>
          </a:p>
          <a:p>
            <a:pPr marL="68580" indent="0" algn="ctr">
              <a:buNone/>
            </a:pPr>
            <a:endParaRPr lang="en-US" sz="2400" i="0" u="none" strike="noStrike" baseline="0" dirty="0" smtClean="0"/>
          </a:p>
          <a:p>
            <a:pPr lvl="1" algn="ctr"/>
            <a:r>
              <a:rPr lang="en-US" sz="2000" i="0" u="none" strike="noStrike" baseline="0" dirty="0" smtClean="0"/>
              <a:t>End the pregnancy on the Pregnancy page by entering the newborn’s birth date into the Pregnancy End Date field.</a:t>
            </a:r>
          </a:p>
          <a:p>
            <a:pPr lvl="1" algn="ctr"/>
            <a:r>
              <a:rPr lang="en-US" sz="2000" i="0" u="none" strike="noStrike" baseline="0" dirty="0" smtClean="0"/>
              <a:t>Take the case through the mini driver flow to the Initiate Eligibility page.</a:t>
            </a:r>
          </a:p>
          <a:p>
            <a:pPr lvl="1" algn="ctr"/>
            <a:r>
              <a:rPr lang="en-US" sz="2000" i="0" u="none" strike="noStrike" baseline="0" dirty="0" smtClean="0"/>
              <a:t>Run eligibility and confirm pregnancy extension for the mother -OR- proceed to </a:t>
            </a:r>
            <a:r>
              <a:rPr lang="en-US" sz="2000" u="sng" dirty="0">
                <a:hlinkClick r:id=""/>
              </a:rPr>
              <a:t>Adding a Newborn</a:t>
            </a:r>
            <a:r>
              <a:rPr lang="en-US" sz="2000" dirty="0">
                <a:hlinkClick r:id=""/>
              </a:rPr>
              <a:t> instructions</a:t>
            </a:r>
            <a:r>
              <a:rPr lang="en-US" sz="2000" dirty="0" smtClean="0">
                <a:hlinkClick r:id=""/>
              </a:rPr>
              <a:t>.</a:t>
            </a:r>
            <a:endParaRPr lang="en-US" sz="2000" dirty="0">
              <a:hlinkClick r:id=""/>
            </a:endParaRPr>
          </a:p>
          <a:p>
            <a:endParaRPr lang="en-US" b="0" i="0" u="none" strike="noStrike" baseline="0" dirty="0" smtClean="0"/>
          </a:p>
          <a:p>
            <a:endParaRPr lang="en-US" dirty="0"/>
          </a:p>
        </p:txBody>
      </p:sp>
    </p:spTree>
    <p:extLst>
      <p:ext uri="{BB962C8B-B14F-4D97-AF65-F5344CB8AC3E}">
        <p14:creationId xmlns:p14="http://schemas.microsoft.com/office/powerpoint/2010/main" val="1235053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Child Support Notices</a:t>
            </a:r>
            <a:endParaRPr lang="en-US" u="sng" dirty="0"/>
          </a:p>
        </p:txBody>
      </p:sp>
      <p:sp>
        <p:nvSpPr>
          <p:cNvPr id="3" name="Content Placeholder 2"/>
          <p:cNvSpPr>
            <a:spLocks noGrp="1"/>
          </p:cNvSpPr>
          <p:nvPr>
            <p:ph idx="1"/>
          </p:nvPr>
        </p:nvSpPr>
        <p:spPr>
          <a:xfrm>
            <a:off x="685800" y="1752600"/>
            <a:ext cx="7772400" cy="4419600"/>
          </a:xfrm>
        </p:spPr>
        <p:txBody>
          <a:bodyPr>
            <a:normAutofit lnSpcReduction="10000"/>
          </a:bodyPr>
          <a:lstStyle/>
          <a:p>
            <a:r>
              <a:rPr lang="en-US" dirty="0">
                <a:solidFill>
                  <a:schemeClr val="tx1"/>
                </a:solidFill>
              </a:rPr>
              <a:t>Notices are </a:t>
            </a:r>
            <a:r>
              <a:rPr lang="en-US" u="sng" dirty="0">
                <a:solidFill>
                  <a:srgbClr val="C00000"/>
                </a:solidFill>
              </a:rPr>
              <a:t>provided automatically through ACCESS when people apply or complete renewals online</a:t>
            </a:r>
            <a:r>
              <a:rPr lang="en-US" dirty="0">
                <a:solidFill>
                  <a:schemeClr val="tx1"/>
                </a:solidFill>
              </a:rPr>
              <a:t>, so the requirement for IM workers to furnish the notice directly to them does not apply in these situations. </a:t>
            </a:r>
          </a:p>
          <a:p>
            <a:endParaRPr lang="en-US" dirty="0" smtClean="0">
              <a:solidFill>
                <a:schemeClr val="tx1"/>
              </a:solidFill>
            </a:endParaRPr>
          </a:p>
          <a:p>
            <a:r>
              <a:rPr lang="en-US" dirty="0" smtClean="0">
                <a:solidFill>
                  <a:schemeClr val="tx1"/>
                </a:solidFill>
              </a:rPr>
              <a:t>We </a:t>
            </a:r>
            <a:r>
              <a:rPr lang="en-US" dirty="0">
                <a:solidFill>
                  <a:schemeClr val="tx1"/>
                </a:solidFill>
              </a:rPr>
              <a:t>must continue to mail </a:t>
            </a:r>
            <a:r>
              <a:rPr lang="en-US" dirty="0" smtClean="0">
                <a:solidFill>
                  <a:schemeClr val="tx1"/>
                </a:solidFill>
              </a:rPr>
              <a:t>Child Support forms </a:t>
            </a:r>
            <a:r>
              <a:rPr lang="en-US" dirty="0">
                <a:solidFill>
                  <a:schemeClr val="tx1"/>
                </a:solidFill>
              </a:rPr>
              <a:t>to </a:t>
            </a:r>
            <a:r>
              <a:rPr lang="en-US" dirty="0" smtClean="0">
                <a:solidFill>
                  <a:schemeClr val="tx1"/>
                </a:solidFill>
              </a:rPr>
              <a:t>clients </a:t>
            </a:r>
            <a:r>
              <a:rPr lang="en-US" dirty="0">
                <a:solidFill>
                  <a:schemeClr val="tx1"/>
                </a:solidFill>
              </a:rPr>
              <a:t>who apply or complete renewals </a:t>
            </a:r>
            <a:r>
              <a:rPr lang="en-US" dirty="0" smtClean="0">
                <a:solidFill>
                  <a:schemeClr val="tx1"/>
                </a:solidFill>
              </a:rPr>
              <a:t>(not FS) by </a:t>
            </a:r>
            <a:r>
              <a:rPr lang="en-US" dirty="0">
                <a:solidFill>
                  <a:schemeClr val="tx1"/>
                </a:solidFill>
              </a:rPr>
              <a:t>mail or by phone</a:t>
            </a:r>
            <a:r>
              <a:rPr lang="en-US" dirty="0" smtClean="0">
                <a:solidFill>
                  <a:schemeClr val="tx1"/>
                </a:solidFill>
              </a:rPr>
              <a:t>. To send these notices:</a:t>
            </a:r>
            <a:endParaRPr lang="en-US" dirty="0">
              <a:solidFill>
                <a:schemeClr val="tx1"/>
              </a:solidFill>
            </a:endParaRPr>
          </a:p>
          <a:p>
            <a:r>
              <a:rPr lang="en-US" dirty="0" smtClean="0">
                <a:solidFill>
                  <a:srgbClr val="C00000"/>
                </a:solidFill>
              </a:rPr>
              <a:t>Under Client Correspondence on the CWW Navigation Menu:</a:t>
            </a:r>
          </a:p>
          <a:p>
            <a:pPr lvl="1"/>
            <a:r>
              <a:rPr lang="en-US" dirty="0" smtClean="0">
                <a:solidFill>
                  <a:srgbClr val="C00000"/>
                </a:solidFill>
              </a:rPr>
              <a:t> Click on Manual Letter Selection</a:t>
            </a:r>
          </a:p>
          <a:p>
            <a:pPr lvl="1"/>
            <a:r>
              <a:rPr lang="en-US" dirty="0" smtClean="0">
                <a:solidFill>
                  <a:srgbClr val="C00000"/>
                </a:solidFill>
              </a:rPr>
              <a:t> Check Generate a Manual Letter</a:t>
            </a:r>
          </a:p>
          <a:p>
            <a:pPr lvl="1"/>
            <a:r>
              <a:rPr lang="en-US" dirty="0" smtClean="0">
                <a:solidFill>
                  <a:srgbClr val="C00000"/>
                </a:solidFill>
              </a:rPr>
              <a:t> Program Code = </a:t>
            </a:r>
            <a:r>
              <a:rPr lang="en-US" dirty="0" smtClean="0">
                <a:solidFill>
                  <a:srgbClr val="C00000"/>
                </a:solidFill>
              </a:rPr>
              <a:t>All Programs (for CC/W2) or Healthcare</a:t>
            </a:r>
            <a:endParaRPr lang="en-US" dirty="0" smtClean="0">
              <a:solidFill>
                <a:srgbClr val="C00000"/>
              </a:solidFill>
            </a:endParaRPr>
          </a:p>
          <a:p>
            <a:pPr lvl="1"/>
            <a:r>
              <a:rPr lang="en-US" dirty="0" smtClean="0">
                <a:solidFill>
                  <a:srgbClr val="C00000"/>
                </a:solidFill>
              </a:rPr>
              <a:t>Letter Code = CC GOOD CAUSE CLAIM-NGCC </a:t>
            </a:r>
            <a:r>
              <a:rPr lang="en-US" b="1" dirty="0" smtClean="0">
                <a:solidFill>
                  <a:srgbClr val="C00000"/>
                </a:solidFill>
              </a:rPr>
              <a:t>and </a:t>
            </a:r>
            <a:r>
              <a:rPr lang="en-US" dirty="0" smtClean="0">
                <a:solidFill>
                  <a:srgbClr val="C00000"/>
                </a:solidFill>
              </a:rPr>
              <a:t>CC GOOD CAUSE </a:t>
            </a:r>
            <a:r>
              <a:rPr lang="en-US" dirty="0" smtClean="0">
                <a:solidFill>
                  <a:srgbClr val="C00000"/>
                </a:solidFill>
              </a:rPr>
              <a:t>NTC-NGNC (For W2/CC) or IM GOOD CAUSE CLAIM-NGCI and IM GOOD CAUSE NTC-NGNI (For Healthcare)</a:t>
            </a:r>
            <a:endParaRPr lang="en-US" sz="2200" dirty="0" smtClean="0"/>
          </a:p>
          <a:p>
            <a:pPr marL="68580" lvl="0" indent="0">
              <a:buNone/>
            </a:pPr>
            <a:endParaRPr lang="en-US" dirty="0"/>
          </a:p>
          <a:p>
            <a:endParaRPr lang="en-US" dirty="0"/>
          </a:p>
        </p:txBody>
      </p:sp>
    </p:spTree>
    <p:extLst>
      <p:ext uri="{BB962C8B-B14F-4D97-AF65-F5344CB8AC3E}">
        <p14:creationId xmlns:p14="http://schemas.microsoft.com/office/powerpoint/2010/main" val="847842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7800" y="3429000"/>
            <a:ext cx="6858000" cy="3429000"/>
          </a:xfrm>
          <a:prstGeom prst="rect">
            <a:avLst/>
          </a:prstGeom>
        </p:spPr>
      </p:pic>
      <p:pic>
        <p:nvPicPr>
          <p:cNvPr id="4" name="Picture 3"/>
          <p:cNvPicPr>
            <a:picLocks noChangeAspect="1"/>
          </p:cNvPicPr>
          <p:nvPr/>
        </p:nvPicPr>
        <p:blipFill>
          <a:blip r:embed="rId3"/>
          <a:stretch>
            <a:fillRect/>
          </a:stretch>
        </p:blipFill>
        <p:spPr>
          <a:xfrm>
            <a:off x="1447800" y="335573"/>
            <a:ext cx="6858000" cy="3105150"/>
          </a:xfrm>
          <a:prstGeom prst="rect">
            <a:avLst/>
          </a:prstGeom>
        </p:spPr>
      </p:pic>
    </p:spTree>
    <p:extLst>
      <p:ext uri="{BB962C8B-B14F-4D97-AF65-F5344CB8AC3E}">
        <p14:creationId xmlns:p14="http://schemas.microsoft.com/office/powerpoint/2010/main" val="42635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pPr algn="ctr"/>
            <a:r>
              <a:rPr lang="en-US" u="sng" dirty="0" smtClean="0"/>
              <a:t>Special Considerations</a:t>
            </a:r>
            <a:endParaRPr lang="en-US" u="sng" dirty="0"/>
          </a:p>
        </p:txBody>
      </p:sp>
      <p:sp>
        <p:nvSpPr>
          <p:cNvPr id="3" name="Content Placeholder 2"/>
          <p:cNvSpPr>
            <a:spLocks noGrp="1"/>
          </p:cNvSpPr>
          <p:nvPr>
            <p:ph idx="1"/>
          </p:nvPr>
        </p:nvSpPr>
        <p:spPr>
          <a:xfrm>
            <a:off x="685800" y="1828800"/>
            <a:ext cx="7772400" cy="2819400"/>
          </a:xfrm>
        </p:spPr>
        <p:txBody>
          <a:bodyPr>
            <a:normAutofit/>
          </a:bodyPr>
          <a:lstStyle/>
          <a:p>
            <a:pPr marL="68580" indent="0">
              <a:buNone/>
            </a:pPr>
            <a:r>
              <a:rPr lang="en-US" b="1" dirty="0" smtClean="0"/>
              <a:t>	</a:t>
            </a:r>
          </a:p>
          <a:p>
            <a:pPr algn="ctr"/>
            <a:r>
              <a:rPr lang="en-US" sz="3200" dirty="0" smtClean="0"/>
              <a:t>Issue FS supplements (auxiliaries) for month </a:t>
            </a:r>
            <a:r>
              <a:rPr lang="en-US" sz="3200" u="sng" dirty="0" smtClean="0"/>
              <a:t>following</a:t>
            </a:r>
            <a:r>
              <a:rPr lang="en-US" sz="3200" dirty="0" smtClean="0"/>
              <a:t> report of birth</a:t>
            </a:r>
          </a:p>
          <a:p>
            <a:pPr algn="ctr"/>
            <a:r>
              <a:rPr lang="en-US" sz="3200" dirty="0" smtClean="0"/>
              <a:t>When running with dates confirm only HC for back dated months.</a:t>
            </a:r>
          </a:p>
        </p:txBody>
      </p:sp>
      <p:pic>
        <p:nvPicPr>
          <p:cNvPr id="4" name="Picture 3" descr="Public Domain Clip Art Image | Thumbtack note Importan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1600" y="4648200"/>
            <a:ext cx="3080800" cy="2170710"/>
          </a:xfrm>
          <a:prstGeom prst="rect">
            <a:avLst/>
          </a:prstGeom>
        </p:spPr>
      </p:pic>
    </p:spTree>
    <p:extLst>
      <p:ext uri="{BB962C8B-B14F-4D97-AF65-F5344CB8AC3E}">
        <p14:creationId xmlns:p14="http://schemas.microsoft.com/office/powerpoint/2010/main" val="3977782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609344"/>
          </a:xfrm>
        </p:spPr>
        <p:txBody>
          <a:bodyPr/>
          <a:lstStyle/>
          <a:p>
            <a:pPr algn="ctr"/>
            <a:r>
              <a:rPr lang="en-US" b="1" u="sng" dirty="0" smtClean="0"/>
              <a:t>Adding Non-Newborns</a:t>
            </a:r>
            <a:endParaRPr lang="en-US" b="1" u="sng" dirty="0"/>
          </a:p>
        </p:txBody>
      </p:sp>
      <p:sp>
        <p:nvSpPr>
          <p:cNvPr id="3" name="Content Placeholder 2"/>
          <p:cNvSpPr>
            <a:spLocks noGrp="1"/>
          </p:cNvSpPr>
          <p:nvPr>
            <p:ph idx="1"/>
          </p:nvPr>
        </p:nvSpPr>
        <p:spPr>
          <a:xfrm>
            <a:off x="685800" y="1676400"/>
            <a:ext cx="7772400" cy="4800600"/>
          </a:xfrm>
        </p:spPr>
        <p:txBody>
          <a:bodyPr>
            <a:normAutofit fontScale="25000" lnSpcReduction="20000"/>
          </a:bodyPr>
          <a:lstStyle/>
          <a:p>
            <a:pPr marL="68580" indent="0" algn="ctr">
              <a:buNone/>
            </a:pPr>
            <a:r>
              <a:rPr lang="en-US" sz="11200" b="1" i="0" u="none" strike="noStrike" baseline="0" dirty="0" smtClean="0">
                <a:solidFill>
                  <a:schemeClr val="accent1"/>
                </a:solidFill>
              </a:rPr>
              <a:t>Process Help 3.2.1 Process At A Glance:</a:t>
            </a:r>
          </a:p>
          <a:p>
            <a:pPr lvl="1" algn="ctr"/>
            <a:endParaRPr lang="en-US" sz="7200" i="0" u="none" strike="noStrike" baseline="0" dirty="0" smtClean="0"/>
          </a:p>
          <a:p>
            <a:pPr lvl="1" algn="ctr"/>
            <a:r>
              <a:rPr lang="en-US" sz="8000" i="0" u="none" strike="noStrike" baseline="0" dirty="0" smtClean="0"/>
              <a:t>Navigate to Case Summary page, and Select Add Person.</a:t>
            </a:r>
          </a:p>
          <a:p>
            <a:pPr lvl="1" algn="ctr"/>
            <a:r>
              <a:rPr lang="en-US" sz="8000" i="0" u="none" strike="noStrike" baseline="0" dirty="0" smtClean="0"/>
              <a:t>Add the new person to case on the Household Member page.</a:t>
            </a:r>
          </a:p>
          <a:p>
            <a:pPr lvl="1" algn="ctr"/>
            <a:r>
              <a:rPr lang="en-US" sz="8000" i="0" u="none" strike="noStrike" baseline="0" dirty="0" smtClean="0"/>
              <a:t>Program Request Page - </a:t>
            </a:r>
            <a:r>
              <a:rPr lang="en-US" sz="8000" i="0" u="none" strike="noStrike" baseline="0" dirty="0" smtClean="0">
                <a:solidFill>
                  <a:srgbClr val="7030A0"/>
                </a:solidFill>
              </a:rPr>
              <a:t>Update begin month and request date to the effective date of the person add</a:t>
            </a:r>
            <a:r>
              <a:rPr lang="en-US" sz="8000" i="0" u="none" strike="noStrike" baseline="0" dirty="0" smtClean="0"/>
              <a:t>. </a:t>
            </a:r>
          </a:p>
          <a:p>
            <a:pPr lvl="1" algn="ctr"/>
            <a:r>
              <a:rPr lang="en-US" sz="8000" i="0" u="none" strike="noStrike" baseline="0" dirty="0" smtClean="0"/>
              <a:t>Continue through the Person Add driver flow.</a:t>
            </a:r>
          </a:p>
          <a:p>
            <a:pPr lvl="1" algn="ctr"/>
            <a:r>
              <a:rPr lang="fr-FR" sz="8000" dirty="0"/>
              <a:t>Update Absent </a:t>
            </a:r>
            <a:r>
              <a:rPr lang="fr-FR" sz="8000" dirty="0" smtClean="0"/>
              <a:t>Parent, Employment, Unearned Income </a:t>
            </a:r>
            <a:r>
              <a:rPr lang="fr-FR" sz="8000" dirty="0"/>
              <a:t>page as appropriate.</a:t>
            </a:r>
          </a:p>
          <a:p>
            <a:pPr lvl="1" algn="ctr"/>
            <a:r>
              <a:rPr lang="en-US" sz="8000" i="0" u="none" strike="noStrike" baseline="0" dirty="0" smtClean="0"/>
              <a:t>Initiate eligibility, running with dates as needed for correct eligibility.</a:t>
            </a:r>
          </a:p>
          <a:p>
            <a:pPr lvl="1" algn="ctr"/>
            <a:r>
              <a:rPr lang="en-US" sz="8000" i="0" u="none" strike="noStrike" baseline="0" dirty="0" smtClean="0"/>
              <a:t>Check eligibility determination pages.</a:t>
            </a:r>
          </a:p>
          <a:p>
            <a:pPr lvl="1" algn="ctr"/>
            <a:r>
              <a:rPr lang="en-US" sz="8000" i="0" u="none" strike="noStrike" baseline="0" dirty="0" smtClean="0"/>
              <a:t>Supplement benefits if appropriate.</a:t>
            </a:r>
          </a:p>
          <a:p>
            <a:pPr lvl="1" algn="ctr"/>
            <a:r>
              <a:rPr lang="en-US" sz="8000" i="0" u="none" strike="noStrike" baseline="0" dirty="0" smtClean="0"/>
              <a:t>Check review date on Confirmed Assistance Group</a:t>
            </a:r>
            <a:r>
              <a:rPr lang="en-US" sz="8000" i="0" u="none" strike="noStrike" dirty="0" smtClean="0"/>
              <a:t> Summary.</a:t>
            </a:r>
            <a:endParaRPr lang="en-US" sz="8000" i="0" u="none" strike="noStrike" baseline="0" dirty="0" smtClean="0"/>
          </a:p>
          <a:p>
            <a:pPr lvl="1" algn="ctr"/>
            <a:r>
              <a:rPr lang="en-US" sz="8000" i="0" u="none" strike="noStrike" baseline="0" dirty="0" smtClean="0">
                <a:solidFill>
                  <a:srgbClr val="C00000"/>
                </a:solidFill>
              </a:rPr>
              <a:t>Enter Case Comments</a:t>
            </a:r>
            <a:r>
              <a:rPr lang="en-US" sz="6400" i="0" u="none" strike="noStrike" baseline="0" dirty="0" smtClean="0"/>
              <a:t>.</a:t>
            </a:r>
            <a:endParaRPr lang="en-US" sz="6400" dirty="0"/>
          </a:p>
        </p:txBody>
      </p:sp>
    </p:spTree>
    <p:extLst>
      <p:ext uri="{BB962C8B-B14F-4D97-AF65-F5344CB8AC3E}">
        <p14:creationId xmlns:p14="http://schemas.microsoft.com/office/powerpoint/2010/main" val="433339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7391400" cy="1362075"/>
          </a:xfrm>
        </p:spPr>
        <p:txBody>
          <a:bodyPr>
            <a:normAutofit/>
          </a:bodyPr>
          <a:lstStyle/>
          <a:p>
            <a:pPr algn="ctr"/>
            <a:r>
              <a:rPr lang="en-US" sz="6000" b="0" u="sng" dirty="0" smtClean="0"/>
              <a:t>Add a Person</a:t>
            </a:r>
            <a:endParaRPr lang="en-US" sz="6000" b="0" u="sng" dirty="0"/>
          </a:p>
        </p:txBody>
      </p:sp>
      <p:sp>
        <p:nvSpPr>
          <p:cNvPr id="3" name="Text Placeholder 2"/>
          <p:cNvSpPr>
            <a:spLocks noGrp="1"/>
          </p:cNvSpPr>
          <p:nvPr>
            <p:ph type="body" idx="1"/>
          </p:nvPr>
        </p:nvSpPr>
        <p:spPr>
          <a:xfrm>
            <a:off x="2438400" y="4724400"/>
            <a:ext cx="6637467" cy="1520413"/>
          </a:xfrm>
        </p:spPr>
        <p:txBody>
          <a:bodyPr>
            <a:normAutofit lnSpcReduction="10000"/>
          </a:bodyPr>
          <a:lstStyle/>
          <a:p>
            <a:endParaRPr lang="en-US" b="1" dirty="0" smtClean="0">
              <a:solidFill>
                <a:schemeClr val="tx1"/>
              </a:solidFill>
            </a:endParaRPr>
          </a:p>
          <a:p>
            <a:endParaRPr lang="en-US" b="1" dirty="0">
              <a:solidFill>
                <a:schemeClr val="tx1"/>
              </a:solidFill>
            </a:endParaRPr>
          </a:p>
          <a:p>
            <a:endParaRPr lang="en-US" b="1" dirty="0" smtClean="0">
              <a:solidFill>
                <a:schemeClr val="tx1"/>
              </a:solidFill>
            </a:endParaRPr>
          </a:p>
          <a:p>
            <a:r>
              <a:rPr lang="en-US" b="1" dirty="0" smtClean="0">
                <a:solidFill>
                  <a:schemeClr val="tx1"/>
                </a:solidFill>
              </a:rPr>
              <a:t>Where there is a button, there is a driver flow.</a:t>
            </a:r>
            <a:endParaRPr lang="en-US" b="1"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11" t="44051" r="26196" b="12366"/>
          <a:stretch/>
        </p:blipFill>
        <p:spPr bwMode="auto">
          <a:xfrm>
            <a:off x="1752600" y="1447801"/>
            <a:ext cx="7030616" cy="346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133600" y="3200400"/>
            <a:ext cx="838200" cy="397412"/>
          </a:xfrm>
          <a:prstGeom prst="ellips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0098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632"/>
            <a:ext cx="8305800" cy="1609344"/>
          </a:xfrm>
        </p:spPr>
        <p:txBody>
          <a:bodyPr/>
          <a:lstStyle/>
          <a:p>
            <a:pPr algn="ctr"/>
            <a:r>
              <a:rPr lang="en-US" u="sng" dirty="0" smtClean="0"/>
              <a:t>Adding Non-Newborns</a:t>
            </a:r>
            <a:endParaRPr lang="en-US" u="sng" dirty="0"/>
          </a:p>
        </p:txBody>
      </p:sp>
      <p:sp>
        <p:nvSpPr>
          <p:cNvPr id="3" name="Content Placeholder 2"/>
          <p:cNvSpPr>
            <a:spLocks noGrp="1"/>
          </p:cNvSpPr>
          <p:nvPr>
            <p:ph idx="1"/>
          </p:nvPr>
        </p:nvSpPr>
        <p:spPr>
          <a:xfrm>
            <a:off x="457200" y="2057400"/>
            <a:ext cx="8171688" cy="2895600"/>
          </a:xfrm>
        </p:spPr>
        <p:txBody>
          <a:bodyPr>
            <a:normAutofit/>
          </a:bodyPr>
          <a:lstStyle/>
          <a:p>
            <a:pPr marL="68580" indent="0" algn="ctr">
              <a:buNone/>
            </a:pPr>
            <a:r>
              <a:rPr lang="en-US" sz="2800" dirty="0" smtClean="0">
                <a:solidFill>
                  <a:schemeClr val="accent1"/>
                </a:solidFill>
              </a:rPr>
              <a:t>   *Special Considerations*</a:t>
            </a:r>
            <a:r>
              <a:rPr lang="en-US" dirty="0" smtClean="0"/>
              <a:t>	</a:t>
            </a:r>
          </a:p>
          <a:p>
            <a:pPr marL="68580" indent="0" algn="ctr">
              <a:buNone/>
            </a:pPr>
            <a:endParaRPr lang="en-US" dirty="0" smtClean="0"/>
          </a:p>
          <a:p>
            <a:pPr lvl="1" algn="ctr"/>
            <a:r>
              <a:rPr lang="en-US" sz="2000" dirty="0" smtClean="0"/>
              <a:t>Always make one change at a time. NEVER delete one individual and add another in the same step. </a:t>
            </a:r>
          </a:p>
          <a:p>
            <a:pPr lvl="1" algn="ctr"/>
            <a:r>
              <a:rPr lang="en-US" sz="2000" dirty="0" smtClean="0"/>
              <a:t>FS supplement for month following report of person add</a:t>
            </a:r>
          </a:p>
          <a:p>
            <a:pPr lvl="1" algn="ctr"/>
            <a:r>
              <a:rPr lang="en-US" sz="2000" dirty="0" smtClean="0"/>
              <a:t>Run with dates to cover month when change was reported for HC (Run backwards, confirm HC only)</a:t>
            </a:r>
          </a:p>
        </p:txBody>
      </p:sp>
    </p:spTree>
    <p:extLst>
      <p:ext uri="{BB962C8B-B14F-4D97-AF65-F5344CB8AC3E}">
        <p14:creationId xmlns:p14="http://schemas.microsoft.com/office/powerpoint/2010/main" val="1057152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Deleting Individuals</a:t>
            </a:r>
            <a:endParaRPr lang="en-US" b="1" u="sng" dirty="0"/>
          </a:p>
        </p:txBody>
      </p:sp>
      <p:sp>
        <p:nvSpPr>
          <p:cNvPr id="3" name="Content Placeholder 2"/>
          <p:cNvSpPr>
            <a:spLocks noGrp="1"/>
          </p:cNvSpPr>
          <p:nvPr>
            <p:ph idx="1"/>
          </p:nvPr>
        </p:nvSpPr>
        <p:spPr>
          <a:xfrm>
            <a:off x="914400" y="1981200"/>
            <a:ext cx="7239000" cy="4458148"/>
          </a:xfrm>
        </p:spPr>
        <p:txBody>
          <a:bodyPr>
            <a:normAutofit/>
          </a:bodyPr>
          <a:lstStyle/>
          <a:p>
            <a:pPr marL="68580" indent="0" algn="ctr">
              <a:buNone/>
            </a:pPr>
            <a:r>
              <a:rPr lang="en-US" sz="2800" dirty="0" smtClean="0">
                <a:solidFill>
                  <a:schemeClr val="accent1"/>
                </a:solidFill>
              </a:rPr>
              <a:t>Process Help 3.3</a:t>
            </a:r>
          </a:p>
          <a:p>
            <a:pPr lvl="1"/>
            <a:r>
              <a:rPr lang="en-US" sz="2000" i="0" u="none" strike="noStrike" baseline="0" dirty="0" smtClean="0"/>
              <a:t>Navigate to the Household Members page</a:t>
            </a:r>
          </a:p>
          <a:p>
            <a:pPr lvl="1"/>
            <a:r>
              <a:rPr lang="en-US" sz="2000" dirty="0"/>
              <a:t>Select the person to be </a:t>
            </a:r>
            <a:r>
              <a:rPr lang="en-US" sz="2000" dirty="0" smtClean="0"/>
              <a:t>deleted</a:t>
            </a:r>
            <a:endParaRPr lang="en-US" sz="2000" dirty="0"/>
          </a:p>
          <a:p>
            <a:pPr lvl="1"/>
            <a:r>
              <a:rPr lang="en-US" sz="2000" dirty="0"/>
              <a:t>Check the delete box and enter delete </a:t>
            </a:r>
            <a:r>
              <a:rPr lang="en-US" sz="2000" dirty="0" smtClean="0"/>
              <a:t>reason</a:t>
            </a:r>
          </a:p>
          <a:p>
            <a:pPr lvl="1"/>
            <a:r>
              <a:rPr lang="en-US" sz="2000" dirty="0" smtClean="0">
                <a:solidFill>
                  <a:schemeClr val="tx1"/>
                </a:solidFill>
              </a:rPr>
              <a:t>If </a:t>
            </a:r>
            <a:r>
              <a:rPr lang="en-US" sz="2000" dirty="0">
                <a:solidFill>
                  <a:schemeClr val="tx1"/>
                </a:solidFill>
              </a:rPr>
              <a:t>the difference in the program filing date and the current date is more than 3 months, you need to update the program filing dates. CWW will </a:t>
            </a:r>
            <a:r>
              <a:rPr lang="en-US" sz="2000" dirty="0" smtClean="0">
                <a:solidFill>
                  <a:schemeClr val="tx1"/>
                </a:solidFill>
              </a:rPr>
              <a:t>prompt.</a:t>
            </a:r>
          </a:p>
          <a:p>
            <a:pPr lvl="1"/>
            <a:r>
              <a:rPr lang="en-US" sz="2000" dirty="0" smtClean="0"/>
              <a:t>Run eligibility</a:t>
            </a:r>
            <a:endParaRPr lang="en-US" sz="2000" dirty="0"/>
          </a:p>
          <a:p>
            <a:pPr lvl="1"/>
            <a:r>
              <a:rPr lang="en-US" sz="2000" dirty="0"/>
              <a:t>Review budget </a:t>
            </a:r>
            <a:r>
              <a:rPr lang="en-US" sz="2000" dirty="0" smtClean="0"/>
              <a:t>screens</a:t>
            </a:r>
            <a:endParaRPr lang="en-US" sz="2000" dirty="0"/>
          </a:p>
          <a:p>
            <a:pPr lvl="1"/>
            <a:r>
              <a:rPr lang="en-US" sz="2000" dirty="0"/>
              <a:t>Confirm if </a:t>
            </a:r>
            <a:r>
              <a:rPr lang="en-US" sz="2000" dirty="0" smtClean="0"/>
              <a:t>correct</a:t>
            </a:r>
            <a:endParaRPr lang="en-US" sz="2000" dirty="0"/>
          </a:p>
          <a:p>
            <a:pPr lvl="1"/>
            <a:r>
              <a:rPr lang="en-US" sz="2000" dirty="0" smtClean="0"/>
              <a:t>Issue </a:t>
            </a:r>
            <a:r>
              <a:rPr lang="en-US" sz="2000" dirty="0"/>
              <a:t>auxiliary benefits if </a:t>
            </a:r>
            <a:r>
              <a:rPr lang="en-US" sz="2000" dirty="0" smtClean="0"/>
              <a:t>appropriate</a:t>
            </a:r>
            <a:endParaRPr lang="en-US" sz="2000" dirty="0"/>
          </a:p>
          <a:p>
            <a:pPr lvl="1"/>
            <a:r>
              <a:rPr lang="en-US" sz="2000" dirty="0" smtClean="0"/>
              <a:t>Make </a:t>
            </a:r>
            <a:r>
              <a:rPr lang="en-US" sz="2000" dirty="0"/>
              <a:t>case </a:t>
            </a:r>
            <a:r>
              <a:rPr lang="en-US" sz="2000" dirty="0" smtClean="0"/>
              <a:t>comments</a:t>
            </a:r>
          </a:p>
          <a:p>
            <a:pPr marL="365760" lvl="1" indent="0">
              <a:buNone/>
            </a:pPr>
            <a:endParaRPr lang="en-US" b="1" dirty="0"/>
          </a:p>
          <a:p>
            <a:endParaRPr lang="en-US" b="1" dirty="0"/>
          </a:p>
        </p:txBody>
      </p:sp>
    </p:spTree>
    <p:extLst>
      <p:ext uri="{BB962C8B-B14F-4D97-AF65-F5344CB8AC3E}">
        <p14:creationId xmlns:p14="http://schemas.microsoft.com/office/powerpoint/2010/main" val="3833559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t>Deleting Individuals</a:t>
            </a:r>
            <a:endParaRPr lang="en-US" u="sng" dirty="0"/>
          </a:p>
        </p:txBody>
      </p:sp>
      <p:sp>
        <p:nvSpPr>
          <p:cNvPr id="3" name="Content Placeholder 2"/>
          <p:cNvSpPr>
            <a:spLocks noGrp="1"/>
          </p:cNvSpPr>
          <p:nvPr>
            <p:ph idx="1"/>
          </p:nvPr>
        </p:nvSpPr>
        <p:spPr>
          <a:xfrm>
            <a:off x="533400" y="1676400"/>
            <a:ext cx="8077200" cy="4495800"/>
          </a:xfrm>
        </p:spPr>
        <p:txBody>
          <a:bodyPr>
            <a:normAutofit lnSpcReduction="10000"/>
          </a:bodyPr>
          <a:lstStyle/>
          <a:p>
            <a:pPr marL="68580" indent="0" algn="ctr">
              <a:buNone/>
            </a:pPr>
            <a:r>
              <a:rPr lang="en-US" sz="2800" b="1" dirty="0" smtClean="0">
                <a:solidFill>
                  <a:schemeClr val="accent1"/>
                </a:solidFill>
              </a:rPr>
              <a:t>*Special Considerations*</a:t>
            </a:r>
          </a:p>
          <a:p>
            <a:pPr lvl="1"/>
            <a:r>
              <a:rPr lang="en-US" sz="2400" dirty="0" smtClean="0"/>
              <a:t>May need to add AP page if person deleted is parent of a minor child in HH and refer absent parent to Child Support.</a:t>
            </a:r>
          </a:p>
          <a:p>
            <a:pPr lvl="1"/>
            <a:r>
              <a:rPr lang="en-US" sz="2400" dirty="0" smtClean="0"/>
              <a:t>Best practice is to delete BEFORE running a renewal or intake, or making a change to avoid negative impact on other cases.</a:t>
            </a:r>
          </a:p>
          <a:p>
            <a:pPr lvl="1"/>
            <a:r>
              <a:rPr lang="en-US" sz="2400" dirty="0" smtClean="0"/>
              <a:t>Person delete is complete only after case is fully confirmed</a:t>
            </a:r>
            <a:r>
              <a:rPr lang="en-US" sz="2400" dirty="0"/>
              <a:t> </a:t>
            </a:r>
            <a:r>
              <a:rPr lang="en-US" sz="2400" dirty="0" smtClean="0"/>
              <a:t>and individual is no longer showing on ANID (in </a:t>
            </a:r>
            <a:r>
              <a:rPr lang="en-US" sz="2400" smtClean="0"/>
              <a:t>the Mainframe)</a:t>
            </a:r>
            <a:endParaRPr lang="en-US" sz="2400" dirty="0" smtClean="0"/>
          </a:p>
          <a:p>
            <a:pPr lvl="1"/>
            <a:r>
              <a:rPr lang="en-US" sz="2400" dirty="0" smtClean="0"/>
              <a:t>Banner when individual is open on another case—courtesy email to other worker to update from 15 to 01 and re-run.</a:t>
            </a:r>
          </a:p>
        </p:txBody>
      </p:sp>
    </p:spTree>
    <p:extLst>
      <p:ext uri="{BB962C8B-B14F-4D97-AF65-F5344CB8AC3E}">
        <p14:creationId xmlns:p14="http://schemas.microsoft.com/office/powerpoint/2010/main" val="3123134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15 versus Delete</a:t>
            </a:r>
            <a:endParaRPr lang="en-US" b="1" u="sng" dirty="0"/>
          </a:p>
        </p:txBody>
      </p:sp>
      <p:sp>
        <p:nvSpPr>
          <p:cNvPr id="3" name="Content Placeholder 2"/>
          <p:cNvSpPr>
            <a:spLocks noGrp="1"/>
          </p:cNvSpPr>
          <p:nvPr>
            <p:ph idx="1"/>
          </p:nvPr>
        </p:nvSpPr>
        <p:spPr/>
        <p:txBody>
          <a:bodyPr>
            <a:normAutofit fontScale="92500" lnSpcReduction="20000"/>
          </a:bodyPr>
          <a:lstStyle/>
          <a:p>
            <a:r>
              <a:rPr lang="en-US" sz="2800" dirty="0" smtClean="0"/>
              <a:t>Enter a “15” on the current demographics for an individual when the person is expected to return to the home.</a:t>
            </a:r>
          </a:p>
          <a:p>
            <a:r>
              <a:rPr lang="en-US" sz="2800" dirty="0" smtClean="0"/>
              <a:t>Delete when there is no anticipated return to home and no tax filing relationship.</a:t>
            </a:r>
          </a:p>
          <a:p>
            <a:r>
              <a:rPr lang="en-US" sz="2800" dirty="0" smtClean="0"/>
              <a:t>Deleting an individual automatically 15’s that person on any other case that person is listed on.</a:t>
            </a:r>
          </a:p>
          <a:p>
            <a:pPr marL="365760" lvl="1" indent="0">
              <a:buNone/>
            </a:pPr>
            <a:endParaRPr lang="en-US" sz="2000" dirty="0" smtClean="0"/>
          </a:p>
          <a:p>
            <a:pPr marL="365760" lvl="1" indent="0">
              <a:buNone/>
            </a:pPr>
            <a:endParaRPr lang="en-US" sz="2000" dirty="0" smtClean="0"/>
          </a:p>
          <a:p>
            <a:pPr marL="365760" lvl="1" indent="0">
              <a:buNone/>
            </a:pPr>
            <a:endParaRPr lang="en-US" sz="2000" dirty="0"/>
          </a:p>
          <a:p>
            <a:pPr marL="365760" lvl="1" indent="0">
              <a:buNone/>
            </a:pPr>
            <a:endParaRPr lang="en-US" sz="2000" dirty="0" smtClean="0"/>
          </a:p>
          <a:p>
            <a:pPr marL="365760" lvl="1" indent="0">
              <a:buNone/>
            </a:pPr>
            <a:r>
              <a:rPr lang="en-US" sz="2200" dirty="0" smtClean="0"/>
              <a:t>So there’s no need to 15 and then delete.  </a:t>
            </a:r>
            <a:endParaRPr lang="en-US" sz="2200" dirty="0"/>
          </a:p>
        </p:txBody>
      </p:sp>
      <p:sp>
        <p:nvSpPr>
          <p:cNvPr id="5" name="5-Point Star 4"/>
          <p:cNvSpPr/>
          <p:nvPr/>
        </p:nvSpPr>
        <p:spPr>
          <a:xfrm>
            <a:off x="685800" y="5486400"/>
            <a:ext cx="274320" cy="27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7223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Deceased Individuals</a:t>
            </a:r>
            <a:endParaRPr lang="en-US" b="1" u="sng" dirty="0"/>
          </a:p>
        </p:txBody>
      </p:sp>
      <p:sp>
        <p:nvSpPr>
          <p:cNvPr id="3" name="Content Placeholder 2"/>
          <p:cNvSpPr>
            <a:spLocks noGrp="1"/>
          </p:cNvSpPr>
          <p:nvPr>
            <p:ph idx="1"/>
          </p:nvPr>
        </p:nvSpPr>
        <p:spPr/>
        <p:txBody>
          <a:bodyPr/>
          <a:lstStyle/>
          <a:p>
            <a:pPr algn="ctr"/>
            <a:r>
              <a:rPr lang="en-US" sz="2400" dirty="0" smtClean="0"/>
              <a:t>When we receive a report of a death, make sure to enter correct Date of Death from data </a:t>
            </a:r>
            <a:r>
              <a:rPr lang="en-US" sz="2400" dirty="0"/>
              <a:t>e</a:t>
            </a:r>
            <a:r>
              <a:rPr lang="en-US" sz="2400" dirty="0" smtClean="0"/>
              <a:t>xchange or Death Certificate (wrong date can affect Burial Funds) </a:t>
            </a:r>
          </a:p>
          <a:p>
            <a:pPr algn="ctr"/>
            <a:r>
              <a:rPr lang="en-US" sz="2400" dirty="0" smtClean="0"/>
              <a:t>DO NOT change primary person on case</a:t>
            </a:r>
            <a:br>
              <a:rPr lang="en-US" sz="2400" dirty="0" smtClean="0"/>
            </a:br>
            <a:r>
              <a:rPr lang="en-US" sz="2100" b="1" dirty="0" smtClean="0">
                <a:solidFill>
                  <a:srgbClr val="009999"/>
                </a:solidFill>
              </a:rPr>
              <a:t>Example</a:t>
            </a:r>
            <a:r>
              <a:rPr lang="en-US" sz="2100" dirty="0" smtClean="0">
                <a:solidFill>
                  <a:srgbClr val="009999"/>
                </a:solidFill>
              </a:rPr>
              <a:t>:  If wife is primary person on case, and husband calls to report his wife’s death, the husband must do a new application as the primary person.</a:t>
            </a:r>
            <a:endParaRPr lang="en-US" sz="2100" dirty="0">
              <a:solidFill>
                <a:srgbClr val="009999"/>
              </a:solidFill>
            </a:endParaRPr>
          </a:p>
        </p:txBody>
      </p:sp>
    </p:spTree>
    <p:extLst>
      <p:ext uri="{BB962C8B-B14F-4D97-AF65-F5344CB8AC3E}">
        <p14:creationId xmlns:p14="http://schemas.microsoft.com/office/powerpoint/2010/main" val="349752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609344"/>
          </a:xfrm>
        </p:spPr>
        <p:txBody>
          <a:bodyPr/>
          <a:lstStyle/>
          <a:p>
            <a:pPr algn="ctr"/>
            <a:r>
              <a:rPr lang="en-US" sz="4800" u="sng" dirty="0" smtClean="0"/>
              <a:t>  Newborn Adds </a:t>
            </a:r>
            <a:r>
              <a:rPr lang="en-US" sz="4800" u="sng" dirty="0" err="1" smtClean="0"/>
              <a:t>con’t</a:t>
            </a:r>
            <a:r>
              <a:rPr lang="en-US" dirty="0" smtClean="0"/>
              <a:t>	</a:t>
            </a:r>
            <a:endParaRPr lang="en-US" dirty="0"/>
          </a:p>
        </p:txBody>
      </p:sp>
      <p:sp>
        <p:nvSpPr>
          <p:cNvPr id="3" name="Content Placeholder 2"/>
          <p:cNvSpPr>
            <a:spLocks noGrp="1"/>
          </p:cNvSpPr>
          <p:nvPr>
            <p:ph idx="1"/>
          </p:nvPr>
        </p:nvSpPr>
        <p:spPr>
          <a:xfrm>
            <a:off x="685800" y="2121408"/>
            <a:ext cx="7848600" cy="4279392"/>
          </a:xfrm>
        </p:spPr>
        <p:txBody>
          <a:bodyPr>
            <a:normAutofit fontScale="55000" lnSpcReduction="20000"/>
          </a:bodyPr>
          <a:lstStyle/>
          <a:p>
            <a:pPr marL="68580" indent="0">
              <a:buNone/>
            </a:pPr>
            <a:endParaRPr lang="en-US" sz="2800" b="1" i="0" u="none" strike="noStrike" baseline="0" dirty="0" smtClean="0"/>
          </a:p>
          <a:p>
            <a:pPr marL="68580" indent="0" algn="ctr">
              <a:buNone/>
            </a:pPr>
            <a:r>
              <a:rPr lang="en-US" sz="3800" i="0" u="none" strike="noStrike" baseline="0" dirty="0" smtClean="0"/>
              <a:t>Process Help 3.1.2 Adding a Newborn to a Case</a:t>
            </a:r>
            <a:endParaRPr lang="en-US" sz="3200" i="0" u="none" strike="noStrike" baseline="0" dirty="0" smtClean="0"/>
          </a:p>
          <a:p>
            <a:pPr marL="68580" indent="0" algn="ctr">
              <a:buNone/>
            </a:pPr>
            <a:r>
              <a:rPr lang="en-US" dirty="0"/>
              <a:t>	</a:t>
            </a:r>
            <a:endParaRPr lang="en-US" dirty="0" smtClean="0"/>
          </a:p>
          <a:p>
            <a:pPr marL="68580" indent="0" algn="ctr">
              <a:buNone/>
            </a:pPr>
            <a:r>
              <a:rPr lang="en-US" sz="3600" b="1" dirty="0" smtClean="0">
                <a:solidFill>
                  <a:schemeClr val="accent2"/>
                </a:solidFill>
              </a:rPr>
              <a:t>*STEPS COMPLETED BY FISCAL AGENT (Forward Health)*</a:t>
            </a:r>
          </a:p>
          <a:p>
            <a:pPr algn="ctr"/>
            <a:r>
              <a:rPr lang="en-US" sz="4400" i="0" u="none" strike="noStrike" baseline="0" dirty="0" smtClean="0"/>
              <a:t>Report</a:t>
            </a:r>
            <a:r>
              <a:rPr lang="en-US" sz="4400" i="0" u="none" strike="noStrike" dirty="0" smtClean="0"/>
              <a:t> of baby’s birth received centrally and newborn added to CWW and run through clearance to obtain MCI ID.</a:t>
            </a:r>
          </a:p>
          <a:p>
            <a:pPr algn="ctr"/>
            <a:r>
              <a:rPr lang="en-US" sz="4400" dirty="0" smtClean="0"/>
              <a:t>Newborn added to Household Members page and Household Relationships are updated.</a:t>
            </a:r>
          </a:p>
          <a:p>
            <a:pPr algn="ctr"/>
            <a:r>
              <a:rPr lang="en-US" sz="4400" i="0" u="none" strike="noStrike" dirty="0" smtClean="0"/>
              <a:t>Worker receives an alert to run eligibility and the alert CHANGE PROCESSED.</a:t>
            </a:r>
          </a:p>
          <a:p>
            <a:pPr algn="ctr"/>
            <a:endParaRPr lang="en-US" b="1" i="0" u="none" strike="noStrike" baseline="0" dirty="0" smtClean="0"/>
          </a:p>
          <a:p>
            <a:pPr marL="365760" lvl="1" indent="0">
              <a:buNone/>
            </a:pPr>
            <a:r>
              <a:rPr lang="en-US" sz="2400" dirty="0"/>
              <a:t>	</a:t>
            </a:r>
            <a:endParaRPr lang="en-US" sz="2400" dirty="0" smtClean="0"/>
          </a:p>
          <a:p>
            <a:pPr marL="365760" lvl="1" indent="0">
              <a:buNone/>
            </a:pPr>
            <a:endParaRPr lang="en-US" sz="2400" b="0" i="0" u="none" strike="noStrike" baseline="0" dirty="0"/>
          </a:p>
          <a:p>
            <a:pPr marL="365760" lvl="1" indent="0">
              <a:buNone/>
            </a:pPr>
            <a:endParaRPr lang="en-US" sz="2400" b="0" i="0" u="none" strike="noStrike" baseline="0" dirty="0" smtClean="0"/>
          </a:p>
          <a:p>
            <a:pPr lvl="1"/>
            <a:endParaRPr lang="en-US" sz="8800" dirty="0"/>
          </a:p>
          <a:p>
            <a:pPr lvl="1"/>
            <a:endParaRPr lang="en-US" sz="8800" b="0" i="0" u="none" strike="noStrike" baseline="0" dirty="0" smtClean="0"/>
          </a:p>
          <a:p>
            <a:pPr lvl="1"/>
            <a:endParaRPr lang="en-US" sz="8800" dirty="0"/>
          </a:p>
          <a:p>
            <a:pPr lvl="1"/>
            <a:endParaRPr lang="en-US" sz="8800" b="0" i="0" u="none" strike="noStrike" baseline="0" dirty="0" smtClean="0"/>
          </a:p>
          <a:p>
            <a:endParaRPr lang="en-US" b="0" i="0" u="none" strike="noStrike" baseline="0" dirty="0" smtClean="0"/>
          </a:p>
          <a:p>
            <a:endParaRPr lang="en-US" b="0" i="0" u="none" strike="noStrike" baseline="0" dirty="0" smtClean="0"/>
          </a:p>
          <a:p>
            <a:endParaRPr lang="en-US" dirty="0"/>
          </a:p>
        </p:txBody>
      </p:sp>
    </p:spTree>
    <p:extLst>
      <p:ext uri="{BB962C8B-B14F-4D97-AF65-F5344CB8AC3E}">
        <p14:creationId xmlns:p14="http://schemas.microsoft.com/office/powerpoint/2010/main" val="3764402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Adding adult to CC Case</a:t>
            </a:r>
            <a:endParaRPr lang="en-US" b="1" u="sng" dirty="0"/>
          </a:p>
        </p:txBody>
      </p:sp>
      <p:sp>
        <p:nvSpPr>
          <p:cNvPr id="3" name="Content Placeholder 2"/>
          <p:cNvSpPr>
            <a:spLocks noGrp="1"/>
          </p:cNvSpPr>
          <p:nvPr>
            <p:ph idx="1"/>
          </p:nvPr>
        </p:nvSpPr>
        <p:spPr/>
        <p:txBody>
          <a:bodyPr>
            <a:normAutofit/>
          </a:bodyPr>
          <a:lstStyle/>
          <a:p>
            <a:pPr lvl="1" algn="ctr"/>
            <a:r>
              <a:rPr lang="en-US" sz="2200" dirty="0" smtClean="0"/>
              <a:t>Non-financial verification—Not verified:</a:t>
            </a:r>
          </a:p>
          <a:p>
            <a:pPr marL="1097280" lvl="4" indent="0">
              <a:buNone/>
            </a:pPr>
            <a:r>
              <a:rPr lang="en-US" sz="2000" dirty="0" smtClean="0"/>
              <a:t>Enter verification codes and CWW will correctly close the entire AG.  Running with dates is not needed</a:t>
            </a:r>
          </a:p>
          <a:p>
            <a:pPr algn="ctr"/>
            <a:r>
              <a:rPr lang="en-US" sz="2400" dirty="0" smtClean="0"/>
              <a:t>Financial verification—Not verified: </a:t>
            </a:r>
          </a:p>
          <a:p>
            <a:pPr marL="1097280" lvl="4" indent="0">
              <a:buNone/>
            </a:pPr>
            <a:r>
              <a:rPr lang="en-US" sz="2000" dirty="0" smtClean="0"/>
              <a:t>Enter verification codes, run eligibility with dates (CC PH 1.8.4.1)  If this is an ongoing case, CWW will continue to pass the entire AG, which is </a:t>
            </a:r>
            <a:r>
              <a:rPr lang="en-US" sz="2000" dirty="0" smtClean="0">
                <a:solidFill>
                  <a:srgbClr val="FF0000"/>
                </a:solidFill>
              </a:rPr>
              <a:t>WRONG.</a:t>
            </a:r>
            <a:r>
              <a:rPr lang="en-US" sz="2000" dirty="0" smtClean="0"/>
              <a:t>  The worker must do manual overrides in CARES mainframe (PH 41.3) to correctly fail the AG with the correct failure code of 769 (earned income) or 760 (unearned income)</a:t>
            </a:r>
          </a:p>
        </p:txBody>
      </p:sp>
    </p:spTree>
    <p:extLst>
      <p:ext uri="{BB962C8B-B14F-4D97-AF65-F5344CB8AC3E}">
        <p14:creationId xmlns:p14="http://schemas.microsoft.com/office/powerpoint/2010/main" val="1598937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adult to CC case</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Tree>
    <p:extLst>
      <p:ext uri="{BB962C8B-B14F-4D97-AF65-F5344CB8AC3E}">
        <p14:creationId xmlns:p14="http://schemas.microsoft.com/office/powerpoint/2010/main" val="387833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Troubleshooting</a:t>
            </a:r>
            <a:endParaRPr lang="en-US" b="1" u="sng" dirty="0"/>
          </a:p>
        </p:txBody>
      </p:sp>
      <p:sp>
        <p:nvSpPr>
          <p:cNvPr id="3" name="Content Placeholder 2"/>
          <p:cNvSpPr>
            <a:spLocks noGrp="1"/>
          </p:cNvSpPr>
          <p:nvPr>
            <p:ph idx="1"/>
          </p:nvPr>
        </p:nvSpPr>
        <p:spPr>
          <a:xfrm>
            <a:off x="685800" y="2121408"/>
            <a:ext cx="7772400" cy="2602992"/>
          </a:xfrm>
        </p:spPr>
        <p:txBody>
          <a:bodyPr>
            <a:noAutofit/>
          </a:bodyPr>
          <a:lstStyle/>
          <a:p>
            <a:pPr algn="ctr"/>
            <a:r>
              <a:rPr lang="en-US" sz="3600" dirty="0" smtClean="0"/>
              <a:t>Getting that “Can’t Run 9 Months Live” error?</a:t>
            </a:r>
          </a:p>
          <a:p>
            <a:pPr lvl="1" algn="ctr"/>
            <a:r>
              <a:rPr lang="en-US" sz="3200" dirty="0" smtClean="0"/>
              <a:t>Update all the request dates to the DOB of the newborn</a:t>
            </a:r>
            <a:endParaRPr lang="en-US" sz="3200" dirty="0"/>
          </a:p>
        </p:txBody>
      </p:sp>
      <p:sp>
        <p:nvSpPr>
          <p:cNvPr id="4" name="Right Arrow 3"/>
          <p:cNvSpPr/>
          <p:nvPr/>
        </p:nvSpPr>
        <p:spPr>
          <a:xfrm>
            <a:off x="381000" y="3180588"/>
            <a:ext cx="978408" cy="484632"/>
          </a:xfrm>
          <a:prstGeom prst="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le:DIN 4844-2 Warnung vor einer Gefahrenstelle D-W000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7399" y="4475445"/>
            <a:ext cx="2717602" cy="2382555"/>
          </a:xfrm>
          <a:prstGeom prst="rect">
            <a:avLst/>
          </a:prstGeom>
        </p:spPr>
      </p:pic>
    </p:spTree>
    <p:extLst>
      <p:ext uri="{BB962C8B-B14F-4D97-AF65-F5344CB8AC3E}">
        <p14:creationId xmlns:p14="http://schemas.microsoft.com/office/powerpoint/2010/main" val="303289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Newborn Adds </a:t>
            </a:r>
            <a:r>
              <a:rPr lang="en-US" sz="4800" dirty="0" err="1" smtClean="0"/>
              <a:t>con’t</a:t>
            </a:r>
            <a:endParaRPr lang="en-US" sz="4800" dirty="0"/>
          </a:p>
        </p:txBody>
      </p:sp>
      <p:sp>
        <p:nvSpPr>
          <p:cNvPr id="3" name="Content Placeholder 2"/>
          <p:cNvSpPr>
            <a:spLocks noGrp="1"/>
          </p:cNvSpPr>
          <p:nvPr>
            <p:ph idx="1"/>
          </p:nvPr>
        </p:nvSpPr>
        <p:spPr>
          <a:xfrm>
            <a:off x="1066800" y="1676400"/>
            <a:ext cx="7391400" cy="4876800"/>
          </a:xfrm>
        </p:spPr>
        <p:txBody>
          <a:bodyPr>
            <a:normAutofit/>
          </a:bodyPr>
          <a:lstStyle/>
          <a:p>
            <a:pPr marL="68580" indent="0">
              <a:buNone/>
            </a:pPr>
            <a:r>
              <a:rPr lang="en-US" sz="2400" b="1" dirty="0" smtClean="0">
                <a:solidFill>
                  <a:schemeClr val="accent2"/>
                </a:solidFill>
              </a:rPr>
              <a:t>STEPS COMPLETED BY WORKER</a:t>
            </a:r>
          </a:p>
          <a:p>
            <a:r>
              <a:rPr lang="en-US" sz="2000" dirty="0" smtClean="0"/>
              <a:t>Check Birth Query</a:t>
            </a:r>
          </a:p>
          <a:p>
            <a:r>
              <a:rPr lang="en-US" sz="2000" dirty="0" smtClean="0"/>
              <a:t>End pregnancy on Pregnancy page.</a:t>
            </a:r>
          </a:p>
          <a:p>
            <a:r>
              <a:rPr lang="en-US" sz="2000" dirty="0" smtClean="0"/>
              <a:t>Build a newborn screen.</a:t>
            </a:r>
          </a:p>
          <a:p>
            <a:r>
              <a:rPr lang="en-US" sz="2000" dirty="0" smtClean="0"/>
              <a:t>Update Absent Parent page.</a:t>
            </a:r>
          </a:p>
          <a:p>
            <a:r>
              <a:rPr lang="en-US" sz="2000" dirty="0" smtClean="0"/>
              <a:t>Check Household Relationship screens.</a:t>
            </a:r>
          </a:p>
          <a:p>
            <a:r>
              <a:rPr lang="en-US" sz="2000" dirty="0" smtClean="0"/>
              <a:t>Update all program request dates with date of baby’s birth (except W-2 if program request is yes).</a:t>
            </a:r>
          </a:p>
          <a:p>
            <a:r>
              <a:rPr lang="en-US" sz="2000" dirty="0" smtClean="0"/>
              <a:t>Continue through mini driver flow and initiate eligibility (run with dates back to birth month, confirm HC only).</a:t>
            </a:r>
          </a:p>
          <a:p>
            <a:r>
              <a:rPr lang="en-US" sz="2000" dirty="0" smtClean="0"/>
              <a:t>Check eligibility results (MAGB for CEN open).</a:t>
            </a:r>
          </a:p>
          <a:p>
            <a:r>
              <a:rPr lang="en-US" sz="2000" dirty="0" smtClean="0"/>
              <a:t>Make case comments.</a:t>
            </a:r>
          </a:p>
          <a:p>
            <a:endParaRPr lang="en-US" dirty="0"/>
          </a:p>
        </p:txBody>
      </p:sp>
      <p:pic>
        <p:nvPicPr>
          <p:cNvPr id="4" name="Picture 3" descr="File:Footsteps icon.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905000"/>
            <a:ext cx="1905000" cy="1905000"/>
          </a:xfrm>
          <a:prstGeom prst="rect">
            <a:avLst/>
          </a:prstGeom>
        </p:spPr>
      </p:pic>
    </p:spTree>
    <p:extLst>
      <p:ext uri="{BB962C8B-B14F-4D97-AF65-F5344CB8AC3E}">
        <p14:creationId xmlns:p14="http://schemas.microsoft.com/office/powerpoint/2010/main" val="359936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789176"/>
          </a:xfrm>
        </p:spPr>
        <p:txBody>
          <a:bodyPr/>
          <a:lstStyle/>
          <a:p>
            <a:pPr algn="ctr"/>
            <a:r>
              <a:rPr lang="en-US" u="sng" dirty="0" smtClean="0"/>
              <a:t>When Adding a Newborn</a:t>
            </a:r>
            <a:endParaRPr lang="en-US" u="sng" dirty="0"/>
          </a:p>
        </p:txBody>
      </p:sp>
      <p:sp>
        <p:nvSpPr>
          <p:cNvPr id="3" name="Content Placeholder 2"/>
          <p:cNvSpPr>
            <a:spLocks noGrp="1"/>
          </p:cNvSpPr>
          <p:nvPr>
            <p:ph idx="1"/>
          </p:nvPr>
        </p:nvSpPr>
        <p:spPr>
          <a:xfrm>
            <a:off x="533400" y="1676400"/>
            <a:ext cx="8077200" cy="4724400"/>
          </a:xfrm>
        </p:spPr>
        <p:txBody>
          <a:bodyPr>
            <a:normAutofit fontScale="92500" lnSpcReduction="20000"/>
          </a:bodyPr>
          <a:lstStyle/>
          <a:p>
            <a:pPr algn="ctr"/>
            <a:r>
              <a:rPr lang="en-US" sz="2600" dirty="0" smtClean="0"/>
              <a:t>Check Birth Query </a:t>
            </a:r>
          </a:p>
          <a:p>
            <a:pPr lvl="1" algn="ctr"/>
            <a:r>
              <a:rPr lang="en-US" sz="2000" dirty="0" smtClean="0"/>
              <a:t>Check for errors and paternity, then copy state file #</a:t>
            </a:r>
          </a:p>
          <a:p>
            <a:pPr lvl="1" algn="ctr"/>
            <a:r>
              <a:rPr lang="en-US" sz="2000" dirty="0" smtClean="0"/>
              <a:t>If found in BQ, use BQ for Permanent Demographics page for Citizenship</a:t>
            </a:r>
          </a:p>
          <a:p>
            <a:pPr lvl="1" algn="ctr"/>
            <a:r>
              <a:rPr lang="en-US" sz="2000" dirty="0" smtClean="0"/>
              <a:t>Use NB on Identity Verification AND Identity MA Verificatio</a:t>
            </a:r>
            <a:r>
              <a:rPr lang="en-US" sz="2000" dirty="0"/>
              <a:t>n</a:t>
            </a:r>
            <a:r>
              <a:rPr lang="en-US" sz="2000" dirty="0" smtClean="0"/>
              <a:t> lines on the Current Demographics page.</a:t>
            </a:r>
          </a:p>
          <a:p>
            <a:pPr lvl="1" algn="ctr"/>
            <a:endParaRPr lang="en-US" sz="2000" dirty="0" smtClean="0"/>
          </a:p>
          <a:p>
            <a:pPr algn="ctr"/>
            <a:r>
              <a:rPr lang="en-US" sz="2400" dirty="0" smtClean="0"/>
              <a:t>If not found on BQ, and mother was receiving full benefit HC at the time of birth, use NB for verifications (both lines) of the US Citizenship verification on the Permanent Demographics page and Identity Verifications (both lines) on the Current Demographics page.</a:t>
            </a:r>
          </a:p>
          <a:p>
            <a:pPr marL="68580" indent="0" algn="ctr">
              <a:buNone/>
            </a:pPr>
            <a:endParaRPr lang="en-US" dirty="0" smtClean="0"/>
          </a:p>
          <a:p>
            <a:pPr marL="68580" indent="0" algn="ctr">
              <a:buNone/>
            </a:pPr>
            <a:endParaRPr lang="en-US" dirty="0" smtClean="0"/>
          </a:p>
          <a:p>
            <a:pPr marL="68580" indent="0" algn="ctr">
              <a:buNone/>
            </a:pPr>
            <a:r>
              <a:rPr lang="en-US" sz="2400" dirty="0" smtClean="0">
                <a:solidFill>
                  <a:srgbClr val="009999"/>
                </a:solidFill>
              </a:rPr>
              <a:t>**Note:  GF verification code will </a:t>
            </a:r>
            <a:r>
              <a:rPr lang="en-US" sz="2400" dirty="0" smtClean="0">
                <a:solidFill>
                  <a:srgbClr val="C00000"/>
                </a:solidFill>
              </a:rPr>
              <a:t>NOT</a:t>
            </a:r>
            <a:r>
              <a:rPr lang="en-US" sz="2400" dirty="0" smtClean="0">
                <a:solidFill>
                  <a:srgbClr val="009999"/>
                </a:solidFill>
              </a:rPr>
              <a:t> work if there is not a SSN for that individual</a:t>
            </a:r>
            <a:endParaRPr lang="en-US" sz="2400" dirty="0">
              <a:solidFill>
                <a:srgbClr val="009999"/>
              </a:solidFill>
            </a:endParaRPr>
          </a:p>
        </p:txBody>
      </p:sp>
    </p:spTree>
    <p:extLst>
      <p:ext uri="{BB962C8B-B14F-4D97-AF65-F5344CB8AC3E}">
        <p14:creationId xmlns:p14="http://schemas.microsoft.com/office/powerpoint/2010/main" val="3395260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lstStyle/>
          <a:p>
            <a:pPr algn="ctr"/>
            <a:r>
              <a:rPr lang="en-US" u="sng" dirty="0" smtClean="0"/>
              <a:t>Hints for using the BQ</a:t>
            </a:r>
            <a:endParaRPr lang="en-US" u="sng" dirty="0"/>
          </a:p>
        </p:txBody>
      </p:sp>
      <p:sp>
        <p:nvSpPr>
          <p:cNvPr id="3" name="Content Placeholder 2"/>
          <p:cNvSpPr>
            <a:spLocks noGrp="1"/>
          </p:cNvSpPr>
          <p:nvPr>
            <p:ph idx="1"/>
          </p:nvPr>
        </p:nvSpPr>
        <p:spPr>
          <a:xfrm>
            <a:off x="533401" y="3810000"/>
            <a:ext cx="8077200" cy="2819400"/>
          </a:xfrm>
        </p:spPr>
        <p:txBody>
          <a:bodyPr>
            <a:normAutofit/>
          </a:bodyPr>
          <a:lstStyle/>
          <a:p>
            <a:pPr algn="ctr"/>
            <a:r>
              <a:rPr lang="en-US" sz="2400" dirty="0" smtClean="0"/>
              <a:t>Always select “Starts With”</a:t>
            </a:r>
          </a:p>
          <a:p>
            <a:pPr algn="ctr"/>
            <a:r>
              <a:rPr lang="en-US" sz="2400" dirty="0" smtClean="0"/>
              <a:t>Exact DOB not needed – just search by the year of birth</a:t>
            </a:r>
          </a:p>
          <a:p>
            <a:pPr algn="ctr"/>
            <a:r>
              <a:rPr lang="en-US" sz="2400" dirty="0" smtClean="0"/>
              <a:t>First name not needed – try searching by just last name</a:t>
            </a:r>
          </a:p>
          <a:p>
            <a:pPr algn="ctr"/>
            <a:r>
              <a:rPr lang="en-US" sz="2400" dirty="0" smtClean="0"/>
              <a:t>Try using multiple last names – check AP’s last name, other siblings’ last names, </a:t>
            </a:r>
            <a:r>
              <a:rPr lang="en-US" sz="2400" dirty="0" err="1" smtClean="0"/>
              <a:t>etc</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45769"/>
            <a:ext cx="646141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96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78"/>
          <a:stretch/>
        </p:blipFill>
        <p:spPr bwMode="auto">
          <a:xfrm>
            <a:off x="838200" y="1600200"/>
            <a:ext cx="7315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152400"/>
            <a:ext cx="7772400" cy="2246376"/>
          </a:xfrm>
        </p:spPr>
        <p:txBody>
          <a:bodyPr/>
          <a:lstStyle/>
          <a:p>
            <a:pPr algn="ctr"/>
            <a:r>
              <a:rPr lang="en-US" u="sng" dirty="0" smtClean="0"/>
              <a:t>Pregnancy End Date</a:t>
            </a:r>
            <a:endParaRPr lang="en-US" u="sng" dirty="0"/>
          </a:p>
        </p:txBody>
      </p:sp>
      <p:sp>
        <p:nvSpPr>
          <p:cNvPr id="4" name="TextBox 3"/>
          <p:cNvSpPr txBox="1"/>
          <p:nvPr/>
        </p:nvSpPr>
        <p:spPr>
          <a:xfrm>
            <a:off x="4876800" y="2971800"/>
            <a:ext cx="1905000" cy="830997"/>
          </a:xfrm>
          <a:prstGeom prst="rect">
            <a:avLst/>
          </a:prstGeom>
          <a:solidFill>
            <a:schemeClr val="bg2"/>
          </a:solidFill>
        </p:spPr>
        <p:txBody>
          <a:bodyPr wrap="square" rtlCol="0">
            <a:spAutoFit/>
          </a:bodyPr>
          <a:lstStyle/>
          <a:p>
            <a:pPr algn="ctr"/>
            <a:r>
              <a:rPr lang="en-US" sz="1600" b="1" dirty="0" smtClean="0">
                <a:solidFill>
                  <a:srgbClr val="FF0000"/>
                </a:solidFill>
              </a:rPr>
              <a:t>*Do not end date the pregnancy page.</a:t>
            </a:r>
            <a:endParaRPr lang="en-US" sz="1600" b="1" dirty="0">
              <a:solidFill>
                <a:srgbClr val="FF0000"/>
              </a:solidFill>
            </a:endParaRPr>
          </a:p>
        </p:txBody>
      </p:sp>
      <p:sp>
        <p:nvSpPr>
          <p:cNvPr id="6" name="TextBox 5"/>
          <p:cNvSpPr txBox="1"/>
          <p:nvPr/>
        </p:nvSpPr>
        <p:spPr>
          <a:xfrm>
            <a:off x="3886200" y="4918365"/>
            <a:ext cx="2343150" cy="276999"/>
          </a:xfrm>
          <a:prstGeom prst="rect">
            <a:avLst/>
          </a:prstGeom>
          <a:solidFill>
            <a:schemeClr val="bg2"/>
          </a:solidFill>
        </p:spPr>
        <p:txBody>
          <a:bodyPr wrap="square" rtlCol="0">
            <a:spAutoFit/>
          </a:bodyPr>
          <a:lstStyle/>
          <a:p>
            <a:pPr algn="ctr"/>
            <a:r>
              <a:rPr lang="en-US" sz="1200" b="1" dirty="0" smtClean="0">
                <a:solidFill>
                  <a:srgbClr val="FF0000"/>
                </a:solidFill>
              </a:rPr>
              <a:t>But…End Date Pregnancy</a:t>
            </a:r>
            <a:endParaRPr lang="en-US" sz="1200" b="1" dirty="0">
              <a:solidFill>
                <a:srgbClr val="FF0000"/>
              </a:solidFill>
            </a:endParaRPr>
          </a:p>
        </p:txBody>
      </p:sp>
      <p:sp>
        <p:nvSpPr>
          <p:cNvPr id="3" name="Left Arrow 2"/>
          <p:cNvSpPr/>
          <p:nvPr/>
        </p:nvSpPr>
        <p:spPr>
          <a:xfrm>
            <a:off x="3314700" y="4987614"/>
            <a:ext cx="533400" cy="138500"/>
          </a:xfrm>
          <a:prstGeom prst="lef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u="sng" dirty="0" smtClean="0"/>
              <a:t>Absent Parent Page</a:t>
            </a:r>
            <a:endParaRPr lang="en-US" sz="4400" u="sng" dirty="0"/>
          </a:p>
        </p:txBody>
      </p:sp>
      <p:sp>
        <p:nvSpPr>
          <p:cNvPr id="3" name="Content Placeholder 2"/>
          <p:cNvSpPr>
            <a:spLocks noGrp="1"/>
          </p:cNvSpPr>
          <p:nvPr>
            <p:ph idx="1"/>
          </p:nvPr>
        </p:nvSpPr>
        <p:spPr>
          <a:xfrm>
            <a:off x="685800" y="1828800"/>
            <a:ext cx="7772400" cy="4876800"/>
          </a:xfrm>
        </p:spPr>
        <p:txBody>
          <a:bodyPr>
            <a:normAutofit/>
          </a:bodyPr>
          <a:lstStyle/>
          <a:p>
            <a:pPr algn="ctr"/>
            <a:r>
              <a:rPr lang="en-US" sz="2800" dirty="0" smtClean="0"/>
              <a:t>Add the newborn to the AP dynalist, </a:t>
            </a:r>
          </a:p>
          <a:p>
            <a:pPr marL="402336" lvl="1" indent="0" algn="ctr">
              <a:buNone/>
            </a:pPr>
            <a:r>
              <a:rPr lang="en-US" sz="2400" dirty="0" smtClean="0"/>
              <a:t>AND</a:t>
            </a:r>
          </a:p>
          <a:p>
            <a:pPr algn="ctr"/>
            <a:r>
              <a:rPr lang="en-US" sz="2800" dirty="0" smtClean="0"/>
              <a:t>Delete the row for the mother with the “M” indicator</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7620000" cy="270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5193268"/>
            <a:ext cx="1371600" cy="369332"/>
          </a:xfrm>
          <a:prstGeom prst="rect">
            <a:avLst/>
          </a:prstGeom>
          <a:solidFill>
            <a:schemeClr val="bg1"/>
          </a:solidFill>
        </p:spPr>
        <p:txBody>
          <a:bodyPr wrap="square" rtlCol="0">
            <a:spAutoFit/>
          </a:bodyPr>
          <a:lstStyle/>
          <a:p>
            <a:r>
              <a:rPr lang="en-US" dirty="0"/>
              <a:t> </a:t>
            </a:r>
          </a:p>
        </p:txBody>
      </p:sp>
    </p:spTree>
    <p:extLst>
      <p:ext uri="{BB962C8B-B14F-4D97-AF65-F5344CB8AC3E}">
        <p14:creationId xmlns:p14="http://schemas.microsoft.com/office/powerpoint/2010/main" val="257360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 t="-12147" r="-159" b="41414"/>
          <a:stretch/>
        </p:blipFill>
        <p:spPr bwMode="auto">
          <a:xfrm>
            <a:off x="591518" y="990600"/>
            <a:ext cx="7960963" cy="520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ctr"/>
            <a:r>
              <a:rPr lang="en-US" sz="5400" u="sng" dirty="0" smtClean="0"/>
              <a:t>Newborn Screen</a:t>
            </a:r>
            <a:endParaRPr lang="en-US" sz="5400" u="sng" dirty="0"/>
          </a:p>
        </p:txBody>
      </p:sp>
      <p:sp>
        <p:nvSpPr>
          <p:cNvPr id="5" name="TextBox 4"/>
          <p:cNvSpPr txBox="1"/>
          <p:nvPr/>
        </p:nvSpPr>
        <p:spPr>
          <a:xfrm>
            <a:off x="2895600" y="3048000"/>
            <a:ext cx="2057400" cy="338554"/>
          </a:xfrm>
          <a:prstGeom prst="rect">
            <a:avLst/>
          </a:prstGeom>
          <a:solidFill>
            <a:schemeClr val="bg2"/>
          </a:solidFill>
        </p:spPr>
        <p:txBody>
          <a:bodyPr wrap="square" rtlCol="0">
            <a:spAutoFit/>
          </a:bodyPr>
          <a:lstStyle/>
          <a:p>
            <a:pPr algn="ctr"/>
            <a:r>
              <a:rPr lang="en-US" sz="1600" b="1" dirty="0" smtClean="0">
                <a:solidFill>
                  <a:srgbClr val="FF0000"/>
                </a:solidFill>
              </a:rPr>
              <a:t>Enter birth month</a:t>
            </a:r>
            <a:endParaRPr lang="en-US" sz="1600" b="1" dirty="0">
              <a:solidFill>
                <a:srgbClr val="FF0000"/>
              </a:solidFill>
            </a:endParaRPr>
          </a:p>
        </p:txBody>
      </p:sp>
      <p:sp>
        <p:nvSpPr>
          <p:cNvPr id="3" name="Left Arrow 2"/>
          <p:cNvSpPr/>
          <p:nvPr/>
        </p:nvSpPr>
        <p:spPr>
          <a:xfrm>
            <a:off x="2345410" y="3124200"/>
            <a:ext cx="609600" cy="186154"/>
          </a:xfrm>
          <a:prstGeom prst="lef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0060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1626</TotalTime>
  <Words>1908</Words>
  <Application>Microsoft Office PowerPoint</Application>
  <PresentationFormat>On-screen Show (4:3)</PresentationFormat>
  <Paragraphs>198</Paragraphs>
  <Slides>32</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Rockwell</vt:lpstr>
      <vt:lpstr>Rockwell Condensed</vt:lpstr>
      <vt:lpstr>Wingdings</vt:lpstr>
      <vt:lpstr>Wood Type</vt:lpstr>
      <vt:lpstr>Adding and Deleting Individuals</vt:lpstr>
      <vt:lpstr>Newborn Adds</vt:lpstr>
      <vt:lpstr>  Newborn Adds con’t </vt:lpstr>
      <vt:lpstr>Newborn Adds con’t</vt:lpstr>
      <vt:lpstr>When Adding a Newborn</vt:lpstr>
      <vt:lpstr>Hints for using the BQ</vt:lpstr>
      <vt:lpstr>Pregnancy End Date</vt:lpstr>
      <vt:lpstr>Absent Parent Page</vt:lpstr>
      <vt:lpstr>Newborn Screen</vt:lpstr>
      <vt:lpstr>The mother may have Non-CARES MA (Prenatal for immigrants, or EMA) due to immigration status or because the mother receives SSI-MA. If the mother has Non-CARES MA at the time of the child’s birth then the newborn screen needs to be completed with “yes” and “categorically needy”. This is necessary in order to correctly open MAGB (CEN) for the newborn.</vt:lpstr>
      <vt:lpstr>Continuously Eligible Newborns</vt:lpstr>
      <vt:lpstr>Continuously Eligible Newborns</vt:lpstr>
      <vt:lpstr>Continuously Eligible Newborns</vt:lpstr>
      <vt:lpstr>SSN Requirements for Newborns</vt:lpstr>
      <vt:lpstr>SSN Application Date for CC/W-2</vt:lpstr>
      <vt:lpstr>60 day extension for Immigrants (3070 manual certification for AEMA)</vt:lpstr>
      <vt:lpstr>Child Support Referrals</vt:lpstr>
      <vt:lpstr>Child Support Referrals</vt:lpstr>
      <vt:lpstr>Child Support Notices</vt:lpstr>
      <vt:lpstr>Child Support Notices</vt:lpstr>
      <vt:lpstr>PowerPoint Presentation</vt:lpstr>
      <vt:lpstr>Special Considerations</vt:lpstr>
      <vt:lpstr>Adding Non-Newborns</vt:lpstr>
      <vt:lpstr>Add a Person</vt:lpstr>
      <vt:lpstr>Adding Non-Newborns</vt:lpstr>
      <vt:lpstr>Deleting Individuals</vt:lpstr>
      <vt:lpstr>Deleting Individuals</vt:lpstr>
      <vt:lpstr>15 versus Delete</vt:lpstr>
      <vt:lpstr>Deceased Individuals</vt:lpstr>
      <vt:lpstr>Adding adult to CC Case</vt:lpstr>
      <vt:lpstr>Adding adult to CC case</vt:lpstr>
      <vt:lpstr>Troubleshooting</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and Deleting Individuals</dc:title>
  <dc:creator>Bell, Bridget</dc:creator>
  <cp:lastModifiedBy>Johnson, Robyn</cp:lastModifiedBy>
  <cp:revision>133</cp:revision>
  <dcterms:created xsi:type="dcterms:W3CDTF">2014-01-06T14:24:24Z</dcterms:created>
  <dcterms:modified xsi:type="dcterms:W3CDTF">2021-05-17T12:48:17Z</dcterms:modified>
</cp:coreProperties>
</file>