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269" r:id="rId3"/>
    <p:sldId id="257" r:id="rId4"/>
    <p:sldId id="279" r:id="rId5"/>
    <p:sldId id="258" r:id="rId6"/>
    <p:sldId id="280" r:id="rId7"/>
    <p:sldId id="266" r:id="rId8"/>
    <p:sldId id="297" r:id="rId9"/>
    <p:sldId id="285" r:id="rId10"/>
    <p:sldId id="268" r:id="rId11"/>
    <p:sldId id="278" r:id="rId12"/>
    <p:sldId id="290" r:id="rId13"/>
    <p:sldId id="267" r:id="rId14"/>
    <p:sldId id="296" r:id="rId15"/>
    <p:sldId id="281" r:id="rId16"/>
    <p:sldId id="282" r:id="rId17"/>
    <p:sldId id="260" r:id="rId18"/>
    <p:sldId id="270" r:id="rId19"/>
    <p:sldId id="283" r:id="rId20"/>
    <p:sldId id="284" r:id="rId21"/>
    <p:sldId id="271" r:id="rId22"/>
    <p:sldId id="291" r:id="rId23"/>
    <p:sldId id="286" r:id="rId24"/>
    <p:sldId id="292" r:id="rId25"/>
    <p:sldId id="298" r:id="rId26"/>
    <p:sldId id="287" r:id="rId27"/>
    <p:sldId id="295" r:id="rId28"/>
    <p:sldId id="299" r:id="rId29"/>
    <p:sldId id="275" r:id="rId30"/>
    <p:sldId id="288" r:id="rId31"/>
    <p:sldId id="277" r:id="rId32"/>
    <p:sldId id="289" r:id="rId33"/>
    <p:sldId id="294" r:id="rId34"/>
    <p:sldId id="307" r:id="rId35"/>
    <p:sldId id="293" r:id="rId36"/>
    <p:sldId id="304" r:id="rId37"/>
    <p:sldId id="305" r:id="rId38"/>
    <p:sldId id="303" r:id="rId39"/>
    <p:sldId id="273" r:id="rId40"/>
    <p:sldId id="302" r:id="rId41"/>
    <p:sldId id="301" r:id="rId42"/>
    <p:sldId id="300" r:id="rId43"/>
    <p:sldId id="262" r:id="rId44"/>
    <p:sldId id="306" r:id="rId45"/>
    <p:sldId id="261" r:id="rId46"/>
    <p:sldId id="264" r:id="rId47"/>
    <p:sldId id="265"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F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67" autoAdjust="0"/>
    <p:restoredTop sz="94660"/>
  </p:normalViewPr>
  <p:slideViewPr>
    <p:cSldViewPr>
      <p:cViewPr varScale="1">
        <p:scale>
          <a:sx n="108" d="100"/>
          <a:sy n="108" d="100"/>
        </p:scale>
        <p:origin x="154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A79CEA4-53EC-43F2-A1BE-4F06E6606415}" type="datetimeFigureOut">
              <a:rPr lang="en-US" smtClean="0"/>
              <a:t>1/28/2025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A04893A-7BC9-40D3-B2D0-B504EC615294}" type="slidenum">
              <a:rPr lang="en-US" smtClean="0"/>
              <a:t>‹#›</a:t>
            </a:fld>
            <a:endParaRPr lang="en-US"/>
          </a:p>
        </p:txBody>
      </p:sp>
    </p:spTree>
    <p:extLst>
      <p:ext uri="{BB962C8B-B14F-4D97-AF65-F5344CB8AC3E}">
        <p14:creationId xmlns:p14="http://schemas.microsoft.com/office/powerpoint/2010/main" val="2198162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E9723B5-1ED8-4407-A7CA-097B7BE445F9}" type="datetimeFigureOut">
              <a:rPr lang="en-US" smtClean="0"/>
              <a:t>1/28/2025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8C83FE6-CD19-4FB3-B21B-B8E45776A48E}" type="slidenum">
              <a:rPr lang="en-US" smtClean="0"/>
              <a:t>‹#›</a:t>
            </a:fld>
            <a:endParaRPr lang="en-US"/>
          </a:p>
        </p:txBody>
      </p:sp>
    </p:spTree>
    <p:extLst>
      <p:ext uri="{BB962C8B-B14F-4D97-AF65-F5344CB8AC3E}">
        <p14:creationId xmlns:p14="http://schemas.microsoft.com/office/powerpoint/2010/main" val="1033657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a:t>
            </a:fld>
            <a:endParaRPr lang="en-US"/>
          </a:p>
        </p:txBody>
      </p:sp>
    </p:spTree>
    <p:extLst>
      <p:ext uri="{BB962C8B-B14F-4D97-AF65-F5344CB8AC3E}">
        <p14:creationId xmlns:p14="http://schemas.microsoft.com/office/powerpoint/2010/main" val="203506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10</a:t>
            </a:fld>
            <a:endParaRPr lang="en-US"/>
          </a:p>
        </p:txBody>
      </p:sp>
    </p:spTree>
    <p:extLst>
      <p:ext uri="{BB962C8B-B14F-4D97-AF65-F5344CB8AC3E}">
        <p14:creationId xmlns:p14="http://schemas.microsoft.com/office/powerpoint/2010/main" val="3147031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11</a:t>
            </a:fld>
            <a:endParaRPr lang="en-US"/>
          </a:p>
        </p:txBody>
      </p:sp>
    </p:spTree>
    <p:extLst>
      <p:ext uri="{BB962C8B-B14F-4D97-AF65-F5344CB8AC3E}">
        <p14:creationId xmlns:p14="http://schemas.microsoft.com/office/powerpoint/2010/main" val="1214686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12</a:t>
            </a:fld>
            <a:endParaRPr lang="en-US"/>
          </a:p>
        </p:txBody>
      </p:sp>
    </p:spTree>
    <p:extLst>
      <p:ext uri="{BB962C8B-B14F-4D97-AF65-F5344CB8AC3E}">
        <p14:creationId xmlns:p14="http://schemas.microsoft.com/office/powerpoint/2010/main" val="1708720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13</a:t>
            </a:fld>
            <a:endParaRPr lang="en-US"/>
          </a:p>
        </p:txBody>
      </p:sp>
    </p:spTree>
    <p:extLst>
      <p:ext uri="{BB962C8B-B14F-4D97-AF65-F5344CB8AC3E}">
        <p14:creationId xmlns:p14="http://schemas.microsoft.com/office/powerpoint/2010/main" val="2190876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14</a:t>
            </a:fld>
            <a:endParaRPr lang="en-US"/>
          </a:p>
        </p:txBody>
      </p:sp>
    </p:spTree>
    <p:extLst>
      <p:ext uri="{BB962C8B-B14F-4D97-AF65-F5344CB8AC3E}">
        <p14:creationId xmlns:p14="http://schemas.microsoft.com/office/powerpoint/2010/main" val="173854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15</a:t>
            </a:fld>
            <a:endParaRPr lang="en-US"/>
          </a:p>
        </p:txBody>
      </p:sp>
    </p:spTree>
    <p:extLst>
      <p:ext uri="{BB962C8B-B14F-4D97-AF65-F5344CB8AC3E}">
        <p14:creationId xmlns:p14="http://schemas.microsoft.com/office/powerpoint/2010/main" val="3677981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16</a:t>
            </a:fld>
            <a:endParaRPr lang="en-US"/>
          </a:p>
        </p:txBody>
      </p:sp>
    </p:spTree>
    <p:extLst>
      <p:ext uri="{BB962C8B-B14F-4D97-AF65-F5344CB8AC3E}">
        <p14:creationId xmlns:p14="http://schemas.microsoft.com/office/powerpoint/2010/main" val="3108917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17</a:t>
            </a:fld>
            <a:endParaRPr lang="en-US"/>
          </a:p>
        </p:txBody>
      </p:sp>
    </p:spTree>
    <p:extLst>
      <p:ext uri="{BB962C8B-B14F-4D97-AF65-F5344CB8AC3E}">
        <p14:creationId xmlns:p14="http://schemas.microsoft.com/office/powerpoint/2010/main" val="6463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18</a:t>
            </a:fld>
            <a:endParaRPr lang="en-US"/>
          </a:p>
        </p:txBody>
      </p:sp>
    </p:spTree>
    <p:extLst>
      <p:ext uri="{BB962C8B-B14F-4D97-AF65-F5344CB8AC3E}">
        <p14:creationId xmlns:p14="http://schemas.microsoft.com/office/powerpoint/2010/main" val="327859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19</a:t>
            </a:fld>
            <a:endParaRPr lang="en-US"/>
          </a:p>
        </p:txBody>
      </p:sp>
    </p:spTree>
    <p:extLst>
      <p:ext uri="{BB962C8B-B14F-4D97-AF65-F5344CB8AC3E}">
        <p14:creationId xmlns:p14="http://schemas.microsoft.com/office/powerpoint/2010/main" val="92885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a:t>
            </a:fld>
            <a:endParaRPr lang="en-US"/>
          </a:p>
        </p:txBody>
      </p:sp>
    </p:spTree>
    <p:extLst>
      <p:ext uri="{BB962C8B-B14F-4D97-AF65-F5344CB8AC3E}">
        <p14:creationId xmlns:p14="http://schemas.microsoft.com/office/powerpoint/2010/main" val="737256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20</a:t>
            </a:fld>
            <a:endParaRPr lang="en-US"/>
          </a:p>
        </p:txBody>
      </p:sp>
    </p:spTree>
    <p:extLst>
      <p:ext uri="{BB962C8B-B14F-4D97-AF65-F5344CB8AC3E}">
        <p14:creationId xmlns:p14="http://schemas.microsoft.com/office/powerpoint/2010/main" val="3440956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21</a:t>
            </a:fld>
            <a:endParaRPr lang="en-US"/>
          </a:p>
        </p:txBody>
      </p:sp>
    </p:spTree>
    <p:extLst>
      <p:ext uri="{BB962C8B-B14F-4D97-AF65-F5344CB8AC3E}">
        <p14:creationId xmlns:p14="http://schemas.microsoft.com/office/powerpoint/2010/main" val="1498616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22</a:t>
            </a:fld>
            <a:endParaRPr lang="en-US"/>
          </a:p>
        </p:txBody>
      </p:sp>
    </p:spTree>
    <p:extLst>
      <p:ext uri="{BB962C8B-B14F-4D97-AF65-F5344CB8AC3E}">
        <p14:creationId xmlns:p14="http://schemas.microsoft.com/office/powerpoint/2010/main" val="28392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23</a:t>
            </a:fld>
            <a:endParaRPr lang="en-US"/>
          </a:p>
        </p:txBody>
      </p:sp>
    </p:spTree>
    <p:extLst>
      <p:ext uri="{BB962C8B-B14F-4D97-AF65-F5344CB8AC3E}">
        <p14:creationId xmlns:p14="http://schemas.microsoft.com/office/powerpoint/2010/main" val="719262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24</a:t>
            </a:fld>
            <a:endParaRPr lang="en-US"/>
          </a:p>
        </p:txBody>
      </p:sp>
    </p:spTree>
    <p:extLst>
      <p:ext uri="{BB962C8B-B14F-4D97-AF65-F5344CB8AC3E}">
        <p14:creationId xmlns:p14="http://schemas.microsoft.com/office/powerpoint/2010/main" val="3052320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25</a:t>
            </a:fld>
            <a:endParaRPr lang="en-US"/>
          </a:p>
        </p:txBody>
      </p:sp>
    </p:spTree>
    <p:extLst>
      <p:ext uri="{BB962C8B-B14F-4D97-AF65-F5344CB8AC3E}">
        <p14:creationId xmlns:p14="http://schemas.microsoft.com/office/powerpoint/2010/main" val="1655112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26</a:t>
            </a:fld>
            <a:endParaRPr lang="en-US"/>
          </a:p>
        </p:txBody>
      </p:sp>
    </p:spTree>
    <p:extLst>
      <p:ext uri="{BB962C8B-B14F-4D97-AF65-F5344CB8AC3E}">
        <p14:creationId xmlns:p14="http://schemas.microsoft.com/office/powerpoint/2010/main" val="3853281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27</a:t>
            </a:fld>
            <a:endParaRPr lang="en-US"/>
          </a:p>
        </p:txBody>
      </p:sp>
    </p:spTree>
    <p:extLst>
      <p:ext uri="{BB962C8B-B14F-4D97-AF65-F5344CB8AC3E}">
        <p14:creationId xmlns:p14="http://schemas.microsoft.com/office/powerpoint/2010/main" val="1493565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28</a:t>
            </a:fld>
            <a:endParaRPr lang="en-US"/>
          </a:p>
        </p:txBody>
      </p:sp>
    </p:spTree>
    <p:extLst>
      <p:ext uri="{BB962C8B-B14F-4D97-AF65-F5344CB8AC3E}">
        <p14:creationId xmlns:p14="http://schemas.microsoft.com/office/powerpoint/2010/main" val="2104372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29</a:t>
            </a:fld>
            <a:endParaRPr lang="en-US"/>
          </a:p>
        </p:txBody>
      </p:sp>
    </p:spTree>
    <p:extLst>
      <p:ext uri="{BB962C8B-B14F-4D97-AF65-F5344CB8AC3E}">
        <p14:creationId xmlns:p14="http://schemas.microsoft.com/office/powerpoint/2010/main" val="2834739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a:t>
            </a:fld>
            <a:endParaRPr lang="en-US"/>
          </a:p>
        </p:txBody>
      </p:sp>
    </p:spTree>
    <p:extLst>
      <p:ext uri="{BB962C8B-B14F-4D97-AF65-F5344CB8AC3E}">
        <p14:creationId xmlns:p14="http://schemas.microsoft.com/office/powerpoint/2010/main" val="2880256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30</a:t>
            </a:fld>
            <a:endParaRPr lang="en-US"/>
          </a:p>
        </p:txBody>
      </p:sp>
    </p:spTree>
    <p:extLst>
      <p:ext uri="{BB962C8B-B14F-4D97-AF65-F5344CB8AC3E}">
        <p14:creationId xmlns:p14="http://schemas.microsoft.com/office/powerpoint/2010/main" val="1030645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31</a:t>
            </a:fld>
            <a:endParaRPr lang="en-US"/>
          </a:p>
        </p:txBody>
      </p:sp>
    </p:spTree>
    <p:extLst>
      <p:ext uri="{BB962C8B-B14F-4D97-AF65-F5344CB8AC3E}">
        <p14:creationId xmlns:p14="http://schemas.microsoft.com/office/powerpoint/2010/main" val="3766472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32</a:t>
            </a:fld>
            <a:endParaRPr lang="en-US"/>
          </a:p>
        </p:txBody>
      </p:sp>
    </p:spTree>
    <p:extLst>
      <p:ext uri="{BB962C8B-B14F-4D97-AF65-F5344CB8AC3E}">
        <p14:creationId xmlns:p14="http://schemas.microsoft.com/office/powerpoint/2010/main" val="4145001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33</a:t>
            </a:fld>
            <a:endParaRPr lang="en-US"/>
          </a:p>
        </p:txBody>
      </p:sp>
    </p:spTree>
    <p:extLst>
      <p:ext uri="{BB962C8B-B14F-4D97-AF65-F5344CB8AC3E}">
        <p14:creationId xmlns:p14="http://schemas.microsoft.com/office/powerpoint/2010/main" val="493823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34</a:t>
            </a:fld>
            <a:endParaRPr lang="en-US"/>
          </a:p>
        </p:txBody>
      </p:sp>
    </p:spTree>
    <p:extLst>
      <p:ext uri="{BB962C8B-B14F-4D97-AF65-F5344CB8AC3E}">
        <p14:creationId xmlns:p14="http://schemas.microsoft.com/office/powerpoint/2010/main" val="493823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35</a:t>
            </a:fld>
            <a:endParaRPr lang="en-US"/>
          </a:p>
        </p:txBody>
      </p:sp>
    </p:spTree>
    <p:extLst>
      <p:ext uri="{BB962C8B-B14F-4D97-AF65-F5344CB8AC3E}">
        <p14:creationId xmlns:p14="http://schemas.microsoft.com/office/powerpoint/2010/main" val="3433185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36</a:t>
            </a:fld>
            <a:endParaRPr lang="en-US"/>
          </a:p>
        </p:txBody>
      </p:sp>
    </p:spTree>
    <p:extLst>
      <p:ext uri="{BB962C8B-B14F-4D97-AF65-F5344CB8AC3E}">
        <p14:creationId xmlns:p14="http://schemas.microsoft.com/office/powerpoint/2010/main" val="1108871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37</a:t>
            </a:fld>
            <a:endParaRPr lang="en-US"/>
          </a:p>
        </p:txBody>
      </p:sp>
    </p:spTree>
    <p:extLst>
      <p:ext uri="{BB962C8B-B14F-4D97-AF65-F5344CB8AC3E}">
        <p14:creationId xmlns:p14="http://schemas.microsoft.com/office/powerpoint/2010/main" val="2095065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38</a:t>
            </a:fld>
            <a:endParaRPr lang="en-US"/>
          </a:p>
        </p:txBody>
      </p:sp>
    </p:spTree>
    <p:extLst>
      <p:ext uri="{BB962C8B-B14F-4D97-AF65-F5344CB8AC3E}">
        <p14:creationId xmlns:p14="http://schemas.microsoft.com/office/powerpoint/2010/main" val="436275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39</a:t>
            </a:fld>
            <a:endParaRPr lang="en-US"/>
          </a:p>
        </p:txBody>
      </p:sp>
    </p:spTree>
    <p:extLst>
      <p:ext uri="{BB962C8B-B14F-4D97-AF65-F5344CB8AC3E}">
        <p14:creationId xmlns:p14="http://schemas.microsoft.com/office/powerpoint/2010/main" val="86599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4</a:t>
            </a:fld>
            <a:endParaRPr lang="en-US"/>
          </a:p>
        </p:txBody>
      </p:sp>
    </p:spTree>
    <p:extLst>
      <p:ext uri="{BB962C8B-B14F-4D97-AF65-F5344CB8AC3E}">
        <p14:creationId xmlns:p14="http://schemas.microsoft.com/office/powerpoint/2010/main" val="4195172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40</a:t>
            </a:fld>
            <a:endParaRPr lang="en-US"/>
          </a:p>
        </p:txBody>
      </p:sp>
    </p:spTree>
    <p:extLst>
      <p:ext uri="{BB962C8B-B14F-4D97-AF65-F5344CB8AC3E}">
        <p14:creationId xmlns:p14="http://schemas.microsoft.com/office/powerpoint/2010/main" val="3740634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41</a:t>
            </a:fld>
            <a:endParaRPr lang="en-US"/>
          </a:p>
        </p:txBody>
      </p:sp>
    </p:spTree>
    <p:extLst>
      <p:ext uri="{BB962C8B-B14F-4D97-AF65-F5344CB8AC3E}">
        <p14:creationId xmlns:p14="http://schemas.microsoft.com/office/powerpoint/2010/main" val="16562422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42</a:t>
            </a:fld>
            <a:endParaRPr lang="en-US"/>
          </a:p>
        </p:txBody>
      </p:sp>
    </p:spTree>
    <p:extLst>
      <p:ext uri="{BB962C8B-B14F-4D97-AF65-F5344CB8AC3E}">
        <p14:creationId xmlns:p14="http://schemas.microsoft.com/office/powerpoint/2010/main" val="2582876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43</a:t>
            </a:fld>
            <a:endParaRPr lang="en-US"/>
          </a:p>
        </p:txBody>
      </p:sp>
    </p:spTree>
    <p:extLst>
      <p:ext uri="{BB962C8B-B14F-4D97-AF65-F5344CB8AC3E}">
        <p14:creationId xmlns:p14="http://schemas.microsoft.com/office/powerpoint/2010/main" val="3341037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44</a:t>
            </a:fld>
            <a:endParaRPr lang="en-US"/>
          </a:p>
        </p:txBody>
      </p:sp>
    </p:spTree>
    <p:extLst>
      <p:ext uri="{BB962C8B-B14F-4D97-AF65-F5344CB8AC3E}">
        <p14:creationId xmlns:p14="http://schemas.microsoft.com/office/powerpoint/2010/main" val="3341037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45</a:t>
            </a:fld>
            <a:endParaRPr lang="en-US"/>
          </a:p>
        </p:txBody>
      </p:sp>
    </p:spTree>
    <p:extLst>
      <p:ext uri="{BB962C8B-B14F-4D97-AF65-F5344CB8AC3E}">
        <p14:creationId xmlns:p14="http://schemas.microsoft.com/office/powerpoint/2010/main" val="2761860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83FE6-CD19-4FB3-B21B-B8E45776A48E}" type="slidenum">
              <a:rPr lang="en-US" smtClean="0"/>
              <a:t>46</a:t>
            </a:fld>
            <a:endParaRPr lang="en-US"/>
          </a:p>
        </p:txBody>
      </p:sp>
    </p:spTree>
    <p:extLst>
      <p:ext uri="{BB962C8B-B14F-4D97-AF65-F5344CB8AC3E}">
        <p14:creationId xmlns:p14="http://schemas.microsoft.com/office/powerpoint/2010/main" val="2089323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47</a:t>
            </a:fld>
            <a:endParaRPr lang="en-US"/>
          </a:p>
        </p:txBody>
      </p:sp>
    </p:spTree>
    <p:extLst>
      <p:ext uri="{BB962C8B-B14F-4D97-AF65-F5344CB8AC3E}">
        <p14:creationId xmlns:p14="http://schemas.microsoft.com/office/powerpoint/2010/main" val="192657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5</a:t>
            </a:fld>
            <a:endParaRPr lang="en-US"/>
          </a:p>
        </p:txBody>
      </p:sp>
    </p:spTree>
    <p:extLst>
      <p:ext uri="{BB962C8B-B14F-4D97-AF65-F5344CB8AC3E}">
        <p14:creationId xmlns:p14="http://schemas.microsoft.com/office/powerpoint/2010/main" val="326956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6</a:t>
            </a:fld>
            <a:endParaRPr lang="en-US"/>
          </a:p>
        </p:txBody>
      </p:sp>
    </p:spTree>
    <p:extLst>
      <p:ext uri="{BB962C8B-B14F-4D97-AF65-F5344CB8AC3E}">
        <p14:creationId xmlns:p14="http://schemas.microsoft.com/office/powerpoint/2010/main" val="1508049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7</a:t>
            </a:fld>
            <a:endParaRPr lang="en-US"/>
          </a:p>
        </p:txBody>
      </p:sp>
    </p:spTree>
    <p:extLst>
      <p:ext uri="{BB962C8B-B14F-4D97-AF65-F5344CB8AC3E}">
        <p14:creationId xmlns:p14="http://schemas.microsoft.com/office/powerpoint/2010/main" val="3720610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8</a:t>
            </a:fld>
            <a:endParaRPr lang="en-US"/>
          </a:p>
        </p:txBody>
      </p:sp>
    </p:spTree>
    <p:extLst>
      <p:ext uri="{BB962C8B-B14F-4D97-AF65-F5344CB8AC3E}">
        <p14:creationId xmlns:p14="http://schemas.microsoft.com/office/powerpoint/2010/main" val="3899294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C83FE6-CD19-4FB3-B21B-B8E45776A48E}" type="slidenum">
              <a:rPr lang="en-US" smtClean="0"/>
              <a:t>9</a:t>
            </a:fld>
            <a:endParaRPr lang="en-US"/>
          </a:p>
        </p:txBody>
      </p:sp>
    </p:spTree>
    <p:extLst>
      <p:ext uri="{BB962C8B-B14F-4D97-AF65-F5344CB8AC3E}">
        <p14:creationId xmlns:p14="http://schemas.microsoft.com/office/powerpoint/2010/main" val="310276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4D5F5E-1618-4863-8D93-9AAA4D395EAD}"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2112880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4D5F5E-1618-4863-8D93-9AAA4D395EAD}"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81441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4D5F5E-1618-4863-8D93-9AAA4D395EAD}"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2207788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4D5F5E-1618-4863-8D93-9AAA4D395EAD}"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292932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4D5F5E-1618-4863-8D93-9AAA4D395EAD}"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1337503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4D5F5E-1618-4863-8D93-9AAA4D395EAD}"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200481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4D5F5E-1618-4863-8D93-9AAA4D395EAD}"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414833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4D5F5E-1618-4863-8D93-9AAA4D395EAD}"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1972964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D5F5E-1618-4863-8D93-9AAA4D395EAD}"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325766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4D5F5E-1618-4863-8D93-9AAA4D395EAD}"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2778567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4D5F5E-1618-4863-8D93-9AAA4D395EAD}"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57144-3F29-45D9-BE7C-40E5C6F21B09}" type="slidenum">
              <a:rPr lang="en-US" smtClean="0"/>
              <a:t>‹#›</a:t>
            </a:fld>
            <a:endParaRPr lang="en-US"/>
          </a:p>
        </p:txBody>
      </p:sp>
    </p:spTree>
    <p:extLst>
      <p:ext uri="{BB962C8B-B14F-4D97-AF65-F5344CB8AC3E}">
        <p14:creationId xmlns:p14="http://schemas.microsoft.com/office/powerpoint/2010/main" val="1044438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alpha val="7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D5F5E-1618-4863-8D93-9AAA4D395EAD}" type="datetimeFigureOut">
              <a:rPr lang="en-US" smtClean="0"/>
              <a:t>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57144-3F29-45D9-BE7C-40E5C6F21B09}" type="slidenum">
              <a:rPr lang="en-US" smtClean="0"/>
              <a:t>‹#›</a:t>
            </a:fld>
            <a:endParaRPr lang="en-US"/>
          </a:p>
        </p:txBody>
      </p:sp>
    </p:spTree>
    <p:extLst>
      <p:ext uri="{BB962C8B-B14F-4D97-AF65-F5344CB8AC3E}">
        <p14:creationId xmlns:p14="http://schemas.microsoft.com/office/powerpoint/2010/main" val="2586342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png"/><Relationship Id="rId7" Type="http://schemas.microsoft.com/office/2007/relationships/hdphoto" Target="../media/hdphoto1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6.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6.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20.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2.wdp"/></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23.wdp"/></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24.wdp"/></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26.wdp"/></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27.wdp"/></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28.wdp"/></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29.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capital-im.co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30.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1.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9.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0000"/>
          </a:schemeClr>
        </a:solidFill>
        <a:effectLst/>
      </p:bgPr>
    </p:bg>
    <p:spTree>
      <p:nvGrpSpPr>
        <p:cNvPr id="1" name=""/>
        <p:cNvGrpSpPr/>
        <p:nvPr/>
      </p:nvGrpSpPr>
      <p:grpSpPr>
        <a:xfrm>
          <a:off x="0" y="0"/>
          <a:ext cx="0" cy="0"/>
          <a:chOff x="0" y="0"/>
          <a:chExt cx="0" cy="0"/>
        </a:xfrm>
      </p:grpSpPr>
      <p:pic>
        <p:nvPicPr>
          <p:cNvPr id="12290" name="Picture 2" descr="\\fs\profiles$\yxy1\xenapp\b02\Desktop\advers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85" b="82453" l="1500" r="98438">
                        <a14:foregroundMark x1="2500" y1="52925" x2="31688" y2="42925"/>
                        <a14:foregroundMark x1="6938" y1="63585" x2="8250" y2="76792"/>
                        <a14:foregroundMark x1="13000" y1="67358" x2="11063" y2="64811"/>
                      </a14:backgroundRemoval>
                    </a14:imgEffect>
                  </a14:imgLayer>
                </a14:imgProps>
              </a:ext>
              <a:ext uri="{28A0092B-C50C-407E-A947-70E740481C1C}">
                <a14:useLocalDpi xmlns:a14="http://schemas.microsoft.com/office/drawing/2010/main" val="0"/>
              </a:ext>
            </a:extLst>
          </a:blip>
          <a:srcRect t="2865" b="17632"/>
          <a:stretch/>
        </p:blipFill>
        <p:spPr bwMode="auto">
          <a:xfrm>
            <a:off x="0" y="439994"/>
            <a:ext cx="9233354"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191000" y="1752600"/>
            <a:ext cx="4648200" cy="2305050"/>
          </a:xfrm>
        </p:spPr>
        <p:txBody>
          <a:bodyPr>
            <a:noAutofit/>
          </a:bodyPr>
          <a:lstStyle/>
          <a:p>
            <a:r>
              <a:rPr lang="en-US" sz="6600" b="1" dirty="0">
                <a:latin typeface="Adobe Devanagari" pitchFamily="18" charset="0"/>
                <a:cs typeface="Adobe Devanagari" pitchFamily="18" charset="0"/>
              </a:rPr>
              <a:t>Tips Regarding</a:t>
            </a:r>
            <a:br>
              <a:rPr lang="en-US" sz="6600" b="1" dirty="0">
                <a:latin typeface="Adobe Devanagari" pitchFamily="18" charset="0"/>
                <a:cs typeface="Adobe Devanagari" pitchFamily="18" charset="0"/>
              </a:rPr>
            </a:br>
            <a:br>
              <a:rPr lang="en-US" sz="6600" b="1" dirty="0">
                <a:latin typeface="Adobe Devanagari" pitchFamily="18" charset="0"/>
                <a:cs typeface="Adobe Devanagari" pitchFamily="18" charset="0"/>
              </a:rPr>
            </a:br>
            <a:r>
              <a:rPr lang="en-US" sz="6600" b="1" dirty="0">
                <a:latin typeface="Adobe Devanagari" pitchFamily="18" charset="0"/>
                <a:cs typeface="Adobe Devanagari" pitchFamily="18" charset="0"/>
              </a:rPr>
              <a:t>(AA)</a:t>
            </a:r>
          </a:p>
        </p:txBody>
      </p:sp>
      <p:sp>
        <p:nvSpPr>
          <p:cNvPr id="3" name="Date Placeholder 2"/>
          <p:cNvSpPr>
            <a:spLocks noGrp="1"/>
          </p:cNvSpPr>
          <p:nvPr>
            <p:ph type="dt" sz="half" idx="10"/>
          </p:nvPr>
        </p:nvSpPr>
        <p:spPr>
          <a:xfrm>
            <a:off x="457200" y="5715000"/>
            <a:ext cx="4495800" cy="1447800"/>
          </a:xfrm>
        </p:spPr>
        <p:txBody>
          <a:bodyPr/>
          <a:lstStyle/>
          <a:p>
            <a:r>
              <a:rPr lang="en-US" sz="1600" b="1" dirty="0">
                <a:solidFill>
                  <a:schemeClr val="tx1"/>
                </a:solidFill>
              </a:rPr>
              <a:t>Updated:  </a:t>
            </a:r>
            <a:fld id="{9A3676D4-5941-4384-B75A-4B5FF38CA15A}" type="datetime1">
              <a:rPr lang="en-US" sz="1600" b="1" smtClean="0">
                <a:solidFill>
                  <a:schemeClr val="tx1"/>
                </a:solidFill>
              </a:rPr>
              <a:t>1/28/2025</a:t>
            </a:fld>
            <a:endParaRPr lang="en-US" sz="1600" b="1" dirty="0">
              <a:solidFill>
                <a:schemeClr val="tx1"/>
              </a:solidFill>
            </a:endParaRPr>
          </a:p>
        </p:txBody>
      </p:sp>
    </p:spTree>
    <p:extLst>
      <p:ext uri="{BB962C8B-B14F-4D97-AF65-F5344CB8AC3E}">
        <p14:creationId xmlns:p14="http://schemas.microsoft.com/office/powerpoint/2010/main" val="2514331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F090">
            <a:alpha val="7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normAutofit/>
          </a:bodyPr>
          <a:lstStyle/>
          <a:p>
            <a:r>
              <a:rPr lang="en-US" b="1" dirty="0">
                <a:latin typeface="Adobe Devanagari" pitchFamily="18" charset="0"/>
                <a:cs typeface="Adobe Devanagari" pitchFamily="18" charset="0"/>
              </a:rPr>
              <a:t>FoodShare</a:t>
            </a:r>
          </a:p>
        </p:txBody>
      </p:sp>
      <p:sp>
        <p:nvSpPr>
          <p:cNvPr id="3" name="Content Placeholder 2"/>
          <p:cNvSpPr>
            <a:spLocks noGrp="1"/>
          </p:cNvSpPr>
          <p:nvPr>
            <p:ph idx="1"/>
          </p:nvPr>
        </p:nvSpPr>
        <p:spPr>
          <a:xfrm>
            <a:off x="152400" y="1485542"/>
            <a:ext cx="6400800" cy="3150243"/>
          </a:xfrm>
        </p:spPr>
        <p:txBody>
          <a:bodyPr>
            <a:normAutofit/>
          </a:bodyPr>
          <a:lstStyle/>
          <a:p>
            <a:pPr marL="0" indent="0">
              <a:buNone/>
            </a:pPr>
            <a:r>
              <a:rPr lang="en-US" dirty="0">
                <a:latin typeface="Adobe Devanagari" pitchFamily="18" charset="0"/>
                <a:cs typeface="Adobe Devanagari" pitchFamily="18" charset="0"/>
              </a:rPr>
              <a:t>Examples:</a:t>
            </a:r>
          </a:p>
          <a:p>
            <a:pPr marL="0" indent="0">
              <a:buNone/>
            </a:pPr>
            <a:r>
              <a:rPr lang="en-US" sz="2800" dirty="0">
                <a:latin typeface="Adobe Devanagari" pitchFamily="18" charset="0"/>
                <a:cs typeface="Adobe Devanagari" pitchFamily="18" charset="0"/>
              </a:rPr>
              <a:t>1) Barbara reports on April 20th that she gave birth on April 5th. The baby add is effective May 1st. The worker will need to run with dates for May and issue a FS </a:t>
            </a:r>
            <a:r>
              <a:rPr lang="en-US" sz="2800" b="1" dirty="0">
                <a:latin typeface="Adobe Devanagari" pitchFamily="18" charset="0"/>
                <a:cs typeface="Adobe Devanagari" pitchFamily="18" charset="0"/>
              </a:rPr>
              <a:t>auxiliary</a:t>
            </a:r>
            <a:r>
              <a:rPr lang="en-US" sz="2800" dirty="0">
                <a:latin typeface="Adobe Devanagari" pitchFamily="18" charset="0"/>
                <a:cs typeface="Adobe Devanagari" pitchFamily="18" charset="0"/>
              </a:rPr>
              <a:t> for May.</a:t>
            </a:r>
          </a:p>
          <a:p>
            <a:endParaRPr lang="en-US" dirty="0">
              <a:latin typeface="Adobe Devanagari" pitchFamily="18" charset="0"/>
              <a:cs typeface="Adobe Devanagari" pitchFamily="18" charset="0"/>
            </a:endParaRPr>
          </a:p>
        </p:txBody>
      </p:sp>
      <p:pic>
        <p:nvPicPr>
          <p:cNvPr id="3076" name="Picture 4" descr="\\fs\profiles$\yxy1\xenapp\b02\Desktop\paystub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87589">
            <a:off x="454774" y="4538969"/>
            <a:ext cx="1677864" cy="17339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7" name="Picture 5" descr="\\fs\profiles$\yxy1\xenapp\b02\Desktop\bird.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197" l="0" r="100000">
                        <a14:foregroundMark x1="58000" y1="1406" x2="56875" y2="70884"/>
                        <a14:foregroundMark x1="83500" y1="4418" x2="62875" y2="72490"/>
                        <a14:foregroundMark x1="73750" y1="18474" x2="59875" y2="59036"/>
                        <a14:foregroundMark x1="66625" y1="61647" x2="85375" y2="63855"/>
                        <a14:foregroundMark x1="31875" y1="42972" x2="37625" y2="31526"/>
                        <a14:foregroundMark x1="35750" y1="34538" x2="38625" y2="52410"/>
                        <a14:foregroundMark x1="4625" y1="71486" x2="4125" y2="69076"/>
                        <a14:foregroundMark x1="4750" y1="64859" x2="5625" y2="69478"/>
                        <a14:backgroundMark x1="80500" y1="20683" x2="76375" y2="24498"/>
                        <a14:backgroundMark x1="61500" y1="37550" x2="61500" y2="37550"/>
                        <a14:backgroundMark x1="5000" y1="71285" x2="6625" y2="69076"/>
                        <a14:backgroundMark x1="4375" y1="69076" x2="5250" y2="70482"/>
                      </a14:backgroundRemoval>
                    </a14:imgEffect>
                  </a14:imgLayer>
                </a14:imgProps>
              </a:ext>
              <a:ext uri="{28A0092B-C50C-407E-A947-70E740481C1C}">
                <a14:useLocalDpi xmlns:a14="http://schemas.microsoft.com/office/drawing/2010/main" val="0"/>
              </a:ext>
            </a:extLst>
          </a:blip>
          <a:srcRect/>
          <a:stretch>
            <a:fillRect/>
          </a:stretch>
        </p:blipFill>
        <p:spPr bwMode="auto">
          <a:xfrm rot="19334081">
            <a:off x="5821897" y="519563"/>
            <a:ext cx="3104070" cy="19319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38400" y="4572000"/>
            <a:ext cx="6474917" cy="1815882"/>
          </a:xfrm>
          <a:prstGeom prst="rect">
            <a:avLst/>
          </a:prstGeom>
          <a:noFill/>
        </p:spPr>
        <p:txBody>
          <a:bodyPr wrap="square" rtlCol="0">
            <a:spAutoFit/>
          </a:bodyPr>
          <a:lstStyle/>
          <a:p>
            <a:r>
              <a:rPr lang="en-US" sz="2800" dirty="0">
                <a:latin typeface="Adobe Devanagari" pitchFamily="18" charset="0"/>
                <a:cs typeface="Adobe Devanagari" pitchFamily="18" charset="0"/>
              </a:rPr>
              <a:t>2) Ryan calls on April 20th to report a new job, verification is due May 10th. The new income, once verified, will be used to determine June benefits. </a:t>
            </a:r>
          </a:p>
        </p:txBody>
      </p:sp>
    </p:spTree>
    <p:extLst>
      <p:ext uri="{BB962C8B-B14F-4D97-AF65-F5344CB8AC3E}">
        <p14:creationId xmlns:p14="http://schemas.microsoft.com/office/powerpoint/2010/main" val="2704581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F090">
            <a:alpha val="76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a:bodyPr>
          <a:lstStyle/>
          <a:p>
            <a:pPr marL="0" indent="0">
              <a:buNone/>
            </a:pPr>
            <a:r>
              <a:rPr lang="en-US" sz="2800" dirty="0">
                <a:latin typeface="Adobe Devanagari" pitchFamily="18" charset="0"/>
                <a:cs typeface="Adobe Devanagari" pitchFamily="18" charset="0"/>
              </a:rPr>
              <a:t>3) Luke calls on January 29</a:t>
            </a:r>
            <a:r>
              <a:rPr lang="en-US" sz="2800" baseline="30000" dirty="0">
                <a:latin typeface="Adobe Devanagari" pitchFamily="18" charset="0"/>
                <a:cs typeface="Adobe Devanagari" pitchFamily="18" charset="0"/>
              </a:rPr>
              <a:t>th</a:t>
            </a:r>
            <a:r>
              <a:rPr lang="en-US" sz="2800" dirty="0">
                <a:latin typeface="Adobe Devanagari" pitchFamily="18" charset="0"/>
                <a:cs typeface="Adobe Devanagari" pitchFamily="18" charset="0"/>
              </a:rPr>
              <a:t> to report a job loss, verification of February income is due February 18</a:t>
            </a:r>
            <a:r>
              <a:rPr lang="en-US" sz="2800" baseline="30000" dirty="0">
                <a:latin typeface="Adobe Devanagari" pitchFamily="18" charset="0"/>
                <a:cs typeface="Adobe Devanagari" pitchFamily="18" charset="0"/>
              </a:rPr>
              <a:t>th</a:t>
            </a:r>
            <a:r>
              <a:rPr lang="en-US" sz="2800" dirty="0">
                <a:latin typeface="Adobe Devanagari" pitchFamily="18" charset="0"/>
                <a:cs typeface="Adobe Devanagari" pitchFamily="18" charset="0"/>
              </a:rPr>
              <a:t>. Verification is received February 21</a:t>
            </a:r>
            <a:r>
              <a:rPr lang="en-US" sz="2800" baseline="30000" dirty="0">
                <a:latin typeface="Adobe Devanagari" pitchFamily="18" charset="0"/>
                <a:cs typeface="Adobe Devanagari" pitchFamily="18" charset="0"/>
              </a:rPr>
              <a:t>st</a:t>
            </a:r>
            <a:r>
              <a:rPr lang="en-US" sz="2800" dirty="0">
                <a:latin typeface="Adobe Devanagari" pitchFamily="18" charset="0"/>
                <a:cs typeface="Adobe Devanagari" pitchFamily="18" charset="0"/>
              </a:rPr>
              <a:t>. Since verification was not provided timely, Luke is not eligible for a February auxiliary. The change will effect March benefits.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30" y="3930419"/>
            <a:ext cx="239553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06074" y="4191000"/>
            <a:ext cx="1011460" cy="369332"/>
          </a:xfrm>
          <a:prstGeom prst="rect">
            <a:avLst/>
          </a:prstGeom>
          <a:noFill/>
        </p:spPr>
        <p:txBody>
          <a:bodyPr wrap="square" rtlCol="0">
            <a:spAutoFit/>
          </a:bodyPr>
          <a:lstStyle/>
          <a:p>
            <a:pPr algn="ctr"/>
            <a:r>
              <a:rPr lang="en-US" b="1" dirty="0"/>
              <a:t>January</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029" y="4800600"/>
            <a:ext cx="1004137" cy="102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824288"/>
            <a:ext cx="239553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231" y="3930420"/>
            <a:ext cx="239553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descr="\\fs\profiles$\yxy1\xenapp\b02\Desktop\arr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54964">
            <a:off x="6483717" y="4591497"/>
            <a:ext cx="1558188" cy="22300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fs\profiles$\yxy1\xenapp\b02\Desktop\sign.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565" l="0" r="100000"/>
                    </a14:imgEffect>
                  </a14:imgLayer>
                </a14:imgProps>
              </a:ext>
              <a:ext uri="{28A0092B-C50C-407E-A947-70E740481C1C}">
                <a14:useLocalDpi xmlns:a14="http://schemas.microsoft.com/office/drawing/2010/main" val="0"/>
              </a:ext>
            </a:extLst>
          </a:blip>
          <a:srcRect/>
          <a:stretch>
            <a:fillRect/>
          </a:stretch>
        </p:blipFill>
        <p:spPr bwMode="auto">
          <a:xfrm>
            <a:off x="7485662" y="5341785"/>
            <a:ext cx="309072" cy="4692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46920" y="4205608"/>
            <a:ext cx="1250157" cy="369332"/>
          </a:xfrm>
          <a:prstGeom prst="rect">
            <a:avLst/>
          </a:prstGeom>
          <a:noFill/>
        </p:spPr>
        <p:txBody>
          <a:bodyPr wrap="square" rtlCol="0">
            <a:spAutoFit/>
          </a:bodyPr>
          <a:lstStyle/>
          <a:p>
            <a:pPr algn="ctr"/>
            <a:r>
              <a:rPr lang="en-US" b="1" dirty="0"/>
              <a:t>February</a:t>
            </a:r>
          </a:p>
        </p:txBody>
      </p:sp>
      <p:sp>
        <p:nvSpPr>
          <p:cNvPr id="16" name="TextBox 15"/>
          <p:cNvSpPr txBox="1"/>
          <p:nvPr/>
        </p:nvSpPr>
        <p:spPr>
          <a:xfrm>
            <a:off x="7262811" y="4118163"/>
            <a:ext cx="823913" cy="369332"/>
          </a:xfrm>
          <a:prstGeom prst="rect">
            <a:avLst/>
          </a:prstGeom>
          <a:noFill/>
        </p:spPr>
        <p:txBody>
          <a:bodyPr wrap="square" rtlCol="0">
            <a:spAutoFit/>
          </a:bodyPr>
          <a:lstStyle/>
          <a:p>
            <a:pPr algn="ctr"/>
            <a:r>
              <a:rPr lang="en-US" b="1" dirty="0"/>
              <a:t>March </a:t>
            </a:r>
          </a:p>
        </p:txBody>
      </p:sp>
      <p:pic>
        <p:nvPicPr>
          <p:cNvPr id="17" name="Picture 4" descr="\\fs\profiles$\yxy1\xenapp\b02\Desktop\no.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9556"/>
                    </a14:imgEffect>
                  </a14:imgLayer>
                </a14:imgProps>
              </a:ext>
              <a:ext uri="{28A0092B-C50C-407E-A947-70E740481C1C}">
                <a14:useLocalDpi xmlns:a14="http://schemas.microsoft.com/office/drawing/2010/main" val="0"/>
              </a:ext>
            </a:extLst>
          </a:blip>
          <a:srcRect/>
          <a:stretch>
            <a:fillRect/>
          </a:stretch>
        </p:blipFill>
        <p:spPr bwMode="auto">
          <a:xfrm>
            <a:off x="3946920" y="4800600"/>
            <a:ext cx="1143000" cy="9906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560537" y="4875517"/>
            <a:ext cx="2002061" cy="830997"/>
          </a:xfrm>
          <a:prstGeom prst="rect">
            <a:avLst/>
          </a:prstGeom>
          <a:noFill/>
        </p:spPr>
        <p:txBody>
          <a:bodyPr wrap="square" rtlCol="0">
            <a:spAutoFit/>
          </a:bodyPr>
          <a:lstStyle/>
          <a:p>
            <a:pPr algn="ctr"/>
            <a:r>
              <a:rPr lang="en-US" sz="2400" b="1" dirty="0"/>
              <a:t>No verification </a:t>
            </a:r>
          </a:p>
        </p:txBody>
      </p:sp>
    </p:spTree>
    <p:extLst>
      <p:ext uri="{BB962C8B-B14F-4D97-AF65-F5344CB8AC3E}">
        <p14:creationId xmlns:p14="http://schemas.microsoft.com/office/powerpoint/2010/main" val="1468132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F090">
            <a:alpha val="76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92500"/>
          </a:bodyPr>
          <a:lstStyle/>
          <a:p>
            <a:r>
              <a:rPr lang="en-US" sz="3600" dirty="0">
                <a:latin typeface="Adobe Devanagari" pitchFamily="18" charset="0"/>
                <a:cs typeface="Adobe Devanagari" pitchFamily="18" charset="0"/>
              </a:rPr>
              <a:t>You will not be able to run with dates during pull down.</a:t>
            </a:r>
          </a:p>
          <a:p>
            <a:r>
              <a:rPr lang="en-US" sz="3600" dirty="0">
                <a:latin typeface="Adobe Devanagari" pitchFamily="18" charset="0"/>
                <a:cs typeface="Adobe Devanagari" pitchFamily="18" charset="0"/>
              </a:rPr>
              <a:t>You must go back to the case and  run with dates and issue aux, if needed, after pull down.</a:t>
            </a:r>
          </a:p>
          <a:p>
            <a:pPr marL="0" indent="0">
              <a:buNone/>
            </a:pPr>
            <a:endParaRPr lang="en-US" sz="3600" dirty="0">
              <a:latin typeface="Adobe Devanagari" pitchFamily="18" charset="0"/>
              <a:cs typeface="Adobe Devanagari" pitchFamily="18" charset="0"/>
            </a:endParaRPr>
          </a:p>
          <a:p>
            <a:pPr marL="0" indent="0">
              <a:buNone/>
            </a:pPr>
            <a:r>
              <a:rPr lang="en-US" sz="3600" dirty="0">
                <a:latin typeface="Adobe Devanagari" pitchFamily="18" charset="0"/>
                <a:cs typeface="Adobe Devanagari" pitchFamily="18" charset="0"/>
              </a:rPr>
              <a:t>			Make yourself a reminder:</a:t>
            </a:r>
          </a:p>
          <a:p>
            <a:pPr marL="0" indent="0">
              <a:buNone/>
            </a:pPr>
            <a:r>
              <a:rPr lang="en-US" sz="3600" dirty="0">
                <a:latin typeface="Adobe Devanagari" pitchFamily="18" charset="0"/>
                <a:cs typeface="Adobe Devanagari" pitchFamily="18" charset="0"/>
              </a:rPr>
              <a:t>				</a:t>
            </a:r>
            <a:r>
              <a:rPr lang="en-US" dirty="0">
                <a:latin typeface="Adobe Devanagari" pitchFamily="18" charset="0"/>
                <a:cs typeface="Adobe Devanagari" pitchFamily="18" charset="0"/>
              </a:rPr>
              <a:t>Use outlook</a:t>
            </a:r>
          </a:p>
          <a:p>
            <a:pPr marL="0" indent="0">
              <a:buNone/>
            </a:pPr>
            <a:r>
              <a:rPr lang="en-US" dirty="0">
                <a:latin typeface="Adobe Devanagari" pitchFamily="18" charset="0"/>
                <a:cs typeface="Adobe Devanagari" pitchFamily="18" charset="0"/>
              </a:rPr>
              <a:t>				Write it down</a:t>
            </a:r>
          </a:p>
          <a:p>
            <a:pPr marL="0" indent="0">
              <a:buNone/>
            </a:pPr>
            <a:r>
              <a:rPr lang="en-US" dirty="0">
                <a:latin typeface="Adobe Devanagari" pitchFamily="18" charset="0"/>
                <a:cs typeface="Adobe Devanagari" pitchFamily="18" charset="0"/>
              </a:rPr>
              <a:t>				 Set an alert </a:t>
            </a:r>
          </a:p>
        </p:txBody>
      </p:sp>
      <p:pic>
        <p:nvPicPr>
          <p:cNvPr id="1026" name="Picture 2" descr="\\fs\profiles$\yxy1\xenapp\b02\Desktop\remin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048000"/>
            <a:ext cx="2133600" cy="363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462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1500"/>
            <a:ext cx="8229600" cy="1143000"/>
          </a:xfrm>
        </p:spPr>
        <p:txBody>
          <a:bodyPr>
            <a:normAutofit fontScale="90000"/>
          </a:bodyPr>
          <a:lstStyle/>
          <a:p>
            <a:r>
              <a:rPr lang="en-US" sz="10000" b="1" dirty="0">
                <a:latin typeface="Adobe Devanagari" pitchFamily="18" charset="0"/>
                <a:cs typeface="Adobe Devanagari" pitchFamily="18" charset="0"/>
              </a:rPr>
              <a:t>HealthCare</a:t>
            </a:r>
          </a:p>
        </p:txBody>
      </p:sp>
      <p:sp>
        <p:nvSpPr>
          <p:cNvPr id="3" name="Content Placeholder 2"/>
          <p:cNvSpPr>
            <a:spLocks noGrp="1"/>
          </p:cNvSpPr>
          <p:nvPr>
            <p:ph idx="1"/>
          </p:nvPr>
        </p:nvSpPr>
        <p:spPr/>
        <p:txBody>
          <a:bodyPr>
            <a:normAutofit/>
          </a:bodyPr>
          <a:lstStyle/>
          <a:p>
            <a:endParaRPr lang="en-US" dirty="0">
              <a:solidFill>
                <a:schemeClr val="bg1"/>
              </a:solidFill>
              <a:latin typeface="Adobe Devanagari" pitchFamily="18" charset="0"/>
              <a:cs typeface="Adobe Devanagari" pitchFamily="18" charset="0"/>
            </a:endParaRPr>
          </a:p>
          <a:p>
            <a:endParaRPr lang="en-US" dirty="0"/>
          </a:p>
        </p:txBody>
      </p:sp>
      <p:pic>
        <p:nvPicPr>
          <p:cNvPr id="6146" name="Picture 2" descr="\\fs\profiles$\yxy1\xenapp\b02\Desktop\health.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5" b="100000" l="0" r="100000"/>
                    </a14:imgEffect>
                  </a14:imgLayer>
                </a14:imgProps>
              </a:ex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402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HealthCare</a:t>
            </a:r>
          </a:p>
        </p:txBody>
      </p:sp>
      <p:sp>
        <p:nvSpPr>
          <p:cNvPr id="3" name="Content Placeholder 2"/>
          <p:cNvSpPr>
            <a:spLocks noGrp="1"/>
          </p:cNvSpPr>
          <p:nvPr>
            <p:ph idx="1"/>
          </p:nvPr>
        </p:nvSpPr>
        <p:spPr/>
        <p:txBody>
          <a:bodyPr>
            <a:normAutofit/>
          </a:bodyPr>
          <a:lstStyle/>
          <a:p>
            <a:pPr marL="0" indent="0">
              <a:buNone/>
            </a:pPr>
            <a:r>
              <a:rPr lang="en-US" dirty="0">
                <a:latin typeface="Adobe Devanagari" pitchFamily="18" charset="0"/>
                <a:cs typeface="Adobe Devanagari" pitchFamily="18" charset="0"/>
              </a:rPr>
              <a:t>Reasons for running with dates</a:t>
            </a:r>
          </a:p>
          <a:p>
            <a:r>
              <a:rPr lang="en-US" dirty="0">
                <a:latin typeface="Adobe Devanagari" pitchFamily="18" charset="0"/>
                <a:cs typeface="Adobe Devanagari" pitchFamily="18" charset="0"/>
              </a:rPr>
              <a:t>To make a correction to healthcare benefits</a:t>
            </a:r>
          </a:p>
          <a:p>
            <a:r>
              <a:rPr lang="en-US" dirty="0">
                <a:latin typeface="Adobe Devanagari" pitchFamily="18" charset="0"/>
                <a:cs typeface="Adobe Devanagari" pitchFamily="18" charset="0"/>
              </a:rPr>
              <a:t>To add an individual to healthcare</a:t>
            </a:r>
          </a:p>
          <a:p>
            <a:endParaRPr lang="en-US" dirty="0">
              <a:solidFill>
                <a:schemeClr val="bg1"/>
              </a:solidFill>
              <a:latin typeface="Adobe Devanagari" pitchFamily="18" charset="0"/>
              <a:cs typeface="Adobe Devanagari" pitchFamily="18" charset="0"/>
            </a:endParaRPr>
          </a:p>
          <a:p>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518" t="14072" r="9210" b="54491"/>
          <a:stretch/>
        </p:blipFill>
        <p:spPr bwMode="auto">
          <a:xfrm>
            <a:off x="228600" y="3581400"/>
            <a:ext cx="86868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 name="Oval 4"/>
          <p:cNvSpPr/>
          <p:nvPr/>
        </p:nvSpPr>
        <p:spPr>
          <a:xfrm>
            <a:off x="228600" y="5029200"/>
            <a:ext cx="30480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781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HealthCare</a:t>
            </a:r>
          </a:p>
        </p:txBody>
      </p:sp>
      <p:sp>
        <p:nvSpPr>
          <p:cNvPr id="3" name="Content Placeholder 2"/>
          <p:cNvSpPr>
            <a:spLocks noGrp="1"/>
          </p:cNvSpPr>
          <p:nvPr>
            <p:ph idx="1"/>
          </p:nvPr>
        </p:nvSpPr>
        <p:spPr>
          <a:xfrm>
            <a:off x="457200" y="1371600"/>
            <a:ext cx="8229600" cy="3881436"/>
          </a:xfrm>
        </p:spPr>
        <p:txBody>
          <a:bodyPr>
            <a:normAutofit fontScale="92500" lnSpcReduction="10000"/>
          </a:bodyPr>
          <a:lstStyle/>
          <a:p>
            <a:pPr marL="0" indent="0">
              <a:buNone/>
            </a:pPr>
            <a:r>
              <a:rPr lang="en-US" b="1" dirty="0">
                <a:latin typeface="Adobe Devanagari" pitchFamily="18" charset="0"/>
                <a:cs typeface="Adobe Devanagari" pitchFamily="18" charset="0"/>
              </a:rPr>
              <a:t>TIPS</a:t>
            </a:r>
            <a:r>
              <a:rPr lang="en-US" dirty="0">
                <a:latin typeface="Adobe Devanagari" pitchFamily="18" charset="0"/>
                <a:cs typeface="Adobe Devanagari" pitchFamily="18" charset="0"/>
              </a:rPr>
              <a:t> for running with dates:</a:t>
            </a:r>
          </a:p>
          <a:p>
            <a:r>
              <a:rPr lang="en-US" dirty="0">
                <a:latin typeface="Adobe Devanagari" pitchFamily="18" charset="0"/>
                <a:cs typeface="Adobe Devanagari" pitchFamily="18" charset="0"/>
              </a:rPr>
              <a:t>Make sure that begin months are accurate </a:t>
            </a:r>
          </a:p>
          <a:p>
            <a:r>
              <a:rPr lang="en-US" dirty="0">
                <a:latin typeface="Adobe Devanagari" pitchFamily="18" charset="0"/>
                <a:cs typeface="Adobe Devanagari" pitchFamily="18" charset="0"/>
              </a:rPr>
              <a:t>Check the non-financial and financial results before confirming</a:t>
            </a:r>
          </a:p>
          <a:p>
            <a:r>
              <a:rPr lang="en-US" dirty="0">
                <a:latin typeface="Adobe Devanagari" pitchFamily="18" charset="0"/>
                <a:cs typeface="Adobe Devanagari" pitchFamily="18" charset="0"/>
              </a:rPr>
              <a:t>Confirm only the HealthCare AGs</a:t>
            </a:r>
          </a:p>
          <a:p>
            <a:r>
              <a:rPr lang="en-US" dirty="0">
                <a:latin typeface="Adobe Devanagari" pitchFamily="18" charset="0"/>
                <a:cs typeface="Adobe Devanagari" pitchFamily="18" charset="0"/>
              </a:rPr>
              <a:t>Check renewals dates (do not extend or shorten certification periods)</a:t>
            </a:r>
          </a:p>
          <a:p>
            <a:pPr marL="0" indent="0">
              <a:buNone/>
            </a:pPr>
            <a:r>
              <a:rPr lang="en-US" dirty="0">
                <a:latin typeface="Adobe Devanagari" pitchFamily="18" charset="0"/>
                <a:cs typeface="Adobe Devanagari" pitchFamily="18" charset="0"/>
              </a:rPr>
              <a:t>	</a:t>
            </a:r>
          </a:p>
        </p:txBody>
      </p:sp>
      <p:pic>
        <p:nvPicPr>
          <p:cNvPr id="4098" name="Picture 2" descr="\\fs\profiles$\yxy1\xenapp\b02\Desktop\peopl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0857" b="100000" l="10756" r="100000">
                        <a14:foregroundMark x1="17479" y1="89524" x2="12269" y2="97143"/>
                        <a14:foregroundMark x1="82521" y1="88571" x2="88235" y2="97714"/>
                        <a14:foregroundMark x1="44874" y1="33143" x2="49244" y2="34667"/>
                      </a14:backgroundRemoval>
                    </a14:imgEffect>
                  </a14:imgLayer>
                </a14:imgProps>
              </a:ext>
              <a:ext uri="{28A0092B-C50C-407E-A947-70E740481C1C}">
                <a14:useLocalDpi xmlns:a14="http://schemas.microsoft.com/office/drawing/2010/main" val="0"/>
              </a:ext>
            </a:extLst>
          </a:blip>
          <a:srcRect l="5483" t="29000" r="4706"/>
          <a:stretch/>
        </p:blipFill>
        <p:spPr bwMode="auto">
          <a:xfrm>
            <a:off x="4724400" y="4267200"/>
            <a:ext cx="4419600" cy="258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186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76000"/>
          </a:schemeClr>
        </a:solidFill>
        <a:effectLst/>
      </p:bgPr>
    </p:bg>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559593" y="990600"/>
            <a:ext cx="8229600" cy="2135969"/>
          </a:xfrm>
          <a:prstGeom prst="rect">
            <a:avLst/>
          </a:prstGeom>
          <a:noFill/>
        </p:spPr>
        <p:txBody>
          <a:bodyPr wrap="square" rtlCol="0">
            <a:spAutoFit/>
          </a:bodyPr>
          <a:lstStyle/>
          <a:p>
            <a:pPr marL="0" indent="0">
              <a:buNone/>
            </a:pPr>
            <a:r>
              <a:rPr lang="en-US" sz="2800" dirty="0">
                <a:latin typeface="Adobe Devanagari" pitchFamily="18" charset="0"/>
                <a:cs typeface="Adobe Devanagari" pitchFamily="18" charset="0"/>
              </a:rPr>
              <a:t>*** Confirming eligibility for healthcare while running with dates will certify the eligibility within </a:t>
            </a:r>
            <a:r>
              <a:rPr lang="en-US" sz="2800" dirty="0" err="1">
                <a:latin typeface="Adobe Devanagari" pitchFamily="18" charset="0"/>
                <a:cs typeface="Adobe Devanagari" pitchFamily="18" charset="0"/>
              </a:rPr>
              <a:t>ForwardHealth</a:t>
            </a:r>
            <a:r>
              <a:rPr lang="en-US" sz="2800" dirty="0">
                <a:latin typeface="Adobe Devanagari" pitchFamily="18" charset="0"/>
                <a:cs typeface="Adobe Devanagari" pitchFamily="18" charset="0"/>
              </a:rPr>
              <a:t> ***</a:t>
            </a:r>
          </a:p>
          <a:p>
            <a:endParaRPr lang="en-US" dirty="0"/>
          </a:p>
          <a:p>
            <a:endParaRPr lang="en-US" dirty="0"/>
          </a:p>
        </p:txBody>
      </p:sp>
      <p:pic>
        <p:nvPicPr>
          <p:cNvPr id="5122" name="Picture 2" descr="\\fs\profiles$\yxy1\xenapp\b02\Desktop\FH.gif"/>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54" b="100000" l="0" r="100000">
                        <a14:foregroundMark x1="6996" y1="24837" x2="93416" y2="32680"/>
                        <a14:foregroundMark x1="6584" y1="59477" x2="96708" y2="58170"/>
                        <a14:foregroundMark x1="9465" y1="29412" x2="21399" y2="34641"/>
                        <a14:foregroundMark x1="4938" y1="35294" x2="16461" y2="33987"/>
                        <a14:foregroundMark x1="54733" y1="22876" x2="96296" y2="26144"/>
                        <a14:foregroundMark x1="59259" y1="30719" x2="45679" y2="97386"/>
                        <a14:foregroundMark x1="6584" y1="77778" x2="74486" y2="73856"/>
                        <a14:foregroundMark x1="10288" y1="91503" x2="81893" y2="90196"/>
                        <a14:foregroundMark x1="6584" y1="56863" x2="40329" y2="53595"/>
                      </a14:backgroundRemoval>
                    </a14:imgEffect>
                  </a14:imgLayer>
                </a14:imgProps>
              </a:ext>
              <a:ext uri="{28A0092B-C50C-407E-A947-70E740481C1C}">
                <a14:useLocalDpi xmlns:a14="http://schemas.microsoft.com/office/drawing/2010/main" val="0"/>
              </a:ext>
            </a:extLst>
          </a:blip>
          <a:srcRect/>
          <a:stretch/>
        </p:blipFill>
        <p:spPr bwMode="auto">
          <a:xfrm>
            <a:off x="2362200" y="2782710"/>
            <a:ext cx="4624387" cy="291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313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Baby Add</a:t>
            </a:r>
          </a:p>
        </p:txBody>
      </p:sp>
      <p:sp>
        <p:nvSpPr>
          <p:cNvPr id="3" name="Content Placeholder 2"/>
          <p:cNvSpPr>
            <a:spLocks noGrp="1"/>
          </p:cNvSpPr>
          <p:nvPr>
            <p:ph idx="1"/>
          </p:nvPr>
        </p:nvSpPr>
        <p:spPr>
          <a:xfrm>
            <a:off x="533399" y="1981200"/>
            <a:ext cx="8124825" cy="4373563"/>
          </a:xfrm>
        </p:spPr>
        <p:txBody>
          <a:bodyPr>
            <a:normAutofit fontScale="85000" lnSpcReduction="10000"/>
          </a:bodyPr>
          <a:lstStyle/>
          <a:p>
            <a:pPr marL="0" lvl="1" indent="0">
              <a:buNone/>
            </a:pPr>
            <a:r>
              <a:rPr lang="en-US" b="1" dirty="0">
                <a:solidFill>
                  <a:srgbClr val="FFFF00"/>
                </a:solidFill>
              </a:rPr>
              <a:t>**Prior to AA**  </a:t>
            </a:r>
            <a:r>
              <a:rPr lang="en-US" dirty="0"/>
              <a:t>Client reports on 6/5 that she gave birth on 6/2.  The worker will need to certify the baby effective June: </a:t>
            </a:r>
          </a:p>
          <a:p>
            <a:pPr lvl="1"/>
            <a:r>
              <a:rPr lang="en-US" dirty="0"/>
              <a:t>run with June dates (6/2), and </a:t>
            </a:r>
          </a:p>
          <a:p>
            <a:pPr lvl="1"/>
            <a:r>
              <a:rPr lang="en-US" dirty="0"/>
              <a:t>run without dates to certify the baby</a:t>
            </a:r>
          </a:p>
          <a:p>
            <a:pPr marL="457200" lvl="1" indent="0">
              <a:buNone/>
            </a:pPr>
            <a:endParaRPr lang="en-US" dirty="0"/>
          </a:p>
          <a:p>
            <a:pPr marL="0" lvl="1" indent="0">
              <a:buNone/>
            </a:pPr>
            <a:r>
              <a:rPr lang="en-US" b="1" dirty="0">
                <a:solidFill>
                  <a:srgbClr val="FFFF00"/>
                </a:solidFill>
              </a:rPr>
              <a:t>**After AA**  </a:t>
            </a:r>
            <a:r>
              <a:rPr lang="en-US" dirty="0"/>
              <a:t>Client reports on 6/20 that she gave birth on 6/2. The worker will need to certify the baby effective June: </a:t>
            </a:r>
          </a:p>
          <a:p>
            <a:pPr lvl="1"/>
            <a:r>
              <a:rPr lang="en-US" dirty="0"/>
              <a:t>run with June dates (6/2),</a:t>
            </a:r>
          </a:p>
          <a:p>
            <a:pPr lvl="1"/>
            <a:r>
              <a:rPr lang="en-US" dirty="0"/>
              <a:t>run with July dates (7/1), and </a:t>
            </a:r>
          </a:p>
          <a:p>
            <a:pPr lvl="1"/>
            <a:r>
              <a:rPr lang="en-US" dirty="0"/>
              <a:t>run without dates to certify the baby</a:t>
            </a:r>
          </a:p>
          <a:p>
            <a:pPr marL="0" indent="0">
              <a:buNone/>
            </a:pPr>
            <a:endParaRPr lang="en-US" dirty="0"/>
          </a:p>
          <a:p>
            <a:pPr marL="0" indent="0">
              <a:buNone/>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3200399" cy="183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fs\profiles$\yxy1\xenapp\b02\Desktop\baby.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3706" l="0" r="51200">
                        <a14:foregroundMark x1="1200" y1="64685" x2="12600" y2="79021"/>
                      </a14:backgroundRemoval>
                    </a14:imgEffect>
                  </a14:imgLayer>
                </a14:imgProps>
              </a:ext>
              <a:ext uri="{28A0092B-C50C-407E-A947-70E740481C1C}">
                <a14:useLocalDpi xmlns:a14="http://schemas.microsoft.com/office/drawing/2010/main" val="0"/>
              </a:ext>
            </a:extLst>
          </a:blip>
          <a:srcRect r="48200"/>
          <a:stretch/>
        </p:blipFill>
        <p:spPr bwMode="auto">
          <a:xfrm>
            <a:off x="304800" y="38780"/>
            <a:ext cx="1671348" cy="184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47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Changes to income/premium</a:t>
            </a:r>
          </a:p>
        </p:txBody>
      </p:sp>
      <p:sp>
        <p:nvSpPr>
          <p:cNvPr id="3" name="Content Placeholder 2"/>
          <p:cNvSpPr>
            <a:spLocks noGrp="1"/>
          </p:cNvSpPr>
          <p:nvPr>
            <p:ph idx="1"/>
          </p:nvPr>
        </p:nvSpPr>
        <p:spPr>
          <a:xfrm>
            <a:off x="228600" y="1449233"/>
            <a:ext cx="7398544" cy="5105400"/>
          </a:xfrm>
        </p:spPr>
        <p:txBody>
          <a:bodyPr>
            <a:normAutofit/>
          </a:bodyPr>
          <a:lstStyle/>
          <a:p>
            <a:r>
              <a:rPr lang="en-US" b="1" dirty="0">
                <a:latin typeface="Adobe Devanagari" pitchFamily="18" charset="0"/>
                <a:cs typeface="Adobe Devanagari" pitchFamily="18" charset="0"/>
              </a:rPr>
              <a:t>Decreased Income/Premium:</a:t>
            </a:r>
          </a:p>
          <a:p>
            <a:pPr marL="457200" lvl="1" indent="0">
              <a:buNone/>
            </a:pPr>
            <a:r>
              <a:rPr lang="en-US" sz="2400" dirty="0"/>
              <a:t>If the change is reported within 10 days of when the change occurred, the lower or $0 premium amount is effective during the month in which the change occurred. If the change is not reported within 10 days of when the change occurred, the lower or $0 premium amount is effective during the month in which it was reported. </a:t>
            </a:r>
            <a:endParaRPr lang="en-US" sz="2400" dirty="0">
              <a:solidFill>
                <a:schemeClr val="bg1"/>
              </a:solidFill>
              <a:latin typeface="Adobe Devanagari" pitchFamily="18" charset="0"/>
              <a:cs typeface="Adobe Devanagari" pitchFamily="18" charset="0"/>
            </a:endParaRPr>
          </a:p>
          <a:p>
            <a:pPr lvl="2"/>
            <a:r>
              <a:rPr lang="en-US" sz="2000" dirty="0"/>
              <a:t>Example:  Brian reports on April 10</a:t>
            </a:r>
            <a:r>
              <a:rPr lang="en-US" sz="2000" baseline="30000" dirty="0"/>
              <a:t>th</a:t>
            </a:r>
            <a:r>
              <a:rPr lang="en-US" sz="2000" dirty="0"/>
              <a:t> that his job ended April 5</a:t>
            </a:r>
            <a:r>
              <a:rPr lang="en-US" sz="2000" baseline="30000" dirty="0"/>
              <a:t>th</a:t>
            </a:r>
            <a:r>
              <a:rPr lang="en-US" sz="2000" dirty="0"/>
              <a:t> (timely reporting), the lower premium or $0 premium is effective April</a:t>
            </a:r>
          </a:p>
          <a:p>
            <a:pPr lvl="2"/>
            <a:r>
              <a:rPr lang="en-US" sz="2000" dirty="0"/>
              <a:t>Example:  Brian reports on May 2</a:t>
            </a:r>
            <a:r>
              <a:rPr lang="en-US" sz="2000" baseline="30000" dirty="0"/>
              <a:t>nd</a:t>
            </a:r>
            <a:r>
              <a:rPr lang="en-US" sz="2000" dirty="0"/>
              <a:t> that his job ended April 5</a:t>
            </a:r>
            <a:r>
              <a:rPr lang="en-US" sz="2000" baseline="30000" dirty="0"/>
              <a:t>th</a:t>
            </a:r>
            <a:r>
              <a:rPr lang="en-US" sz="2000" dirty="0"/>
              <a:t> (untimely reporting), the change is effective May</a:t>
            </a:r>
          </a:p>
          <a:p>
            <a:endParaRPr lang="en-US" dirty="0"/>
          </a:p>
        </p:txBody>
      </p:sp>
      <p:pic>
        <p:nvPicPr>
          <p:cNvPr id="7170" name="Picture 2" descr="\\fs\profiles$\yxy1\xenapp\b02\Desktop\yes and no.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7045" l="17632" r="48158"/>
                    </a14:imgEffect>
                  </a14:imgLayer>
                </a14:imgProps>
              </a:ext>
              <a:ext uri="{28A0092B-C50C-407E-A947-70E740481C1C}">
                <a14:useLocalDpi xmlns:a14="http://schemas.microsoft.com/office/drawing/2010/main" val="0"/>
              </a:ext>
            </a:extLst>
          </a:blip>
          <a:srcRect l="17105" t="8296" r="51908"/>
          <a:stretch/>
        </p:blipFill>
        <p:spPr bwMode="auto">
          <a:xfrm>
            <a:off x="7315200" y="2514600"/>
            <a:ext cx="2243138" cy="384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09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76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305800" cy="5592763"/>
          </a:xfrm>
        </p:spPr>
        <p:txBody>
          <a:bodyPr>
            <a:normAutofit/>
          </a:bodyPr>
          <a:lstStyle/>
          <a:p>
            <a:r>
              <a:rPr lang="en-US" sz="3800" b="1" dirty="0">
                <a:latin typeface="Adobe Devanagari" pitchFamily="18" charset="0"/>
                <a:cs typeface="Adobe Devanagari" pitchFamily="18" charset="0"/>
              </a:rPr>
              <a:t>Increased Income/Premium:</a:t>
            </a:r>
          </a:p>
          <a:p>
            <a:pPr lvl="1"/>
            <a:r>
              <a:rPr lang="en-US" dirty="0">
                <a:latin typeface="Adobe Devanagari" pitchFamily="18" charset="0"/>
                <a:cs typeface="Adobe Devanagari" pitchFamily="18" charset="0"/>
              </a:rPr>
              <a:t>Client must be given a 10-day notice when the group is required to pay a premium for the first time or is required to pay a higher premium</a:t>
            </a:r>
          </a:p>
          <a:p>
            <a:pPr lvl="1"/>
            <a:endParaRPr lang="en-US" dirty="0">
              <a:solidFill>
                <a:schemeClr val="bg1"/>
              </a:solidFill>
              <a:latin typeface="Adobe Devanagari" pitchFamily="18" charset="0"/>
              <a:cs typeface="Adobe Devanagari" pitchFamily="18" charset="0"/>
            </a:endParaRPr>
          </a:p>
          <a:p>
            <a:endParaRPr lang="en-US" dirty="0">
              <a:solidFill>
                <a:schemeClr val="bg1"/>
              </a:solidFill>
              <a:latin typeface="Adobe Devanagari" pitchFamily="18" charset="0"/>
              <a:cs typeface="Adobe Devanagari" pitchFamily="18" charset="0"/>
            </a:endParaRPr>
          </a:p>
          <a:p>
            <a:endParaRPr lang="en-US" dirty="0"/>
          </a:p>
        </p:txBody>
      </p:sp>
      <p:pic>
        <p:nvPicPr>
          <p:cNvPr id="8194" name="Picture 2" descr="\\fs\profiles$\yxy1\xenapp\b02\Desktop\yes and no.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3" b="97727" l="57237" r="86974"/>
                    </a14:imgEffect>
                  </a14:imgLayer>
                </a14:imgProps>
              </a:ext>
              <a:ext uri="{28A0092B-C50C-407E-A947-70E740481C1C}">
                <a14:useLocalDpi xmlns:a14="http://schemas.microsoft.com/office/drawing/2010/main" val="0"/>
              </a:ext>
            </a:extLst>
          </a:blip>
          <a:srcRect l="56776" t="10114" r="12435"/>
          <a:stretch/>
        </p:blipFill>
        <p:spPr bwMode="auto">
          <a:xfrm>
            <a:off x="76200" y="2743200"/>
            <a:ext cx="2434547"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28850" y="3048000"/>
            <a:ext cx="6705600" cy="2850011"/>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r>
              <a:rPr lang="en-US" sz="2800" dirty="0">
                <a:latin typeface="Adobe Devanagari" pitchFamily="18" charset="0"/>
                <a:cs typeface="Adobe Devanagari" pitchFamily="18" charset="0"/>
              </a:rPr>
              <a:t>The increase is effective the following month if eligibility is confirmed </a:t>
            </a:r>
            <a:r>
              <a:rPr lang="en-US" sz="2800" dirty="0">
                <a:solidFill>
                  <a:srgbClr val="FFFF00"/>
                </a:solidFill>
                <a:latin typeface="Adobe Devanagari" pitchFamily="18" charset="0"/>
                <a:cs typeface="Adobe Devanagari" pitchFamily="18" charset="0"/>
              </a:rPr>
              <a:t>before AA</a:t>
            </a:r>
          </a:p>
          <a:p>
            <a:pPr lvl="1">
              <a:spcBef>
                <a:spcPct val="20000"/>
              </a:spcBef>
            </a:pPr>
            <a:endParaRPr lang="en-US" sz="2800" dirty="0">
              <a:solidFill>
                <a:prstClr val="white"/>
              </a:solidFill>
              <a:latin typeface="Adobe Devanagari" pitchFamily="18" charset="0"/>
              <a:cs typeface="Adobe Devanagari" pitchFamily="18" charset="0"/>
            </a:endParaRPr>
          </a:p>
          <a:p>
            <a:pPr marL="742950" lvl="1" indent="-285750">
              <a:spcBef>
                <a:spcPct val="20000"/>
              </a:spcBef>
              <a:buFont typeface="Arial" panose="020B0604020202020204" pitchFamily="34" charset="0"/>
              <a:buChar char="–"/>
            </a:pPr>
            <a:r>
              <a:rPr lang="en-US" sz="2800" dirty="0">
                <a:latin typeface="Adobe Devanagari" pitchFamily="18" charset="0"/>
                <a:cs typeface="Adobe Devanagari" pitchFamily="18" charset="0"/>
              </a:rPr>
              <a:t>If the change is confirmed </a:t>
            </a:r>
            <a:r>
              <a:rPr lang="en-US" sz="2800" dirty="0">
                <a:solidFill>
                  <a:srgbClr val="FFFF00"/>
                </a:solidFill>
                <a:latin typeface="Adobe Devanagari" pitchFamily="18" charset="0"/>
                <a:cs typeface="Adobe Devanagari" pitchFamily="18" charset="0"/>
              </a:rPr>
              <a:t>after AA</a:t>
            </a:r>
            <a:r>
              <a:rPr lang="en-US" sz="2800" dirty="0">
                <a:latin typeface="Adobe Devanagari" pitchFamily="18" charset="0"/>
                <a:cs typeface="Adobe Devanagari" pitchFamily="18" charset="0"/>
              </a:rPr>
              <a:t>, the increase is not effective until the month after the following month</a:t>
            </a:r>
          </a:p>
        </p:txBody>
      </p:sp>
    </p:spTree>
    <p:extLst>
      <p:ext uri="{BB962C8B-B14F-4D97-AF65-F5344CB8AC3E}">
        <p14:creationId xmlns:p14="http://schemas.microsoft.com/office/powerpoint/2010/main" val="1453062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605856"/>
            <a:ext cx="7734300" cy="3939278"/>
          </a:xfrm>
        </p:spPr>
        <p:txBody>
          <a:bodyPr>
            <a:normAutofit/>
          </a:bodyPr>
          <a:lstStyle/>
          <a:p>
            <a:r>
              <a:rPr lang="en-US" b="1" dirty="0">
                <a:solidFill>
                  <a:schemeClr val="bg1"/>
                </a:solidFill>
                <a:latin typeface="Adobe Devanagari" pitchFamily="18" charset="0"/>
                <a:cs typeface="Adobe Devanagari" pitchFamily="18" charset="0"/>
              </a:rPr>
              <a:t>What is Adverse Action</a:t>
            </a:r>
          </a:p>
          <a:p>
            <a:r>
              <a:rPr lang="en-US" b="1" dirty="0">
                <a:solidFill>
                  <a:schemeClr val="bg1"/>
                </a:solidFill>
                <a:latin typeface="Adobe Devanagari" pitchFamily="18" charset="0"/>
                <a:cs typeface="Adobe Devanagari" pitchFamily="18" charset="0"/>
              </a:rPr>
              <a:t>The impact of change reporting on:</a:t>
            </a:r>
          </a:p>
          <a:p>
            <a:pPr lvl="1"/>
            <a:r>
              <a:rPr lang="en-US" dirty="0">
                <a:solidFill>
                  <a:schemeClr val="bg1"/>
                </a:solidFill>
                <a:latin typeface="Adobe Devanagari" pitchFamily="18" charset="0"/>
                <a:cs typeface="Adobe Devanagari" pitchFamily="18" charset="0"/>
              </a:rPr>
              <a:t>FoodShare (FS)</a:t>
            </a:r>
          </a:p>
          <a:p>
            <a:pPr lvl="1"/>
            <a:r>
              <a:rPr lang="en-US" dirty="0">
                <a:solidFill>
                  <a:schemeClr val="bg1"/>
                </a:solidFill>
                <a:latin typeface="Adobe Devanagari" pitchFamily="18" charset="0"/>
                <a:cs typeface="Adobe Devanagari" pitchFamily="18" charset="0"/>
              </a:rPr>
              <a:t>HealthCare (HC)</a:t>
            </a:r>
          </a:p>
          <a:p>
            <a:pPr lvl="1"/>
            <a:r>
              <a:rPr lang="en-US" dirty="0">
                <a:solidFill>
                  <a:schemeClr val="bg1"/>
                </a:solidFill>
                <a:latin typeface="Adobe Devanagari" pitchFamily="18" charset="0"/>
                <a:cs typeface="Adobe Devanagari" pitchFamily="18" charset="0"/>
              </a:rPr>
              <a:t>Caretaker Supplement (CTS)</a:t>
            </a:r>
          </a:p>
          <a:p>
            <a:r>
              <a:rPr lang="en-US" b="1" dirty="0">
                <a:solidFill>
                  <a:schemeClr val="bg1"/>
                </a:solidFill>
                <a:latin typeface="Adobe Devanagari" pitchFamily="18" charset="0"/>
                <a:cs typeface="Adobe Devanagari" pitchFamily="18" charset="0"/>
              </a:rPr>
              <a:t>Reminders</a:t>
            </a:r>
          </a:p>
        </p:txBody>
      </p:sp>
      <p:sp>
        <p:nvSpPr>
          <p:cNvPr id="2" name="TextBox 1"/>
          <p:cNvSpPr txBox="1"/>
          <p:nvPr/>
        </p:nvSpPr>
        <p:spPr>
          <a:xfrm>
            <a:off x="1295400" y="457200"/>
            <a:ext cx="6477000" cy="923330"/>
          </a:xfrm>
          <a:prstGeom prst="rect">
            <a:avLst/>
          </a:prstGeom>
          <a:noFill/>
        </p:spPr>
        <p:txBody>
          <a:bodyPr wrap="square" rtlCol="0">
            <a:spAutoFit/>
          </a:bodyPr>
          <a:lstStyle/>
          <a:p>
            <a:pPr algn="ctr"/>
            <a:r>
              <a:rPr lang="en-US" sz="5400" b="1" dirty="0">
                <a:solidFill>
                  <a:schemeClr val="bg1"/>
                </a:solidFill>
                <a:latin typeface="Adobe Devanagari" pitchFamily="18" charset="0"/>
                <a:cs typeface="Adobe Devanagari" pitchFamily="18" charset="0"/>
              </a:rPr>
              <a:t>O</a:t>
            </a:r>
            <a:r>
              <a:rPr lang="en-US" sz="4400" b="1" dirty="0">
                <a:solidFill>
                  <a:schemeClr val="bg1"/>
                </a:solidFill>
                <a:latin typeface="Adobe Devanagari" pitchFamily="18" charset="0"/>
                <a:cs typeface="Adobe Devanagari" pitchFamily="18" charset="0"/>
              </a:rPr>
              <a:t>bjectives</a:t>
            </a:r>
          </a:p>
        </p:txBody>
      </p:sp>
      <p:pic>
        <p:nvPicPr>
          <p:cNvPr id="13316" name="Picture 4" descr="\\fs\profiles$\yxy1\xenapp\b02\Desktop\rul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44" b="100000" l="5000" r="92000">
                        <a14:foregroundMark x1="35667" y1="1744" x2="41000" y2="25000"/>
                        <a14:backgroundMark x1="42333" y1="25000" x2="42333" y2="25000"/>
                        <a14:backgroundMark x1="40667" y1="24419" x2="40667" y2="24419"/>
                      </a14:backgroundRemoval>
                    </a14:imgEffect>
                  </a14:imgLayer>
                </a14:imgProps>
              </a:ext>
              <a:ext uri="{28A0092B-C50C-407E-A947-70E740481C1C}">
                <a14:useLocalDpi xmlns:a14="http://schemas.microsoft.com/office/drawing/2010/main" val="0"/>
              </a:ext>
            </a:extLst>
          </a:blip>
          <a:srcRect/>
          <a:stretch>
            <a:fillRect/>
          </a:stretch>
        </p:blipFill>
        <p:spPr bwMode="auto">
          <a:xfrm rot="689079">
            <a:off x="2471429" y="998710"/>
            <a:ext cx="2523211" cy="144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531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76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656" y="745433"/>
            <a:ext cx="8229600" cy="4525963"/>
          </a:xfrm>
        </p:spPr>
        <p:txBody>
          <a:bodyPr/>
          <a:lstStyle/>
          <a:p>
            <a:pPr marL="0" indent="0">
              <a:buNone/>
            </a:pPr>
            <a:r>
              <a:rPr lang="en-US" dirty="0">
                <a:latin typeface="Adobe Devanagari" pitchFamily="18" charset="0"/>
                <a:cs typeface="Adobe Devanagari" pitchFamily="18" charset="0"/>
              </a:rPr>
              <a:t>Example: Jessica has </a:t>
            </a:r>
            <a:r>
              <a:rPr lang="en-US" dirty="0" err="1">
                <a:latin typeface="Adobe Devanagari" pitchFamily="18" charset="0"/>
                <a:cs typeface="Adobe Devanagari" pitchFamily="18" charset="0"/>
              </a:rPr>
              <a:t>BadgerCare</a:t>
            </a:r>
            <a:r>
              <a:rPr lang="en-US" dirty="0">
                <a:latin typeface="Adobe Devanagari" pitchFamily="18" charset="0"/>
                <a:cs typeface="Adobe Devanagari" pitchFamily="18" charset="0"/>
              </a:rPr>
              <a:t> with a premium for  her children. She reports a change in income on April 23rd that results in a higher premium amount. Jessica’s premium amount will increase effective June 1st. She will receive the coupon for the new premium amount at the end of May.</a:t>
            </a:r>
          </a:p>
          <a:p>
            <a:endParaRPr lang="en-US" dirty="0"/>
          </a:p>
        </p:txBody>
      </p:sp>
      <p:pic>
        <p:nvPicPr>
          <p:cNvPr id="9218" name="Picture 2" descr="\\fs\profiles$\yxy1\xenapp\b02\Desktop\family.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50" b="100000" l="833" r="99167"/>
                    </a14:imgEffect>
                  </a14:imgLayer>
                </a14:imgProps>
              </a:ext>
              <a:ext uri="{28A0092B-C50C-407E-A947-70E740481C1C}">
                <a14:useLocalDpi xmlns:a14="http://schemas.microsoft.com/office/drawing/2010/main" val="0"/>
              </a:ext>
            </a:extLst>
          </a:blip>
          <a:srcRect/>
          <a:stretch>
            <a:fillRect/>
          </a:stretch>
        </p:blipFill>
        <p:spPr bwMode="auto">
          <a:xfrm>
            <a:off x="2209800" y="3718130"/>
            <a:ext cx="4659313" cy="3106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764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Premium Increase (Person Add)</a:t>
            </a:r>
          </a:p>
        </p:txBody>
      </p:sp>
      <p:sp>
        <p:nvSpPr>
          <p:cNvPr id="3" name="Content Placeholder 2"/>
          <p:cNvSpPr>
            <a:spLocks noGrp="1"/>
          </p:cNvSpPr>
          <p:nvPr>
            <p:ph idx="1"/>
          </p:nvPr>
        </p:nvSpPr>
        <p:spPr>
          <a:xfrm>
            <a:off x="533400" y="1371600"/>
            <a:ext cx="8229600" cy="2186998"/>
          </a:xfrm>
        </p:spPr>
        <p:txBody>
          <a:bodyPr>
            <a:normAutofit/>
          </a:bodyPr>
          <a:lstStyle/>
          <a:p>
            <a:r>
              <a:rPr lang="en-US" dirty="0">
                <a:latin typeface="Adobe Devanagari" pitchFamily="18" charset="0"/>
                <a:cs typeface="Adobe Devanagari" pitchFamily="18" charset="0"/>
              </a:rPr>
              <a:t>If the person was added to the case </a:t>
            </a:r>
            <a:r>
              <a:rPr lang="en-US" b="1" dirty="0">
                <a:solidFill>
                  <a:srgbClr val="FFFF00"/>
                </a:solidFill>
                <a:latin typeface="Adobe Devanagari" pitchFamily="18" charset="0"/>
                <a:cs typeface="Adobe Devanagari" pitchFamily="18" charset="0"/>
              </a:rPr>
              <a:t>before AA</a:t>
            </a:r>
            <a:r>
              <a:rPr lang="en-US" dirty="0">
                <a:latin typeface="Adobe Devanagari" pitchFamily="18" charset="0"/>
                <a:cs typeface="Adobe Devanagari" pitchFamily="18" charset="0"/>
              </a:rPr>
              <a:t>, the increase is effective the next month</a:t>
            </a:r>
          </a:p>
          <a:p>
            <a:r>
              <a:rPr lang="en-US" dirty="0">
                <a:latin typeface="Adobe Devanagari" pitchFamily="18" charset="0"/>
                <a:cs typeface="Adobe Devanagari" pitchFamily="18" charset="0"/>
              </a:rPr>
              <a:t>If the person was added to the case </a:t>
            </a:r>
            <a:r>
              <a:rPr lang="en-US" b="1" dirty="0">
                <a:solidFill>
                  <a:srgbClr val="FFFF00"/>
                </a:solidFill>
                <a:latin typeface="Adobe Devanagari" pitchFamily="18" charset="0"/>
                <a:cs typeface="Adobe Devanagari" pitchFamily="18" charset="0"/>
              </a:rPr>
              <a:t>after AA</a:t>
            </a:r>
            <a:r>
              <a:rPr lang="en-US" dirty="0">
                <a:latin typeface="Adobe Devanagari" pitchFamily="18" charset="0"/>
                <a:cs typeface="Adobe Devanagari" pitchFamily="18" charset="0"/>
              </a:rPr>
              <a:t>, the increase is not effective until the second month</a:t>
            </a:r>
            <a:endParaRPr lang="en-US" dirty="0">
              <a:solidFill>
                <a:schemeClr val="bg1"/>
              </a:solidFill>
              <a:latin typeface="Adobe Devanagari" pitchFamily="18" charset="0"/>
              <a:cs typeface="Adobe Devanagari" pitchFamily="18" charset="0"/>
            </a:endParaRPr>
          </a:p>
          <a:p>
            <a:endParaRPr lang="en-US" dirty="0">
              <a:latin typeface="Adobe Devanagari" pitchFamily="18" charset="0"/>
              <a:cs typeface="Adobe Devanagari" pitchFamily="18" charset="0"/>
            </a:endParaRPr>
          </a:p>
          <a:p>
            <a:endParaRPr lang="en-US" dirty="0"/>
          </a:p>
        </p:txBody>
      </p:sp>
      <p:sp>
        <p:nvSpPr>
          <p:cNvPr id="4" name="TextBox 3"/>
          <p:cNvSpPr txBox="1"/>
          <p:nvPr/>
        </p:nvSpPr>
        <p:spPr>
          <a:xfrm>
            <a:off x="2700337" y="4038601"/>
            <a:ext cx="6357937" cy="2246769"/>
          </a:xfrm>
          <a:prstGeom prst="rect">
            <a:avLst/>
          </a:prstGeom>
          <a:noFill/>
        </p:spPr>
        <p:txBody>
          <a:bodyPr wrap="square" rtlCol="0">
            <a:spAutoFit/>
          </a:bodyPr>
          <a:lstStyle/>
          <a:p>
            <a:pPr lvl="0">
              <a:spcBef>
                <a:spcPct val="20000"/>
              </a:spcBef>
            </a:pPr>
            <a:r>
              <a:rPr lang="en-US" sz="2800" dirty="0">
                <a:solidFill>
                  <a:prstClr val="black"/>
                </a:solidFill>
                <a:latin typeface="Adobe Devanagari" pitchFamily="18" charset="0"/>
                <a:cs typeface="Adobe Devanagari" pitchFamily="18" charset="0"/>
              </a:rPr>
              <a:t>Example: Rachel’s husband Mike moved back into the home on June 1. She reported the change on June 6 (</a:t>
            </a:r>
            <a:r>
              <a:rPr lang="en-US" sz="2800" b="1" dirty="0">
                <a:solidFill>
                  <a:srgbClr val="FFFF00"/>
                </a:solidFill>
                <a:latin typeface="Adobe Devanagari" pitchFamily="18" charset="0"/>
                <a:cs typeface="Adobe Devanagari" pitchFamily="18" charset="0"/>
              </a:rPr>
              <a:t>before adverse action</a:t>
            </a:r>
            <a:r>
              <a:rPr lang="en-US" sz="2800" dirty="0">
                <a:solidFill>
                  <a:prstClr val="black"/>
                </a:solidFill>
                <a:latin typeface="Adobe Devanagari" pitchFamily="18" charset="0"/>
                <a:cs typeface="Adobe Devanagari" pitchFamily="18" charset="0"/>
              </a:rPr>
              <a:t>), Mike’s income resulted in a premium increase. The increase is effective July 1. </a:t>
            </a:r>
          </a:p>
        </p:txBody>
      </p:sp>
      <p:pic>
        <p:nvPicPr>
          <p:cNvPr id="16386" name="Picture 2" descr="\\fs\profiles$\yxy1\xenapp\b02\Desktop\noti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5210">
            <a:off x="151286" y="3736320"/>
            <a:ext cx="2347913" cy="23479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622616">
            <a:off x="1096375" y="4342241"/>
            <a:ext cx="917063" cy="923330"/>
          </a:xfrm>
          <a:prstGeom prst="rect">
            <a:avLst/>
          </a:prstGeom>
          <a:noFill/>
        </p:spPr>
        <p:txBody>
          <a:bodyPr wrap="square" rtlCol="0">
            <a:spAutoFit/>
          </a:bodyPr>
          <a:lstStyle/>
          <a:p>
            <a:r>
              <a:rPr lang="en-US" dirty="0">
                <a:solidFill>
                  <a:srgbClr val="FF0000"/>
                </a:solidFill>
              </a:rPr>
              <a:t> </a:t>
            </a:r>
            <a:r>
              <a:rPr lang="en-US" b="1" dirty="0">
                <a:solidFill>
                  <a:srgbClr val="FF0000"/>
                </a:solidFill>
              </a:rPr>
              <a:t>July </a:t>
            </a:r>
          </a:p>
          <a:p>
            <a:endParaRPr lang="en-US" dirty="0">
              <a:solidFill>
                <a:srgbClr val="FF0000"/>
              </a:solidFill>
            </a:endParaRPr>
          </a:p>
          <a:p>
            <a:r>
              <a:rPr lang="en-US" dirty="0">
                <a:solidFill>
                  <a:srgbClr val="FF0000"/>
                </a:solidFill>
              </a:rPr>
              <a:t> </a:t>
            </a:r>
            <a:r>
              <a:rPr lang="en-US" b="1" dirty="0">
                <a:solidFill>
                  <a:srgbClr val="FF0000"/>
                </a:solidFill>
              </a:rPr>
              <a:t>$$$</a:t>
            </a:r>
          </a:p>
        </p:txBody>
      </p:sp>
    </p:spTree>
    <p:extLst>
      <p:ext uri="{BB962C8B-B14F-4D97-AF65-F5344CB8AC3E}">
        <p14:creationId xmlns:p14="http://schemas.microsoft.com/office/powerpoint/2010/main" val="776383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76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fontScale="55000" lnSpcReduction="20000"/>
          </a:bodyPr>
          <a:lstStyle/>
          <a:p>
            <a:pPr marL="0" indent="0" algn="ctr">
              <a:buNone/>
            </a:pPr>
            <a:r>
              <a:rPr lang="en-US" sz="5100" b="1" dirty="0">
                <a:latin typeface="Adobe Devanagari" pitchFamily="18" charset="0"/>
                <a:cs typeface="Adobe Devanagari" pitchFamily="18" charset="0"/>
              </a:rPr>
              <a:t>REMINDERS:</a:t>
            </a:r>
          </a:p>
          <a:p>
            <a:pPr marL="0" indent="0" algn="ctr">
              <a:buNone/>
            </a:pPr>
            <a:endParaRPr lang="en-US" sz="5100" b="1" dirty="0">
              <a:latin typeface="Adobe Devanagari" pitchFamily="18" charset="0"/>
              <a:cs typeface="Adobe Devanagari" pitchFamily="18" charset="0"/>
            </a:endParaRPr>
          </a:p>
          <a:p>
            <a:pPr marL="0" indent="0">
              <a:buNone/>
            </a:pPr>
            <a:r>
              <a:rPr lang="en-US" sz="4600" dirty="0">
                <a:latin typeface="Adobe Devanagari" pitchFamily="18" charset="0"/>
                <a:cs typeface="Adobe Devanagari" pitchFamily="18" charset="0"/>
              </a:rPr>
              <a:t>You will not be able to run with dates for the following month during pull down. </a:t>
            </a:r>
          </a:p>
          <a:p>
            <a:pPr marL="0" indent="0">
              <a:buNone/>
            </a:pPr>
            <a:endParaRPr lang="en-US" sz="4600" dirty="0">
              <a:latin typeface="Adobe Devanagari" pitchFamily="18" charset="0"/>
              <a:cs typeface="Adobe Devanagari" pitchFamily="18" charset="0"/>
            </a:endParaRPr>
          </a:p>
          <a:p>
            <a:pPr marL="0" indent="0">
              <a:buNone/>
            </a:pPr>
            <a:r>
              <a:rPr lang="en-US" sz="4600" b="1" dirty="0">
                <a:latin typeface="Adobe Devanagari" pitchFamily="18" charset="0"/>
                <a:cs typeface="Adobe Devanagari" pitchFamily="18" charset="0"/>
              </a:rPr>
              <a:t>Example</a:t>
            </a:r>
            <a:r>
              <a:rPr lang="en-US" sz="4600" dirty="0">
                <a:latin typeface="Adobe Devanagari" pitchFamily="18" charset="0"/>
                <a:cs typeface="Adobe Devanagari" pitchFamily="18" charset="0"/>
              </a:rPr>
              <a:t>: It is 3/19/18 (pull down) and you need to run with dates for March and April. You can run with dates for March, but will not be able run with dates for April until after pull down. </a:t>
            </a:r>
          </a:p>
          <a:p>
            <a:pPr marL="0" indent="0">
              <a:buNone/>
            </a:pPr>
            <a:endParaRPr lang="en-US" sz="4600" dirty="0">
              <a:latin typeface="Adobe Devanagari" pitchFamily="18" charset="0"/>
              <a:cs typeface="Adobe Devanagari" pitchFamily="18" charset="0"/>
            </a:endParaRPr>
          </a:p>
          <a:p>
            <a:pPr marL="0" indent="0">
              <a:buNone/>
            </a:pPr>
            <a:r>
              <a:rPr lang="en-US" sz="4600" dirty="0">
                <a:latin typeface="Adobe Devanagari" pitchFamily="18" charset="0"/>
                <a:cs typeface="Adobe Devanagari" pitchFamily="18" charset="0"/>
              </a:rPr>
              <a:t>You must go back to the case and  run with dates after pull down.</a:t>
            </a:r>
          </a:p>
          <a:p>
            <a:pPr marL="0" indent="0">
              <a:buNone/>
            </a:pPr>
            <a:endParaRPr lang="en-US" sz="4600" dirty="0">
              <a:latin typeface="Adobe Devanagari" pitchFamily="18" charset="0"/>
              <a:cs typeface="Adobe Devanagari" pitchFamily="18" charset="0"/>
            </a:endParaRPr>
          </a:p>
          <a:p>
            <a:pPr marL="0" indent="0">
              <a:buNone/>
            </a:pPr>
            <a:r>
              <a:rPr lang="en-US" sz="4600" dirty="0">
                <a:latin typeface="Adobe Devanagari" pitchFamily="18" charset="0"/>
                <a:cs typeface="Adobe Devanagari" pitchFamily="18" charset="0"/>
              </a:rPr>
              <a:t>				Make yourself a reminder:</a:t>
            </a:r>
          </a:p>
          <a:p>
            <a:pPr marL="0" indent="0">
              <a:buNone/>
            </a:pPr>
            <a:r>
              <a:rPr lang="en-US" sz="3600" dirty="0">
                <a:latin typeface="Adobe Devanagari" pitchFamily="18" charset="0"/>
                <a:cs typeface="Adobe Devanagari" pitchFamily="18" charset="0"/>
              </a:rPr>
              <a:t>					</a:t>
            </a:r>
            <a:r>
              <a:rPr lang="en-US" sz="4000" dirty="0">
                <a:latin typeface="Adobe Devanagari" pitchFamily="18" charset="0"/>
                <a:cs typeface="Adobe Devanagari" pitchFamily="18" charset="0"/>
              </a:rPr>
              <a:t>Use outlook</a:t>
            </a:r>
          </a:p>
          <a:p>
            <a:pPr marL="0" indent="0">
              <a:buNone/>
            </a:pPr>
            <a:r>
              <a:rPr lang="en-US" sz="4000" dirty="0">
                <a:latin typeface="Adobe Devanagari" pitchFamily="18" charset="0"/>
                <a:cs typeface="Adobe Devanagari" pitchFamily="18" charset="0"/>
              </a:rPr>
              <a:t>					Write it down</a:t>
            </a:r>
          </a:p>
          <a:p>
            <a:pPr marL="0" indent="0">
              <a:buNone/>
            </a:pPr>
            <a:r>
              <a:rPr lang="en-US" sz="4000" dirty="0">
                <a:latin typeface="Adobe Devanagari" pitchFamily="18" charset="0"/>
                <a:cs typeface="Adobe Devanagari" pitchFamily="18" charset="0"/>
              </a:rPr>
              <a:t>				 	 Set an alert </a:t>
            </a:r>
          </a:p>
        </p:txBody>
      </p:sp>
      <p:pic>
        <p:nvPicPr>
          <p:cNvPr id="2050" name="Picture 2" descr="\\fs\profiles$\yxy1\xenapp\b02\Desktop\stamp.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22" b="97556" l="8333" r="89785">
                        <a14:foregroundMark x1="35484" y1="30444" x2="66398" y2="17556"/>
                        <a14:foregroundMark x1="38172" y1="21333" x2="67742" y2="22222"/>
                        <a14:foregroundMark x1="65860" y1="15556" x2="32796" y2="25111"/>
                      </a14:backgroundRemoval>
                    </a14:imgEffect>
                  </a14:imgLayer>
                </a14:imgProps>
              </a:ext>
              <a:ext uri="{28A0092B-C50C-407E-A947-70E740481C1C}">
                <a14:useLocalDpi xmlns:a14="http://schemas.microsoft.com/office/drawing/2010/main" val="0"/>
              </a:ext>
            </a:extLst>
          </a:blip>
          <a:srcRect/>
          <a:stretch>
            <a:fillRect/>
          </a:stretch>
        </p:blipFill>
        <p:spPr bwMode="auto">
          <a:xfrm>
            <a:off x="2057400" y="3971617"/>
            <a:ext cx="2393950" cy="289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82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4724400" cy="1143000"/>
          </a:xfrm>
        </p:spPr>
        <p:txBody>
          <a:bodyPr>
            <a:normAutofit fontScale="90000"/>
          </a:bodyPr>
          <a:lstStyle/>
          <a:p>
            <a:r>
              <a:rPr lang="en-US" sz="10000" b="1" dirty="0">
                <a:latin typeface="Adobe Devanagari" pitchFamily="18" charset="0"/>
                <a:cs typeface="Adobe Devanagari" pitchFamily="18" charset="0"/>
              </a:rPr>
              <a:t>CTS</a:t>
            </a:r>
          </a:p>
        </p:txBody>
      </p:sp>
      <p:pic>
        <p:nvPicPr>
          <p:cNvPr id="5122" name="Picture 2" descr="\\fs\profiles$\yxy1\xenapp\b02\Desktop\childre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743" l="0" r="99649">
                        <a14:foregroundMark x1="29240" y1="42728" x2="27018" y2="49035"/>
                        <a14:foregroundMark x1="46082" y1="32690" x2="54035" y2="29601"/>
                        <a14:foregroundMark x1="72749" y1="39382" x2="77778" y2="50322"/>
                        <a14:foregroundMark x1="70877" y1="65766" x2="61754" y2="66924"/>
                        <a14:foregroundMark x1="36374" y1="72716" x2="42222" y2="77220"/>
                        <a14:backgroundMark x1="45263" y1="41441" x2="46082" y2="42342"/>
                        <a14:backgroundMark x1="62573" y1="42986" x2="57310" y2="47233"/>
                      </a14:backgroundRemoval>
                    </a14:imgEffect>
                  </a14:imgLayer>
                </a14:imgProps>
              </a:ext>
              <a:ext uri="{28A0092B-C50C-407E-A947-70E740481C1C}">
                <a14:useLocalDpi xmlns:a14="http://schemas.microsoft.com/office/drawing/2010/main" val="0"/>
              </a:ext>
            </a:extLst>
          </a:blip>
          <a:srcRect/>
          <a:stretch>
            <a:fillRect/>
          </a:stretch>
        </p:blipFill>
        <p:spPr bwMode="auto">
          <a:xfrm>
            <a:off x="2971800" y="1066800"/>
            <a:ext cx="5715000" cy="519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003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CTS Interface</a:t>
            </a:r>
          </a:p>
        </p:txBody>
      </p:sp>
      <p:sp>
        <p:nvSpPr>
          <p:cNvPr id="3" name="Content Placeholder 2"/>
          <p:cNvSpPr>
            <a:spLocks noGrp="1"/>
          </p:cNvSpPr>
          <p:nvPr>
            <p:ph idx="1"/>
          </p:nvPr>
        </p:nvSpPr>
        <p:spPr>
          <a:xfrm>
            <a:off x="457200" y="1447800"/>
            <a:ext cx="8229600" cy="4678363"/>
          </a:xfrm>
        </p:spPr>
        <p:txBody>
          <a:bodyPr>
            <a:normAutofit/>
          </a:bodyPr>
          <a:lstStyle/>
          <a:p>
            <a:r>
              <a:rPr lang="en-US" dirty="0">
                <a:latin typeface="Adobe Devanagari" pitchFamily="18" charset="0"/>
                <a:cs typeface="Adobe Devanagari" pitchFamily="18" charset="0"/>
              </a:rPr>
              <a:t>Is the transmission of CTS eligibility from CWW to Wisconsin SSI program </a:t>
            </a:r>
          </a:p>
          <a:p>
            <a:r>
              <a:rPr lang="en-US" dirty="0">
                <a:latin typeface="Adobe Devanagari" pitchFamily="18" charset="0"/>
                <a:cs typeface="Adobe Devanagari" pitchFamily="18" charset="0"/>
              </a:rPr>
              <a:t>Interface completed at AA and pull down dates contains majority of CTS benefits for the following month and coincides with the SSI payment cycle </a:t>
            </a:r>
          </a:p>
          <a:p>
            <a:r>
              <a:rPr lang="en-US" dirty="0">
                <a:latin typeface="Adobe Devanagari" pitchFamily="18" charset="0"/>
                <a:cs typeface="Adobe Devanagari" pitchFamily="18" charset="0"/>
              </a:rPr>
              <a:t>CTS eligibility can be confirmed anytime, however will only transmit to SSI program twice a month</a:t>
            </a:r>
          </a:p>
          <a:p>
            <a:endParaRPr lang="en-US" dirty="0"/>
          </a:p>
        </p:txBody>
      </p:sp>
    </p:spTree>
    <p:extLst>
      <p:ext uri="{BB962C8B-B14F-4D97-AF65-F5344CB8AC3E}">
        <p14:creationId xmlns:p14="http://schemas.microsoft.com/office/powerpoint/2010/main" val="785972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CTS Interface</a:t>
            </a:r>
          </a:p>
        </p:txBody>
      </p:sp>
      <p:sp>
        <p:nvSpPr>
          <p:cNvPr id="3" name="Content Placeholder 2"/>
          <p:cNvSpPr>
            <a:spLocks noGrp="1"/>
          </p:cNvSpPr>
          <p:nvPr>
            <p:ph idx="1"/>
          </p:nvPr>
        </p:nvSpPr>
        <p:spPr>
          <a:xfrm>
            <a:off x="500062" y="1447801"/>
            <a:ext cx="8229600" cy="4752974"/>
          </a:xfrm>
        </p:spPr>
        <p:txBody>
          <a:bodyPr>
            <a:normAutofit/>
          </a:bodyPr>
          <a:lstStyle/>
          <a:p>
            <a:r>
              <a:rPr lang="en-US" dirty="0">
                <a:latin typeface="Adobe Devanagari" pitchFamily="18" charset="0"/>
                <a:cs typeface="Adobe Devanagari" pitchFamily="18" charset="0"/>
              </a:rPr>
              <a:t>Data interface occurs twice per month</a:t>
            </a:r>
          </a:p>
          <a:p>
            <a:r>
              <a:rPr lang="en-US" dirty="0">
                <a:latin typeface="Adobe Devanagari" pitchFamily="18" charset="0"/>
                <a:cs typeface="Adobe Devanagari" pitchFamily="18" charset="0"/>
              </a:rPr>
              <a:t>Initial interface occurs on adverse action </a:t>
            </a:r>
          </a:p>
          <a:p>
            <a:r>
              <a:rPr lang="en-US" dirty="0">
                <a:latin typeface="Adobe Devanagari" pitchFamily="18" charset="0"/>
                <a:cs typeface="Adobe Devanagari" pitchFamily="18" charset="0"/>
              </a:rPr>
              <a:t>2</a:t>
            </a:r>
            <a:r>
              <a:rPr lang="en-US" baseline="30000" dirty="0">
                <a:latin typeface="Adobe Devanagari" pitchFamily="18" charset="0"/>
                <a:cs typeface="Adobe Devanagari" pitchFamily="18" charset="0"/>
              </a:rPr>
              <a:t>nd</a:t>
            </a:r>
            <a:r>
              <a:rPr lang="en-US" dirty="0">
                <a:latin typeface="Adobe Devanagari" pitchFamily="18" charset="0"/>
                <a:cs typeface="Adobe Devanagari" pitchFamily="18" charset="0"/>
              </a:rPr>
              <a:t> interface occurs one week after AA (last date possible in order to have CTS benefits included in the first of the month)</a:t>
            </a:r>
          </a:p>
          <a:p>
            <a:pPr marL="0" indent="0">
              <a:buNone/>
            </a:pPr>
            <a:endParaRPr lang="en-US" dirty="0"/>
          </a:p>
          <a:p>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7862">
            <a:off x="5559428" y="4096156"/>
            <a:ext cx="2838171" cy="2556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451414"/>
            <a:ext cx="2776537" cy="25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150268" y="5861876"/>
            <a:ext cx="457200" cy="372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62262" y="5861876"/>
            <a:ext cx="457200" cy="372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Elbow Connector 5"/>
          <p:cNvCxnSpPr/>
          <p:nvPr/>
        </p:nvCxnSpPr>
        <p:spPr>
          <a:xfrm flipV="1">
            <a:off x="3581400" y="4788948"/>
            <a:ext cx="3397113" cy="1300004"/>
          </a:xfrm>
          <a:prstGeom prst="bentConnector3">
            <a:avLst/>
          </a:prstGeom>
          <a:ln w="28575">
            <a:prstDash val="sysDash"/>
            <a:tailEnd type="arrow"/>
          </a:ln>
        </p:spPr>
        <p:style>
          <a:lnRef idx="1">
            <a:schemeClr val="accent2"/>
          </a:lnRef>
          <a:fillRef idx="0">
            <a:schemeClr val="accent2"/>
          </a:fillRef>
          <a:effectRef idx="0">
            <a:schemeClr val="accent2"/>
          </a:effectRef>
          <a:fontRef idx="minor">
            <a:schemeClr val="tx1"/>
          </a:fontRef>
        </p:style>
      </p:cxnSp>
      <p:sp>
        <p:nvSpPr>
          <p:cNvPr id="11" name="Arc 10"/>
          <p:cNvSpPr/>
          <p:nvPr/>
        </p:nvSpPr>
        <p:spPr>
          <a:xfrm>
            <a:off x="7744202" y="3950541"/>
            <a:ext cx="990600" cy="1001745"/>
          </a:xfrm>
          <a:prstGeom prst="arc">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Arc 12"/>
          <p:cNvSpPr/>
          <p:nvPr/>
        </p:nvSpPr>
        <p:spPr>
          <a:xfrm rot="21045923">
            <a:off x="8109617" y="4146613"/>
            <a:ext cx="457200" cy="609600"/>
          </a:xfrm>
          <a:prstGeom prst="arc">
            <a:avLst>
              <a:gd name="adj1" fmla="val 16200000"/>
              <a:gd name="adj2" fmla="val 351420"/>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Arc 15"/>
          <p:cNvSpPr/>
          <p:nvPr/>
        </p:nvSpPr>
        <p:spPr>
          <a:xfrm>
            <a:off x="8144440" y="4299014"/>
            <a:ext cx="218698" cy="304800"/>
          </a:xfrm>
          <a:prstGeom prst="arc">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8737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dobe Devanagari" pitchFamily="18" charset="0"/>
                <a:cs typeface="Adobe Devanagari" pitchFamily="18" charset="0"/>
              </a:rPr>
              <a:t>CTS Payment Schedule</a:t>
            </a:r>
          </a:p>
        </p:txBody>
      </p:sp>
      <p:sp>
        <p:nvSpPr>
          <p:cNvPr id="3" name="Content Placeholder 2"/>
          <p:cNvSpPr>
            <a:spLocks noGrp="1"/>
          </p:cNvSpPr>
          <p:nvPr>
            <p:ph idx="1"/>
          </p:nvPr>
        </p:nvSpPr>
        <p:spPr>
          <a:xfrm>
            <a:off x="457200" y="2057400"/>
            <a:ext cx="8229600" cy="4495800"/>
          </a:xfrm>
        </p:spPr>
        <p:txBody>
          <a:bodyPr>
            <a:normAutofit fontScale="92500" lnSpcReduction="20000"/>
          </a:bodyPr>
          <a:lstStyle/>
          <a:p>
            <a:r>
              <a:rPr lang="en-US" dirty="0">
                <a:latin typeface="Adobe Devanagari" pitchFamily="18" charset="0"/>
                <a:cs typeface="Adobe Devanagari" pitchFamily="18" charset="0"/>
              </a:rPr>
              <a:t>Generally CTS payments are </a:t>
            </a:r>
          </a:p>
          <a:p>
            <a:pPr marL="0" indent="0">
              <a:buNone/>
            </a:pPr>
            <a:r>
              <a:rPr lang="en-US" dirty="0">
                <a:latin typeface="Adobe Devanagari" pitchFamily="18" charset="0"/>
                <a:cs typeface="Adobe Devanagari" pitchFamily="18" charset="0"/>
              </a:rPr>
              <a:t>     made on the 1</a:t>
            </a:r>
            <a:r>
              <a:rPr lang="en-US" baseline="30000" dirty="0">
                <a:latin typeface="Adobe Devanagari" pitchFamily="18" charset="0"/>
                <a:cs typeface="Adobe Devanagari" pitchFamily="18" charset="0"/>
              </a:rPr>
              <a:t>st</a:t>
            </a:r>
            <a:r>
              <a:rPr lang="en-US" dirty="0">
                <a:latin typeface="Adobe Devanagari" pitchFamily="18" charset="0"/>
                <a:cs typeface="Adobe Devanagari" pitchFamily="18" charset="0"/>
              </a:rPr>
              <a:t> of the </a:t>
            </a:r>
          </a:p>
          <a:p>
            <a:pPr marL="0" indent="0">
              <a:buNone/>
            </a:pPr>
            <a:r>
              <a:rPr lang="en-US" dirty="0">
                <a:latin typeface="Adobe Devanagari" pitchFamily="18" charset="0"/>
                <a:cs typeface="Adobe Devanagari" pitchFamily="18" charset="0"/>
              </a:rPr>
              <a:t>     month for that month</a:t>
            </a:r>
          </a:p>
          <a:p>
            <a:pPr marL="0" indent="0">
              <a:buNone/>
            </a:pPr>
            <a:endParaRPr lang="en-US" dirty="0">
              <a:latin typeface="Adobe Devanagari" pitchFamily="18" charset="0"/>
              <a:cs typeface="Adobe Devanagari" pitchFamily="18" charset="0"/>
            </a:endParaRPr>
          </a:p>
          <a:p>
            <a:r>
              <a:rPr lang="en-US" dirty="0">
                <a:latin typeface="Adobe Devanagari" pitchFamily="18" charset="0"/>
                <a:cs typeface="Adobe Devanagari" pitchFamily="18" charset="0"/>
              </a:rPr>
              <a:t>CTS payments can be made separately from the SSI payment, such as retroactive payments or late renewals</a:t>
            </a:r>
          </a:p>
          <a:p>
            <a:pPr lvl="1"/>
            <a:r>
              <a:rPr lang="en-US" dirty="0">
                <a:latin typeface="Adobe Devanagari" pitchFamily="18" charset="0"/>
                <a:cs typeface="Adobe Devanagari" pitchFamily="18" charset="0"/>
              </a:rPr>
              <a:t>For instance, a retro payment can be paid out by the 3</a:t>
            </a:r>
            <a:r>
              <a:rPr lang="en-US" baseline="30000" dirty="0">
                <a:latin typeface="Adobe Devanagari" pitchFamily="18" charset="0"/>
                <a:cs typeface="Adobe Devanagari" pitchFamily="18" charset="0"/>
              </a:rPr>
              <a:t>rd</a:t>
            </a:r>
            <a:r>
              <a:rPr lang="en-US" dirty="0">
                <a:latin typeface="Adobe Devanagari" pitchFamily="18" charset="0"/>
                <a:cs typeface="Adobe Devanagari" pitchFamily="18" charset="0"/>
              </a:rPr>
              <a:t> week of the month instead of the 1</a:t>
            </a:r>
            <a:r>
              <a:rPr lang="en-US" baseline="30000" dirty="0">
                <a:latin typeface="Adobe Devanagari" pitchFamily="18" charset="0"/>
                <a:cs typeface="Adobe Devanagari" pitchFamily="18" charset="0"/>
              </a:rPr>
              <a:t>st</a:t>
            </a:r>
            <a:r>
              <a:rPr lang="en-US" dirty="0">
                <a:latin typeface="Adobe Devanagari" pitchFamily="18" charset="0"/>
                <a:cs typeface="Adobe Devanagari" pitchFamily="18" charset="0"/>
              </a:rPr>
              <a:t> of the following month  </a:t>
            </a:r>
          </a:p>
          <a:p>
            <a:pPr lvl="1"/>
            <a:r>
              <a:rPr lang="en-US" dirty="0">
                <a:latin typeface="Adobe Devanagari" pitchFamily="18" charset="0"/>
                <a:cs typeface="Adobe Devanagari" pitchFamily="18" charset="0"/>
              </a:rPr>
              <a:t> Case MUST have received both Federal and State SSI in that month to receive CTS </a:t>
            </a:r>
          </a:p>
          <a:p>
            <a:pPr marL="457200" lvl="1" indent="0">
              <a:buNone/>
            </a:pPr>
            <a:endParaRPr lang="en-US" dirty="0"/>
          </a:p>
          <a:p>
            <a:endParaRPr lang="en-US" dirty="0"/>
          </a:p>
        </p:txBody>
      </p:sp>
      <p:pic>
        <p:nvPicPr>
          <p:cNvPr id="3074" name="Picture 2" descr="\\fs\profiles$\yxy1\xenapp\b02\Desktop\money.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3" b="100000" l="0" r="100000"/>
                    </a14:imgEffect>
                  </a14:imgLayer>
                </a14:imgProps>
              </a:ext>
              <a:ext uri="{28A0092B-C50C-407E-A947-70E740481C1C}">
                <a14:useLocalDpi xmlns:a14="http://schemas.microsoft.com/office/drawing/2010/main" val="0"/>
              </a:ext>
            </a:extLst>
          </a:blip>
          <a:srcRect/>
          <a:stretch>
            <a:fillRect/>
          </a:stretch>
        </p:blipFill>
        <p:spPr bwMode="auto">
          <a:xfrm rot="1625529">
            <a:off x="5593233" y="1381721"/>
            <a:ext cx="3239199" cy="214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47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dobe Devanagari" pitchFamily="18" charset="0"/>
                <a:cs typeface="Adobe Devanagari" pitchFamily="18" charset="0"/>
              </a:rPr>
              <a:t>CTS Payment Schedule</a:t>
            </a:r>
          </a:p>
        </p:txBody>
      </p:sp>
      <p:sp>
        <p:nvSpPr>
          <p:cNvPr id="3" name="Content Placeholder 2"/>
          <p:cNvSpPr>
            <a:spLocks noGrp="1"/>
          </p:cNvSpPr>
          <p:nvPr>
            <p:ph idx="1"/>
          </p:nvPr>
        </p:nvSpPr>
        <p:spPr>
          <a:xfrm>
            <a:off x="457200" y="1447801"/>
            <a:ext cx="8229600" cy="4191000"/>
          </a:xfrm>
        </p:spPr>
        <p:txBody>
          <a:bodyPr>
            <a:normAutofit lnSpcReduction="10000"/>
          </a:bodyPr>
          <a:lstStyle/>
          <a:p>
            <a:r>
              <a:rPr lang="en-US" dirty="0">
                <a:latin typeface="Adobe Devanagari" pitchFamily="18" charset="0"/>
                <a:cs typeface="Adobe Devanagari" pitchFamily="18" charset="0"/>
              </a:rPr>
              <a:t>If CTS payment is confirmed after the 2</a:t>
            </a:r>
            <a:r>
              <a:rPr lang="en-US" baseline="30000" dirty="0">
                <a:latin typeface="Adobe Devanagari" pitchFamily="18" charset="0"/>
                <a:cs typeface="Adobe Devanagari" pitchFamily="18" charset="0"/>
              </a:rPr>
              <a:t>nd</a:t>
            </a:r>
            <a:r>
              <a:rPr lang="en-US" dirty="0">
                <a:latin typeface="Adobe Devanagari" pitchFamily="18" charset="0"/>
                <a:cs typeface="Adobe Devanagari" pitchFamily="18" charset="0"/>
              </a:rPr>
              <a:t> CTS run, payment will be added to next possible payment month’s SSI check for that parent</a:t>
            </a:r>
          </a:p>
          <a:p>
            <a:endParaRPr lang="en-US" dirty="0">
              <a:latin typeface="Adobe Devanagari" pitchFamily="18" charset="0"/>
              <a:cs typeface="Adobe Devanagari" pitchFamily="18" charset="0"/>
            </a:endParaRPr>
          </a:p>
          <a:p>
            <a:pPr marL="0" indent="0">
              <a:buNone/>
            </a:pPr>
            <a:r>
              <a:rPr lang="en-US" b="1" dirty="0">
                <a:latin typeface="Adobe Devanagari" pitchFamily="18" charset="0"/>
                <a:cs typeface="Adobe Devanagari" pitchFamily="18" charset="0"/>
              </a:rPr>
              <a:t>Example: </a:t>
            </a:r>
          </a:p>
          <a:p>
            <a:pPr marL="0" indent="0">
              <a:buNone/>
            </a:pPr>
            <a:r>
              <a:rPr lang="en-US" dirty="0">
                <a:latin typeface="Adobe Devanagari" pitchFamily="18" charset="0"/>
                <a:cs typeface="Adobe Devanagari" pitchFamily="18" charset="0"/>
              </a:rPr>
              <a:t>If CTS is confirmed on 3/30/18 (after the 2</a:t>
            </a:r>
            <a:r>
              <a:rPr lang="en-US" baseline="30000" dirty="0">
                <a:latin typeface="Adobe Devanagari" pitchFamily="18" charset="0"/>
                <a:cs typeface="Adobe Devanagari" pitchFamily="18" charset="0"/>
              </a:rPr>
              <a:t>nd</a:t>
            </a:r>
            <a:r>
              <a:rPr lang="en-US" dirty="0">
                <a:latin typeface="Adobe Devanagari" pitchFamily="18" charset="0"/>
                <a:cs typeface="Adobe Devanagari" pitchFamily="18" charset="0"/>
              </a:rPr>
              <a:t> CTS run for March and April), the next possible payment month is May. </a:t>
            </a:r>
            <a:endParaRPr lang="en-US" dirty="0"/>
          </a:p>
          <a:p>
            <a:endParaRPr lang="en-US" dirty="0"/>
          </a:p>
        </p:txBody>
      </p:sp>
    </p:spTree>
    <p:extLst>
      <p:ext uri="{BB962C8B-B14F-4D97-AF65-F5344CB8AC3E}">
        <p14:creationId xmlns:p14="http://schemas.microsoft.com/office/powerpoint/2010/main" val="129780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dobe Devanagari" pitchFamily="18" charset="0"/>
                <a:cs typeface="Adobe Devanagari" pitchFamily="18" charset="0"/>
              </a:rPr>
              <a:t>CTS Payments (HOD)</a:t>
            </a:r>
          </a:p>
        </p:txBody>
      </p:sp>
      <p:sp>
        <p:nvSpPr>
          <p:cNvPr id="3" name="Content Placeholder 2"/>
          <p:cNvSpPr>
            <a:spLocks noGrp="1"/>
          </p:cNvSpPr>
          <p:nvPr>
            <p:ph idx="1"/>
          </p:nvPr>
        </p:nvSpPr>
        <p:spPr>
          <a:xfrm>
            <a:off x="457200" y="1447800"/>
            <a:ext cx="8229600" cy="4678363"/>
          </a:xfrm>
        </p:spPr>
        <p:txBody>
          <a:bodyPr>
            <a:normAutofit/>
          </a:bodyPr>
          <a:lstStyle/>
          <a:p>
            <a:pPr marL="514350" indent="-457200"/>
            <a:r>
              <a:rPr lang="en-US" dirty="0">
                <a:latin typeface="Adobe Devanagari" pitchFamily="18" charset="0"/>
                <a:cs typeface="Adobe Devanagari" pitchFamily="18" charset="0"/>
              </a:rPr>
              <a:t>Query CPRG- to see which payments have interface and have been issued</a:t>
            </a:r>
          </a:p>
          <a:p>
            <a:pPr marL="514350" indent="-457200"/>
            <a:r>
              <a:rPr lang="en-US" dirty="0">
                <a:latin typeface="Adobe Devanagari" pitchFamily="18" charset="0"/>
                <a:cs typeface="Adobe Devanagari" pitchFamily="18" charset="0"/>
              </a:rPr>
              <a:t>Query CPRB- to see which payments are in retro status and waiting to be processed/paid</a:t>
            </a:r>
          </a:p>
          <a:p>
            <a:endParaRPr lang="en-US" dirty="0"/>
          </a:p>
          <a:p>
            <a:endParaRPr lang="en-US" dirty="0"/>
          </a:p>
        </p:txBody>
      </p:sp>
      <p:pic>
        <p:nvPicPr>
          <p:cNvPr id="4099" name="Picture 3" descr="\\fs\profiles$\yxy1\xenapp\b02\Desktop\query.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7" b="98511" l="625" r="97250">
                        <a14:foregroundMark x1="21000" y1="16625" x2="24250" y2="29156"/>
                        <a14:foregroundMark x1="30750" y1="13896" x2="29625" y2="19479"/>
                        <a14:backgroundMark x1="37750" y1="67494" x2="41875" y2="73945"/>
                        <a14:backgroundMark x1="43750" y1="76303" x2="43750" y2="77667"/>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3429000"/>
            <a:ext cx="3602667" cy="363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819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Running with Dates</a:t>
            </a:r>
          </a:p>
        </p:txBody>
      </p:sp>
      <p:sp>
        <p:nvSpPr>
          <p:cNvPr id="3" name="Content Placeholder 2"/>
          <p:cNvSpPr>
            <a:spLocks noGrp="1"/>
          </p:cNvSpPr>
          <p:nvPr>
            <p:ph idx="1"/>
          </p:nvPr>
        </p:nvSpPr>
        <p:spPr/>
        <p:txBody>
          <a:bodyPr>
            <a:normAutofit/>
          </a:bodyPr>
          <a:lstStyle/>
          <a:p>
            <a:pPr marL="514350" indent="-457200"/>
            <a:r>
              <a:rPr lang="en-US" dirty="0">
                <a:latin typeface="Adobe Devanagari" pitchFamily="18" charset="0"/>
                <a:cs typeface="Adobe Devanagari" pitchFamily="18" charset="0"/>
              </a:rPr>
              <a:t>Once running with dates has been completed, it cannot be undone</a:t>
            </a:r>
          </a:p>
          <a:p>
            <a:pPr marL="514350" indent="-457200"/>
            <a:r>
              <a:rPr lang="en-US" dirty="0">
                <a:latin typeface="Adobe Devanagari" pitchFamily="18" charset="0"/>
                <a:cs typeface="Adobe Devanagari" pitchFamily="18" charset="0"/>
              </a:rPr>
              <a:t>Running with dates should only be completed on certain circumstances:</a:t>
            </a:r>
          </a:p>
          <a:p>
            <a:pPr marL="914400" lvl="1" indent="-457200"/>
            <a:r>
              <a:rPr lang="en-US" dirty="0">
                <a:latin typeface="Adobe Devanagari" pitchFamily="18" charset="0"/>
                <a:cs typeface="Adobe Devanagari" pitchFamily="18" charset="0"/>
              </a:rPr>
              <a:t>When determining eligibility for an individual member being added to CTS AG (newborn / child added to the home)</a:t>
            </a:r>
          </a:p>
          <a:p>
            <a:pPr marL="914400" lvl="1" indent="-457200"/>
            <a:r>
              <a:rPr lang="en-US" dirty="0">
                <a:latin typeface="Adobe Devanagari" pitchFamily="18" charset="0"/>
                <a:cs typeface="Adobe Devanagari" pitchFamily="18" charset="0"/>
              </a:rPr>
              <a:t>SSI parent already receiving CTS is found eligible for SSI for a previous time period</a:t>
            </a:r>
          </a:p>
          <a:p>
            <a:pPr marL="514350" indent="-457200"/>
            <a:endParaRPr lang="en-US" dirty="0">
              <a:latin typeface="Adobe Devanagari" pitchFamily="18" charset="0"/>
              <a:cs typeface="Adobe Devanagari" pitchFamily="18" charset="0"/>
            </a:endParaRPr>
          </a:p>
          <a:p>
            <a:endParaRPr lang="en-US" dirty="0"/>
          </a:p>
        </p:txBody>
      </p:sp>
    </p:spTree>
    <p:extLst>
      <p:ext uri="{BB962C8B-B14F-4D97-AF65-F5344CB8AC3E}">
        <p14:creationId xmlns:p14="http://schemas.microsoft.com/office/powerpoint/2010/main" val="285214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dobe Devanagari" pitchFamily="18" charset="0"/>
                <a:cs typeface="Adobe Devanagari" pitchFamily="18" charset="0"/>
              </a:rPr>
              <a:t>What is it?</a:t>
            </a:r>
          </a:p>
        </p:txBody>
      </p:sp>
      <p:sp>
        <p:nvSpPr>
          <p:cNvPr id="3" name="Content Placeholder 2"/>
          <p:cNvSpPr>
            <a:spLocks noGrp="1"/>
          </p:cNvSpPr>
          <p:nvPr>
            <p:ph idx="1"/>
          </p:nvPr>
        </p:nvSpPr>
        <p:spPr/>
        <p:txBody>
          <a:bodyPr>
            <a:normAutofit/>
          </a:bodyPr>
          <a:lstStyle/>
          <a:p>
            <a:r>
              <a:rPr lang="en-US" dirty="0">
                <a:solidFill>
                  <a:schemeClr val="bg1"/>
                </a:solidFill>
                <a:latin typeface="Adobe Devanagari" pitchFamily="18" charset="0"/>
                <a:cs typeface="Adobe Devanagari" pitchFamily="18" charset="0"/>
              </a:rPr>
              <a:t>Adverse Action</a:t>
            </a:r>
          </a:p>
          <a:p>
            <a:pPr lvl="1"/>
            <a:r>
              <a:rPr lang="en-US" dirty="0">
                <a:solidFill>
                  <a:schemeClr val="bg1"/>
                </a:solidFill>
                <a:latin typeface="Adobe Devanagari" pitchFamily="18" charset="0"/>
                <a:cs typeface="Adobe Devanagari" pitchFamily="18" charset="0"/>
              </a:rPr>
              <a:t>Referred to as cutoff</a:t>
            </a:r>
          </a:p>
          <a:p>
            <a:pPr lvl="1"/>
            <a:r>
              <a:rPr lang="en-US" dirty="0">
                <a:solidFill>
                  <a:schemeClr val="bg1"/>
                </a:solidFill>
                <a:latin typeface="Adobe Devanagari" pitchFamily="18" charset="0"/>
                <a:cs typeface="Adobe Devanagari" pitchFamily="18" charset="0"/>
              </a:rPr>
              <a:t>A batch run done approximately 13 calendar days prior to the end of the month</a:t>
            </a:r>
          </a:p>
          <a:p>
            <a:pPr lvl="1"/>
            <a:r>
              <a:rPr lang="en-US" dirty="0">
                <a:solidFill>
                  <a:schemeClr val="bg1"/>
                </a:solidFill>
                <a:latin typeface="Adobe Devanagari" pitchFamily="18" charset="0"/>
                <a:cs typeface="Adobe Devanagari" pitchFamily="18" charset="0"/>
              </a:rPr>
              <a:t>Allows 10 days for negative notices regarding benefit reduction, denial, or closure</a:t>
            </a:r>
          </a:p>
          <a:p>
            <a:pPr lvl="1"/>
            <a:endParaRPr lang="en-US" dirty="0"/>
          </a:p>
        </p:txBody>
      </p:sp>
      <p:pic>
        <p:nvPicPr>
          <p:cNvPr id="3077" name="Picture 5" descr="\\fs\profiles$\yxy1\xenapp\b02\Desktop\calend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4876800"/>
            <a:ext cx="22860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9" name="Straight Arrow Connector 8"/>
          <p:cNvCxnSpPr/>
          <p:nvPr/>
        </p:nvCxnSpPr>
        <p:spPr>
          <a:xfrm>
            <a:off x="2971800" y="5619750"/>
            <a:ext cx="3048000" cy="4763"/>
          </a:xfrm>
          <a:prstGeom prst="straightConnector1">
            <a:avLst/>
          </a:prstGeom>
          <a:ln w="76200">
            <a:solidFill>
              <a:srgbClr val="FF0000"/>
            </a:solidFill>
            <a:prstDash val="sysDash"/>
            <a:tailEnd type="arrow"/>
          </a:ln>
        </p:spPr>
        <p:style>
          <a:lnRef idx="1">
            <a:schemeClr val="accent2"/>
          </a:lnRef>
          <a:fillRef idx="0">
            <a:schemeClr val="accent2"/>
          </a:fillRef>
          <a:effectRef idx="0">
            <a:schemeClr val="accent2"/>
          </a:effectRef>
          <a:fontRef idx="minor">
            <a:schemeClr val="tx1"/>
          </a:fontRef>
        </p:style>
      </p:cxnSp>
      <p:pic>
        <p:nvPicPr>
          <p:cNvPr id="3079" name="Picture 7" descr="\\fs\profiles$\yxy1\xenapp\b02\Desktop\deni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876800"/>
            <a:ext cx="27432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4432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dobe Devanagari" pitchFamily="18" charset="0"/>
                <a:cs typeface="Adobe Devanagari" pitchFamily="18" charset="0"/>
              </a:rPr>
              <a:t>Retro Form</a:t>
            </a:r>
          </a:p>
        </p:txBody>
      </p:sp>
      <p:sp>
        <p:nvSpPr>
          <p:cNvPr id="3" name="Content Placeholder 2"/>
          <p:cNvSpPr>
            <a:spLocks noGrp="1"/>
          </p:cNvSpPr>
          <p:nvPr>
            <p:ph idx="1"/>
          </p:nvPr>
        </p:nvSpPr>
        <p:spPr>
          <a:xfrm>
            <a:off x="457200" y="1219200"/>
            <a:ext cx="8229600" cy="5105400"/>
          </a:xfrm>
        </p:spPr>
        <p:txBody>
          <a:bodyPr>
            <a:normAutofit fontScale="77500" lnSpcReduction="20000"/>
          </a:bodyPr>
          <a:lstStyle/>
          <a:p>
            <a:r>
              <a:rPr lang="en-US" sz="3500" dirty="0">
                <a:latin typeface="Adobe Devanagari" pitchFamily="18" charset="0"/>
                <a:cs typeface="Adobe Devanagari" pitchFamily="18" charset="0"/>
              </a:rPr>
              <a:t>Newborn / child added to the home</a:t>
            </a:r>
          </a:p>
          <a:p>
            <a:r>
              <a:rPr lang="en-US" sz="3500" dirty="0">
                <a:latin typeface="Adobe Devanagari" pitchFamily="18" charset="0"/>
                <a:cs typeface="Adobe Devanagari" pitchFamily="18" charset="0"/>
              </a:rPr>
              <a:t>SSI parent already receiving CTS is found eligible for SSI for a previous time period</a:t>
            </a:r>
          </a:p>
          <a:p>
            <a:pPr marL="0" indent="0">
              <a:buNone/>
            </a:pPr>
            <a:endParaRPr lang="en-US" dirty="0">
              <a:latin typeface="Adobe Devanagari" pitchFamily="18" charset="0"/>
              <a:cs typeface="Adobe Devanagari" pitchFamily="18" charset="0"/>
            </a:endParaRPr>
          </a:p>
          <a:p>
            <a:pPr marL="457200" lvl="1" indent="0">
              <a:buNone/>
            </a:pPr>
            <a:endParaRPr lang="en-US" sz="3500" dirty="0">
              <a:latin typeface="Adobe Devanagari" pitchFamily="18" charset="0"/>
              <a:cs typeface="Adobe Devanagari" pitchFamily="18" charset="0"/>
            </a:endParaRPr>
          </a:p>
          <a:p>
            <a:pPr marL="457200" lvl="1" indent="0">
              <a:buNone/>
            </a:pPr>
            <a:endParaRPr lang="en-US" sz="3500" dirty="0">
              <a:latin typeface="Adobe Devanagari" pitchFamily="18" charset="0"/>
              <a:cs typeface="Adobe Devanagari" pitchFamily="18" charset="0"/>
            </a:endParaRPr>
          </a:p>
          <a:p>
            <a:pPr marL="457200" lvl="1" indent="0">
              <a:buNone/>
            </a:pPr>
            <a:endParaRPr lang="en-US" sz="3500" dirty="0">
              <a:latin typeface="Adobe Devanagari" pitchFamily="18" charset="0"/>
              <a:cs typeface="Adobe Devanagari" pitchFamily="18" charset="0"/>
            </a:endParaRPr>
          </a:p>
          <a:p>
            <a:pPr marL="457200" lvl="1" indent="0">
              <a:buNone/>
            </a:pPr>
            <a:endParaRPr lang="en-US" sz="3500" dirty="0">
              <a:latin typeface="Adobe Devanagari" pitchFamily="18" charset="0"/>
              <a:cs typeface="Adobe Devanagari" pitchFamily="18" charset="0"/>
            </a:endParaRPr>
          </a:p>
          <a:p>
            <a:pPr marL="457200" lvl="1" indent="0">
              <a:buNone/>
            </a:pPr>
            <a:endParaRPr lang="en-US" sz="3500" dirty="0">
              <a:latin typeface="Adobe Devanagari" pitchFamily="18" charset="0"/>
              <a:cs typeface="Adobe Devanagari" pitchFamily="18" charset="0"/>
            </a:endParaRPr>
          </a:p>
          <a:p>
            <a:pPr marL="457200" lvl="1" indent="0">
              <a:buNone/>
            </a:pPr>
            <a:endParaRPr lang="en-US" sz="3500" dirty="0">
              <a:latin typeface="Adobe Devanagari" pitchFamily="18" charset="0"/>
              <a:cs typeface="Adobe Devanagari" pitchFamily="18" charset="0"/>
            </a:endParaRPr>
          </a:p>
          <a:p>
            <a:r>
              <a:rPr lang="en-US" dirty="0">
                <a:latin typeface="Adobe Devanagari" pitchFamily="18" charset="0"/>
                <a:cs typeface="Adobe Devanagari" pitchFamily="18" charset="0"/>
              </a:rPr>
              <a:t>Manual payments are issued within 2-3 weeks of the fiscal agent receiving completed payment request </a:t>
            </a:r>
          </a:p>
        </p:txBody>
      </p:sp>
      <p:pic>
        <p:nvPicPr>
          <p:cNvPr id="5122" name="Picture 2" descr="\\fs\profiles$\yxy1\xenapp\b02\Desktop\huggi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78" b="99556" l="10000" r="90000"/>
                    </a14:imgEffect>
                  </a14:imgLayer>
                </a14:imgProps>
              </a:ext>
              <a:ext uri="{28A0092B-C50C-407E-A947-70E740481C1C}">
                <a14:useLocalDpi xmlns:a14="http://schemas.microsoft.com/office/drawing/2010/main" val="0"/>
              </a:ext>
            </a:extLst>
          </a:blip>
          <a:srcRect/>
          <a:stretch>
            <a:fillRect/>
          </a:stretch>
        </p:blipFill>
        <p:spPr bwMode="auto">
          <a:xfrm rot="489832">
            <a:off x="-755556" y="2214944"/>
            <a:ext cx="4548065" cy="25617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57400" y="2590800"/>
            <a:ext cx="6477000" cy="2246769"/>
          </a:xfrm>
          <a:prstGeom prst="rect">
            <a:avLst/>
          </a:prstGeom>
          <a:noFill/>
        </p:spPr>
        <p:txBody>
          <a:bodyPr wrap="square" rtlCol="0">
            <a:spAutoFit/>
          </a:bodyPr>
          <a:lstStyle/>
          <a:p>
            <a:pPr marL="914400" lvl="1" indent="-457200">
              <a:buFont typeface="Wingdings" panose="05000000000000000000" pitchFamily="2" charset="2"/>
              <a:buChar char="ü"/>
            </a:pPr>
            <a:r>
              <a:rPr lang="en-US" sz="2500" dirty="0">
                <a:latin typeface="Adobe Devanagari" pitchFamily="18" charset="0"/>
                <a:cs typeface="Adobe Devanagari" pitchFamily="18" charset="0"/>
              </a:rPr>
              <a:t>Complete F-22564 and fax </a:t>
            </a:r>
          </a:p>
          <a:p>
            <a:pPr lvl="2"/>
            <a:r>
              <a:rPr lang="en-US" sz="2000" dirty="0">
                <a:latin typeface="Adobe Devanagari" pitchFamily="18" charset="0"/>
                <a:cs typeface="Adobe Devanagari" pitchFamily="18" charset="0"/>
              </a:rPr>
              <a:t>(fax number is listed on the form)</a:t>
            </a:r>
          </a:p>
          <a:p>
            <a:pPr marL="800100" lvl="1" indent="-342900">
              <a:buFont typeface="Wingdings" panose="05000000000000000000" pitchFamily="2" charset="2"/>
              <a:buChar char="ü"/>
            </a:pPr>
            <a:r>
              <a:rPr lang="en-US" sz="2500" dirty="0">
                <a:latin typeface="Adobe Devanagari" pitchFamily="18" charset="0"/>
                <a:cs typeface="Adobe Devanagari" pitchFamily="18" charset="0"/>
              </a:rPr>
              <a:t>Code F-22564 as MAEF and scan to ECF</a:t>
            </a:r>
          </a:p>
          <a:p>
            <a:pPr marL="800100" lvl="1" indent="-342900">
              <a:buFont typeface="Wingdings" panose="05000000000000000000" pitchFamily="2" charset="2"/>
              <a:buChar char="ü"/>
            </a:pPr>
            <a:r>
              <a:rPr lang="en-US" sz="2500" dirty="0">
                <a:latin typeface="Adobe Devanagari" pitchFamily="18" charset="0"/>
                <a:cs typeface="Adobe Devanagari" pitchFamily="18" charset="0"/>
              </a:rPr>
              <a:t>Complete mainframe screen ACMP</a:t>
            </a:r>
          </a:p>
          <a:p>
            <a:pPr lvl="2"/>
            <a:r>
              <a:rPr lang="en-US" sz="2000" dirty="0">
                <a:latin typeface="Adobe Devanagari" pitchFamily="18" charset="0"/>
                <a:cs typeface="Adobe Devanagari" pitchFamily="18" charset="0"/>
              </a:rPr>
              <a:t>(F16 to start a new screen)</a:t>
            </a:r>
          </a:p>
          <a:p>
            <a:pPr marL="800100" lvl="1" indent="-342900">
              <a:buFont typeface="Wingdings" panose="05000000000000000000" pitchFamily="2" charset="2"/>
              <a:buChar char="ü"/>
            </a:pPr>
            <a:r>
              <a:rPr lang="en-US" sz="2500" dirty="0">
                <a:latin typeface="Adobe Devanagari" pitchFamily="18" charset="0"/>
                <a:cs typeface="Adobe Devanagari" pitchFamily="18" charset="0"/>
              </a:rPr>
              <a:t>Case comment</a:t>
            </a:r>
          </a:p>
        </p:txBody>
      </p:sp>
    </p:spTree>
    <p:extLst>
      <p:ext uri="{BB962C8B-B14F-4D97-AF65-F5344CB8AC3E}">
        <p14:creationId xmlns:p14="http://schemas.microsoft.com/office/powerpoint/2010/main" val="594671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943600"/>
          </a:xfrm>
        </p:spPr>
        <p:txBody>
          <a:bodyPr>
            <a:normAutofit fontScale="77500" lnSpcReduction="20000"/>
          </a:bodyPr>
          <a:lstStyle/>
          <a:p>
            <a:pPr marL="0" indent="0">
              <a:buNone/>
            </a:pPr>
            <a:r>
              <a:rPr lang="en-US" b="1" dirty="0">
                <a:latin typeface="Adobe Devanagari" pitchFamily="18" charset="0"/>
                <a:cs typeface="Adobe Devanagari" pitchFamily="18" charset="0"/>
              </a:rPr>
              <a:t>Example:</a:t>
            </a:r>
          </a:p>
          <a:p>
            <a:pPr marL="0" indent="0">
              <a:buNone/>
            </a:pPr>
            <a:r>
              <a:rPr lang="en-US" dirty="0">
                <a:latin typeface="Adobe Devanagari" pitchFamily="18" charset="0"/>
                <a:cs typeface="Adobe Devanagari" pitchFamily="18" charset="0"/>
              </a:rPr>
              <a:t>On 2/6/2018 Anna calls to report that her son, James moved back in to the household in January. James is eligible for February CTS benefits. </a:t>
            </a:r>
          </a:p>
          <a:p>
            <a:pPr marL="0" indent="0">
              <a:buNone/>
            </a:pPr>
            <a:endParaRPr lang="en-US" dirty="0">
              <a:latin typeface="Adobe Devanagari" pitchFamily="18" charset="0"/>
              <a:cs typeface="Adobe Devanagari" pitchFamily="18" charset="0"/>
            </a:endParaRPr>
          </a:p>
          <a:p>
            <a:pPr marL="0" indent="0">
              <a:buNone/>
            </a:pPr>
            <a:r>
              <a:rPr lang="en-US" dirty="0">
                <a:latin typeface="Adobe Devanagari" pitchFamily="18" charset="0"/>
                <a:cs typeface="Adobe Devanagari" pitchFamily="18" charset="0"/>
              </a:rPr>
              <a:t>The worker must: </a:t>
            </a:r>
          </a:p>
          <a:p>
            <a:pPr marL="0" indent="0">
              <a:buNone/>
            </a:pPr>
            <a:r>
              <a:rPr lang="en-US" dirty="0">
                <a:latin typeface="Adobe Devanagari" pitchFamily="18" charset="0"/>
                <a:cs typeface="Adobe Devanagari" pitchFamily="18" charset="0"/>
              </a:rPr>
              <a:t>	1) Run with dates for February </a:t>
            </a:r>
          </a:p>
          <a:p>
            <a:pPr marL="0" indent="0">
              <a:buNone/>
            </a:pPr>
            <a:r>
              <a:rPr lang="en-US" dirty="0">
                <a:latin typeface="Adobe Devanagari" pitchFamily="18" charset="0"/>
                <a:cs typeface="Adobe Devanagari" pitchFamily="18" charset="0"/>
              </a:rPr>
              <a:t>	2) Complete and fax the retro form</a:t>
            </a:r>
          </a:p>
          <a:p>
            <a:pPr marL="0" indent="0">
              <a:buNone/>
            </a:pPr>
            <a:r>
              <a:rPr lang="en-US" dirty="0">
                <a:latin typeface="Adobe Devanagari" pitchFamily="18" charset="0"/>
                <a:cs typeface="Adobe Devanagari" pitchFamily="18" charset="0"/>
              </a:rPr>
              <a:t>	3) Code and send retro form to scanning</a:t>
            </a:r>
          </a:p>
          <a:p>
            <a:pPr marL="0" indent="0">
              <a:buNone/>
            </a:pPr>
            <a:r>
              <a:rPr lang="en-US" dirty="0">
                <a:latin typeface="Adobe Devanagari" pitchFamily="18" charset="0"/>
                <a:cs typeface="Adobe Devanagari" pitchFamily="18" charset="0"/>
              </a:rPr>
              <a:t>	4) Complete ACMP in HOD</a:t>
            </a:r>
          </a:p>
          <a:p>
            <a:pPr marL="0" indent="0">
              <a:buNone/>
            </a:pPr>
            <a:r>
              <a:rPr lang="en-US" dirty="0">
                <a:latin typeface="Adobe Devanagari" pitchFamily="18" charset="0"/>
                <a:cs typeface="Adobe Devanagari" pitchFamily="18" charset="0"/>
              </a:rPr>
              <a:t>	5) Case comment</a:t>
            </a:r>
          </a:p>
          <a:p>
            <a:pPr marL="0" indent="0">
              <a:buNone/>
            </a:pPr>
            <a:endParaRPr lang="en-US" dirty="0">
              <a:latin typeface="Adobe Devanagari" pitchFamily="18" charset="0"/>
              <a:cs typeface="Adobe Devanagari" pitchFamily="18" charset="0"/>
            </a:endParaRPr>
          </a:p>
          <a:p>
            <a:pPr marL="0" indent="0">
              <a:buNone/>
            </a:pPr>
            <a:r>
              <a:rPr lang="en-US" dirty="0">
                <a:latin typeface="Adobe Devanagari" pitchFamily="18" charset="0"/>
                <a:cs typeface="Adobe Devanagari" pitchFamily="18" charset="0"/>
              </a:rPr>
              <a:t>February CTS for James will be issued by the 3</a:t>
            </a:r>
            <a:r>
              <a:rPr lang="en-US" baseline="30000" dirty="0">
                <a:latin typeface="Adobe Devanagari" pitchFamily="18" charset="0"/>
                <a:cs typeface="Adobe Devanagari" pitchFamily="18" charset="0"/>
              </a:rPr>
              <a:t>rd</a:t>
            </a:r>
            <a:r>
              <a:rPr lang="en-US" dirty="0">
                <a:latin typeface="Adobe Devanagari" pitchFamily="18" charset="0"/>
                <a:cs typeface="Adobe Devanagari" pitchFamily="18" charset="0"/>
              </a:rPr>
              <a:t> week or last week of February. </a:t>
            </a:r>
          </a:p>
          <a:p>
            <a:pPr marL="0" indent="0">
              <a:buNone/>
            </a:pPr>
            <a:r>
              <a:rPr lang="en-US" dirty="0">
                <a:latin typeface="Adobe Devanagari" pitchFamily="18" charset="0"/>
                <a:cs typeface="Adobe Devanagari" pitchFamily="18" charset="0"/>
              </a:rPr>
              <a:t>On March 1</a:t>
            </a:r>
            <a:r>
              <a:rPr lang="en-US" baseline="30000" dirty="0">
                <a:latin typeface="Adobe Devanagari" pitchFamily="18" charset="0"/>
                <a:cs typeface="Adobe Devanagari" pitchFamily="18" charset="0"/>
              </a:rPr>
              <a:t>st</a:t>
            </a:r>
            <a:r>
              <a:rPr lang="en-US" dirty="0">
                <a:latin typeface="Adobe Devanagari" pitchFamily="18" charset="0"/>
                <a:cs typeface="Adobe Devanagari" pitchFamily="18" charset="0"/>
              </a:rPr>
              <a:t>Anna will receive March’s CTS benefits. </a:t>
            </a:r>
          </a:p>
          <a:p>
            <a:pPr marL="0" indent="0">
              <a:buNone/>
            </a:pPr>
            <a:r>
              <a:rPr lang="en-US" dirty="0">
                <a:latin typeface="Adobe Devanagari" pitchFamily="18" charset="0"/>
                <a:cs typeface="Adobe Devanagari" pitchFamily="18" charset="0"/>
              </a:rPr>
              <a:t>	</a:t>
            </a:r>
          </a:p>
        </p:txBody>
      </p:sp>
      <p:pic>
        <p:nvPicPr>
          <p:cNvPr id="4098" name="Picture 2" descr="\\fs\profiles$\yxy1\xenapp\b02\Desktop\calli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320" y1="14453" x2="67108" y2="14160"/>
                        <a14:foregroundMark x1="56071" y1="90527" x2="64459" y2="97461"/>
                        <a14:foregroundMark x1="39514" y1="98145" x2="41060" y2="89844"/>
                      </a14:backgroundRemoval>
                    </a14:imgEffect>
                  </a14:imgLayer>
                </a14:imgProps>
              </a:ext>
              <a:ext uri="{28A0092B-C50C-407E-A947-70E740481C1C}">
                <a14:useLocalDpi xmlns:a14="http://schemas.microsoft.com/office/drawing/2010/main" val="0"/>
              </a:ext>
            </a:extLst>
          </a:blip>
          <a:srcRect/>
          <a:stretch>
            <a:fillRect/>
          </a:stretch>
        </p:blipFill>
        <p:spPr bwMode="auto">
          <a:xfrm rot="297761">
            <a:off x="6219081" y="1959957"/>
            <a:ext cx="1396515" cy="290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150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Late Renewals</a:t>
            </a:r>
          </a:p>
        </p:txBody>
      </p:sp>
      <p:sp>
        <p:nvSpPr>
          <p:cNvPr id="3" name="Content Placeholder 2"/>
          <p:cNvSpPr>
            <a:spLocks noGrp="1"/>
          </p:cNvSpPr>
          <p:nvPr>
            <p:ph idx="1"/>
          </p:nvPr>
        </p:nvSpPr>
        <p:spPr>
          <a:xfrm>
            <a:off x="457200" y="4038600"/>
            <a:ext cx="8229600" cy="2286000"/>
          </a:xfrm>
        </p:spPr>
        <p:txBody>
          <a:bodyPr>
            <a:normAutofit fontScale="85000" lnSpcReduction="10000"/>
          </a:bodyPr>
          <a:lstStyle/>
          <a:p>
            <a:pPr marL="0" indent="0">
              <a:buNone/>
            </a:pPr>
            <a:r>
              <a:rPr lang="en-US" sz="3400" b="1" dirty="0">
                <a:latin typeface="Adobe Devanagari" pitchFamily="18" charset="0"/>
                <a:cs typeface="Adobe Devanagari" pitchFamily="18" charset="0"/>
              </a:rPr>
              <a:t>Examples:</a:t>
            </a:r>
          </a:p>
          <a:p>
            <a:pPr marL="0" indent="0">
              <a:buNone/>
            </a:pPr>
            <a:r>
              <a:rPr lang="en-US" sz="3400" dirty="0">
                <a:latin typeface="Adobe Devanagari" pitchFamily="18" charset="0"/>
                <a:cs typeface="Adobe Devanagari" pitchFamily="18" charset="0"/>
              </a:rPr>
              <a:t>Jennifer’s CTS renewal is due 12/31/2017.  Jennifer fails to complete renewal by 12/31/2017.  Jennifer will receive benefits for month of January, the CTS AG will close at January adverse action. CTS benefits will end 1/31/2018.</a:t>
            </a:r>
          </a:p>
          <a:p>
            <a:pPr marL="0" indent="0">
              <a:buNone/>
            </a:pPr>
            <a:endParaRPr lang="en-US" sz="3400" dirty="0">
              <a:latin typeface="Adobe Devanagari" pitchFamily="18" charset="0"/>
              <a:cs typeface="Adobe Devanagari" pitchFamily="18" charset="0"/>
            </a:endParaRPr>
          </a:p>
        </p:txBody>
      </p:sp>
      <p:pic>
        <p:nvPicPr>
          <p:cNvPr id="7170" name="Picture 2" descr="\\fs\profiles$\yxy1\xenapp\b02\Desktop\let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4016">
            <a:off x="563635" y="1216403"/>
            <a:ext cx="2246482" cy="2589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700989">
            <a:off x="1075587" y="2198116"/>
            <a:ext cx="1981200" cy="369332"/>
          </a:xfrm>
          <a:prstGeom prst="rect">
            <a:avLst/>
          </a:prstGeom>
          <a:noFill/>
        </p:spPr>
        <p:txBody>
          <a:bodyPr wrap="square" rtlCol="0">
            <a:spAutoFit/>
          </a:bodyPr>
          <a:lstStyle/>
          <a:p>
            <a:r>
              <a:rPr lang="en-US" b="1" dirty="0">
                <a:solidFill>
                  <a:srgbClr val="FF0000"/>
                </a:solidFill>
              </a:rPr>
              <a:t>Terminated </a:t>
            </a:r>
          </a:p>
        </p:txBody>
      </p:sp>
      <p:sp>
        <p:nvSpPr>
          <p:cNvPr id="6" name="TextBox 5"/>
          <p:cNvSpPr txBox="1"/>
          <p:nvPr/>
        </p:nvSpPr>
        <p:spPr>
          <a:xfrm>
            <a:off x="2895602" y="1486945"/>
            <a:ext cx="6095998"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Adobe Devanagari" pitchFamily="18" charset="0"/>
                <a:cs typeface="Adobe Devanagari" pitchFamily="18" charset="0"/>
              </a:rPr>
              <a:t>One grace month of eligibility before CTS will close to lack renewal</a:t>
            </a:r>
          </a:p>
          <a:p>
            <a:pPr marL="285750" indent="-285750">
              <a:buFont typeface="Arial" panose="020B0604020202020204" pitchFamily="34" charset="0"/>
              <a:buChar char="•"/>
            </a:pPr>
            <a:r>
              <a:rPr lang="en-US" sz="3200" dirty="0">
                <a:latin typeface="Adobe Devanagari" pitchFamily="18" charset="0"/>
                <a:cs typeface="Adobe Devanagari" pitchFamily="18" charset="0"/>
              </a:rPr>
              <a:t>Can delay CTS payment </a:t>
            </a:r>
          </a:p>
          <a:p>
            <a:pPr marL="285750" indent="-285750">
              <a:buFont typeface="Arial" panose="020B0604020202020204" pitchFamily="34" charset="0"/>
              <a:buChar char="•"/>
            </a:pPr>
            <a:r>
              <a:rPr lang="en-US" sz="3200" dirty="0">
                <a:latin typeface="Adobe Devanagari" pitchFamily="18" charset="0"/>
                <a:cs typeface="Adobe Devanagari" pitchFamily="18" charset="0"/>
              </a:rPr>
              <a:t>Do not update CTS begin date in CWW</a:t>
            </a:r>
          </a:p>
        </p:txBody>
      </p:sp>
    </p:spTree>
    <p:extLst>
      <p:ext uri="{BB962C8B-B14F-4D97-AF65-F5344CB8AC3E}">
        <p14:creationId xmlns:p14="http://schemas.microsoft.com/office/powerpoint/2010/main" val="2886998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Late Renewals</a:t>
            </a:r>
          </a:p>
        </p:txBody>
      </p:sp>
      <p:sp>
        <p:nvSpPr>
          <p:cNvPr id="3" name="Content Placeholder 2"/>
          <p:cNvSpPr>
            <a:spLocks noGrp="1"/>
          </p:cNvSpPr>
          <p:nvPr>
            <p:ph idx="1"/>
          </p:nvPr>
        </p:nvSpPr>
        <p:spPr>
          <a:xfrm>
            <a:off x="456405" y="4038600"/>
            <a:ext cx="8229600" cy="2133600"/>
          </a:xfrm>
        </p:spPr>
        <p:txBody>
          <a:bodyPr>
            <a:noAutofit/>
          </a:bodyPr>
          <a:lstStyle/>
          <a:p>
            <a:pPr marL="0" indent="0">
              <a:buNone/>
            </a:pPr>
            <a:r>
              <a:rPr lang="en-US" sz="2300" b="1" i="1" dirty="0">
                <a:latin typeface="Adobe Devanagari" pitchFamily="18" charset="0"/>
                <a:cs typeface="Adobe Devanagari" pitchFamily="18" charset="0"/>
              </a:rPr>
              <a:t>If</a:t>
            </a:r>
            <a:r>
              <a:rPr lang="en-US" sz="2300" dirty="0">
                <a:latin typeface="Adobe Devanagari" pitchFamily="18" charset="0"/>
                <a:cs typeface="Adobe Devanagari" pitchFamily="18" charset="0"/>
              </a:rPr>
              <a:t> Jennifer completes her CTS renewal on 1/10/18 (</a:t>
            </a:r>
            <a:r>
              <a:rPr lang="en-US" sz="2300" b="1" dirty="0">
                <a:solidFill>
                  <a:srgbClr val="00B0F0"/>
                </a:solidFill>
                <a:latin typeface="Adobe Devanagari" pitchFamily="18" charset="0"/>
                <a:cs typeface="Adobe Devanagari" pitchFamily="18" charset="0"/>
              </a:rPr>
              <a:t>before January AA</a:t>
            </a:r>
            <a:r>
              <a:rPr lang="en-US" sz="2300" dirty="0">
                <a:latin typeface="Adobe Devanagari" pitchFamily="18" charset="0"/>
                <a:cs typeface="Adobe Devanagari" pitchFamily="18" charset="0"/>
              </a:rPr>
              <a:t>)</a:t>
            </a:r>
          </a:p>
          <a:p>
            <a:r>
              <a:rPr lang="en-US" sz="2300" dirty="0">
                <a:latin typeface="Adobe Devanagari" pitchFamily="18" charset="0"/>
                <a:cs typeface="Adobe Devanagari" pitchFamily="18" charset="0"/>
              </a:rPr>
              <a:t>CWW will automatically run eligibility for February (no need to run with dates for January)</a:t>
            </a:r>
          </a:p>
          <a:p>
            <a:r>
              <a:rPr lang="en-US" sz="2300" dirty="0">
                <a:latin typeface="Adobe Devanagari" pitchFamily="18" charset="0"/>
                <a:cs typeface="Adobe Devanagari" pitchFamily="18" charset="0"/>
              </a:rPr>
              <a:t>January payment already scheduled out January 1</a:t>
            </a:r>
            <a:r>
              <a:rPr lang="en-US" sz="2300" baseline="30000" dirty="0">
                <a:latin typeface="Adobe Devanagari" pitchFamily="18" charset="0"/>
                <a:cs typeface="Adobe Devanagari" pitchFamily="18" charset="0"/>
              </a:rPr>
              <a:t>st</a:t>
            </a:r>
            <a:r>
              <a:rPr lang="en-US" sz="2300" dirty="0">
                <a:latin typeface="Adobe Devanagari" pitchFamily="18" charset="0"/>
                <a:cs typeface="Adobe Devanagari" pitchFamily="18" charset="0"/>
              </a:rPr>
              <a:t> </a:t>
            </a:r>
          </a:p>
          <a:p>
            <a:r>
              <a:rPr lang="en-US" sz="2300" dirty="0">
                <a:latin typeface="Adobe Devanagari" pitchFamily="18" charset="0"/>
                <a:cs typeface="Adobe Devanagari" pitchFamily="18" charset="0"/>
              </a:rPr>
              <a:t>Feb payment will be received by Feb 1</a:t>
            </a:r>
            <a:r>
              <a:rPr lang="en-US" sz="2300" baseline="30000" dirty="0">
                <a:latin typeface="Adobe Devanagari" pitchFamily="18" charset="0"/>
                <a:cs typeface="Adobe Devanagari" pitchFamily="18" charset="0"/>
              </a:rPr>
              <a:t>st</a:t>
            </a:r>
            <a:r>
              <a:rPr lang="en-US" sz="2300" dirty="0">
                <a:latin typeface="Adobe Devanagari" pitchFamily="18" charset="0"/>
                <a:cs typeface="Adobe Devanagari" pitchFamily="18" charset="0"/>
              </a:rPr>
              <a:t> </a:t>
            </a:r>
          </a:p>
        </p:txBody>
      </p:sp>
      <p:pic>
        <p:nvPicPr>
          <p:cNvPr id="4" name="Picture 2" descr="\\fs\profiles$\yxy1\xenapp\b02\Desktop\blond 2.gif"/>
          <p:cNvPicPr>
            <a:picLocks noChangeAspect="1" noChangeArrowheads="1"/>
          </p:cNvPicPr>
          <p:nvPr/>
        </p:nvPicPr>
        <p:blipFill rotWithShape="1">
          <a:blip r:embed="rId3">
            <a:extLst>
              <a:ext uri="{28A0092B-C50C-407E-A947-70E740481C1C}">
                <a14:useLocalDpi xmlns:a14="http://schemas.microsoft.com/office/drawing/2010/main" val="0"/>
              </a:ext>
            </a:extLst>
          </a:blip>
          <a:srcRect t="25695" b="21759"/>
          <a:stretch/>
        </p:blipFill>
        <p:spPr bwMode="auto">
          <a:xfrm>
            <a:off x="2133600" y="1371600"/>
            <a:ext cx="4495800" cy="2438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760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Late Renewals</a:t>
            </a:r>
          </a:p>
        </p:txBody>
      </p:sp>
      <p:sp>
        <p:nvSpPr>
          <p:cNvPr id="3" name="Content Placeholder 2"/>
          <p:cNvSpPr>
            <a:spLocks noGrp="1"/>
          </p:cNvSpPr>
          <p:nvPr>
            <p:ph idx="1"/>
          </p:nvPr>
        </p:nvSpPr>
        <p:spPr>
          <a:xfrm>
            <a:off x="456405" y="4038600"/>
            <a:ext cx="8229600" cy="2133600"/>
          </a:xfrm>
        </p:spPr>
        <p:txBody>
          <a:bodyPr>
            <a:noAutofit/>
          </a:bodyPr>
          <a:lstStyle/>
          <a:p>
            <a:pPr marL="0" indent="0">
              <a:buNone/>
            </a:pPr>
            <a:r>
              <a:rPr lang="en-US" sz="2300" b="1" i="1" dirty="0">
                <a:latin typeface="Adobe Devanagari" pitchFamily="18" charset="0"/>
                <a:cs typeface="Adobe Devanagari" pitchFamily="18" charset="0"/>
              </a:rPr>
              <a:t>If</a:t>
            </a:r>
            <a:r>
              <a:rPr lang="en-US" sz="2300" dirty="0">
                <a:latin typeface="Adobe Devanagari" pitchFamily="18" charset="0"/>
                <a:cs typeface="Adobe Devanagari" pitchFamily="18" charset="0"/>
              </a:rPr>
              <a:t> Jennifer completes her CTS renewal on 1/23/18 (</a:t>
            </a:r>
            <a:r>
              <a:rPr lang="en-US" sz="2300" b="1" dirty="0">
                <a:solidFill>
                  <a:srgbClr val="00B0F0"/>
                </a:solidFill>
                <a:latin typeface="Adobe Devanagari" pitchFamily="18" charset="0"/>
                <a:cs typeface="Adobe Devanagari" pitchFamily="18" charset="0"/>
              </a:rPr>
              <a:t>after January AA</a:t>
            </a:r>
            <a:r>
              <a:rPr lang="en-US" sz="2300" dirty="0">
                <a:latin typeface="Adobe Devanagari" pitchFamily="18" charset="0"/>
                <a:cs typeface="Adobe Devanagari" pitchFamily="18" charset="0"/>
              </a:rPr>
              <a:t>)</a:t>
            </a:r>
          </a:p>
          <a:p>
            <a:r>
              <a:rPr lang="en-US" sz="2300" dirty="0">
                <a:latin typeface="Adobe Devanagari" pitchFamily="18" charset="0"/>
                <a:cs typeface="Adobe Devanagari" pitchFamily="18" charset="0"/>
              </a:rPr>
              <a:t>CWW will automatically run eligibility for February (no need to run with dates for January)</a:t>
            </a:r>
          </a:p>
          <a:p>
            <a:r>
              <a:rPr lang="en-US" sz="2300" dirty="0">
                <a:latin typeface="Adobe Devanagari" pitchFamily="18" charset="0"/>
                <a:cs typeface="Adobe Devanagari" pitchFamily="18" charset="0"/>
              </a:rPr>
              <a:t>January already scheduled out January 1</a:t>
            </a:r>
            <a:r>
              <a:rPr lang="en-US" sz="2300" baseline="30000" dirty="0">
                <a:latin typeface="Adobe Devanagari" pitchFamily="18" charset="0"/>
                <a:cs typeface="Adobe Devanagari" pitchFamily="18" charset="0"/>
              </a:rPr>
              <a:t>st</a:t>
            </a:r>
            <a:r>
              <a:rPr lang="en-US" sz="2300" dirty="0">
                <a:latin typeface="Adobe Devanagari" pitchFamily="18" charset="0"/>
                <a:cs typeface="Adobe Devanagari" pitchFamily="18" charset="0"/>
              </a:rPr>
              <a:t> </a:t>
            </a:r>
          </a:p>
          <a:p>
            <a:r>
              <a:rPr lang="en-US" sz="2300" dirty="0">
                <a:latin typeface="Adobe Devanagari" pitchFamily="18" charset="0"/>
                <a:cs typeface="Adobe Devanagari" pitchFamily="18" charset="0"/>
              </a:rPr>
              <a:t>Feb payment will be delayed</a:t>
            </a:r>
          </a:p>
          <a:p>
            <a:pPr lvl="1"/>
            <a:r>
              <a:rPr lang="en-US" sz="2300" dirty="0">
                <a:latin typeface="Adobe Devanagari" pitchFamily="18" charset="0"/>
                <a:cs typeface="Adobe Devanagari" pitchFamily="18" charset="0"/>
              </a:rPr>
              <a:t>Received 3</a:t>
            </a:r>
            <a:r>
              <a:rPr lang="en-US" sz="2300" baseline="30000" dirty="0">
                <a:latin typeface="Adobe Devanagari" pitchFamily="18" charset="0"/>
                <a:cs typeface="Adobe Devanagari" pitchFamily="18" charset="0"/>
              </a:rPr>
              <a:t>rd</a:t>
            </a:r>
            <a:r>
              <a:rPr lang="en-US" sz="2300" dirty="0">
                <a:latin typeface="Adobe Devanagari" pitchFamily="18" charset="0"/>
                <a:cs typeface="Adobe Devanagari" pitchFamily="18" charset="0"/>
              </a:rPr>
              <a:t> week of Feb, no later than March 1st</a:t>
            </a:r>
          </a:p>
        </p:txBody>
      </p:sp>
      <p:pic>
        <p:nvPicPr>
          <p:cNvPr id="4" name="Picture 2" descr="\\fs\profiles$\yxy1\xenapp\b02\Desktop\blond 2.gif"/>
          <p:cNvPicPr>
            <a:picLocks noChangeAspect="1" noChangeArrowheads="1"/>
          </p:cNvPicPr>
          <p:nvPr/>
        </p:nvPicPr>
        <p:blipFill rotWithShape="1">
          <a:blip r:embed="rId3">
            <a:extLst>
              <a:ext uri="{28A0092B-C50C-407E-A947-70E740481C1C}">
                <a14:useLocalDpi xmlns:a14="http://schemas.microsoft.com/office/drawing/2010/main" val="0"/>
              </a:ext>
            </a:extLst>
          </a:blip>
          <a:srcRect t="25695" b="21759"/>
          <a:stretch/>
        </p:blipFill>
        <p:spPr bwMode="auto">
          <a:xfrm>
            <a:off x="2133600" y="1371600"/>
            <a:ext cx="4495800" cy="2438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758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Late Renewals</a:t>
            </a:r>
          </a:p>
        </p:txBody>
      </p:sp>
      <p:sp>
        <p:nvSpPr>
          <p:cNvPr id="3" name="Content Placeholder 2"/>
          <p:cNvSpPr>
            <a:spLocks noGrp="1"/>
          </p:cNvSpPr>
          <p:nvPr>
            <p:ph idx="1"/>
          </p:nvPr>
        </p:nvSpPr>
        <p:spPr>
          <a:xfrm>
            <a:off x="432593" y="4035425"/>
            <a:ext cx="8229600" cy="2490415"/>
          </a:xfrm>
        </p:spPr>
        <p:txBody>
          <a:bodyPr>
            <a:normAutofit fontScale="55000" lnSpcReduction="20000"/>
          </a:bodyPr>
          <a:lstStyle/>
          <a:p>
            <a:pPr marL="0" indent="0">
              <a:buNone/>
            </a:pPr>
            <a:r>
              <a:rPr lang="en-US" sz="4700" b="1" i="1" dirty="0">
                <a:latin typeface="Adobe Devanagari" pitchFamily="18" charset="0"/>
                <a:cs typeface="Adobe Devanagari" pitchFamily="18" charset="0"/>
              </a:rPr>
              <a:t>If</a:t>
            </a:r>
            <a:r>
              <a:rPr lang="en-US" sz="4700" dirty="0">
                <a:latin typeface="Adobe Devanagari" pitchFamily="18" charset="0"/>
                <a:cs typeface="Adobe Devanagari" pitchFamily="18" charset="0"/>
              </a:rPr>
              <a:t> Jennifer completes her CTS renewal on 2/7/2018 </a:t>
            </a:r>
            <a:r>
              <a:rPr lang="en-US" sz="4700" b="1" dirty="0">
                <a:latin typeface="Adobe Devanagari" pitchFamily="18" charset="0"/>
                <a:cs typeface="Adobe Devanagari" pitchFamily="18" charset="0"/>
              </a:rPr>
              <a:t>(</a:t>
            </a:r>
            <a:r>
              <a:rPr lang="en-US" sz="4700" b="1" dirty="0">
                <a:solidFill>
                  <a:srgbClr val="00B0F0"/>
                </a:solidFill>
                <a:latin typeface="Adobe Devanagari" pitchFamily="18" charset="0"/>
                <a:cs typeface="Adobe Devanagari" pitchFamily="18" charset="0"/>
              </a:rPr>
              <a:t>before AA</a:t>
            </a:r>
            <a:r>
              <a:rPr lang="en-US" sz="4700" b="1" dirty="0">
                <a:latin typeface="Adobe Devanagari" pitchFamily="18" charset="0"/>
                <a:cs typeface="Adobe Devanagari" pitchFamily="18" charset="0"/>
              </a:rPr>
              <a:t>)</a:t>
            </a:r>
          </a:p>
          <a:p>
            <a:r>
              <a:rPr lang="en-US" sz="4700" dirty="0">
                <a:latin typeface="Adobe Devanagari" pitchFamily="18" charset="0"/>
                <a:cs typeface="Adobe Devanagari" pitchFamily="18" charset="0"/>
              </a:rPr>
              <a:t>January will already be paid out on January 1</a:t>
            </a:r>
            <a:r>
              <a:rPr lang="en-US" sz="4700" baseline="30000" dirty="0">
                <a:latin typeface="Adobe Devanagari" pitchFamily="18" charset="0"/>
                <a:cs typeface="Adobe Devanagari" pitchFamily="18" charset="0"/>
              </a:rPr>
              <a:t>st</a:t>
            </a:r>
            <a:r>
              <a:rPr lang="en-US" sz="4700" dirty="0">
                <a:latin typeface="Adobe Devanagari" pitchFamily="18" charset="0"/>
                <a:cs typeface="Adobe Devanagari" pitchFamily="18" charset="0"/>
              </a:rPr>
              <a:t> </a:t>
            </a:r>
          </a:p>
          <a:p>
            <a:r>
              <a:rPr lang="en-US" sz="4700" dirty="0">
                <a:latin typeface="Adobe Devanagari" pitchFamily="18" charset="0"/>
                <a:cs typeface="Adobe Devanagari" pitchFamily="18" charset="0"/>
              </a:rPr>
              <a:t>Feb payment will be delayed</a:t>
            </a:r>
          </a:p>
          <a:p>
            <a:pPr lvl="1">
              <a:buFont typeface="Adobe Devanagari" pitchFamily="18" charset="0"/>
              <a:buChar char="−"/>
            </a:pPr>
            <a:r>
              <a:rPr lang="en-US" sz="4700" dirty="0">
                <a:latin typeface="Adobe Devanagari" pitchFamily="18" charset="0"/>
                <a:cs typeface="Adobe Devanagari" pitchFamily="18" charset="0"/>
              </a:rPr>
              <a:t>Will be paid with March CTS</a:t>
            </a:r>
            <a:endParaRPr lang="en-US" sz="4700" baseline="30000" dirty="0">
              <a:latin typeface="Adobe Devanagari" pitchFamily="18" charset="0"/>
              <a:cs typeface="Adobe Devanagari" pitchFamily="18" charset="0"/>
            </a:endParaRPr>
          </a:p>
          <a:p>
            <a:r>
              <a:rPr lang="en-US" sz="4700" dirty="0">
                <a:latin typeface="Adobe Devanagari" pitchFamily="18" charset="0"/>
                <a:cs typeface="Adobe Devanagari" pitchFamily="18" charset="0"/>
              </a:rPr>
              <a:t>March CTS will be paid on time, March 1st</a:t>
            </a:r>
          </a:p>
          <a:p>
            <a:pPr marL="57150" indent="0">
              <a:buNone/>
            </a:pPr>
            <a:endParaRPr lang="en-US" sz="3600" dirty="0">
              <a:latin typeface="Adobe Devanagari" pitchFamily="18" charset="0"/>
              <a:cs typeface="Adobe Devanagari" pitchFamily="18" charset="0"/>
            </a:endParaRPr>
          </a:p>
          <a:p>
            <a:pPr marL="57150" indent="0">
              <a:buNone/>
            </a:pPr>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362" y="990600"/>
            <a:ext cx="5072063"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0727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Late Renewals</a:t>
            </a:r>
          </a:p>
        </p:txBody>
      </p:sp>
      <p:sp>
        <p:nvSpPr>
          <p:cNvPr id="4" name="TextBox 3"/>
          <p:cNvSpPr txBox="1"/>
          <p:nvPr/>
        </p:nvSpPr>
        <p:spPr>
          <a:xfrm>
            <a:off x="438149" y="3581400"/>
            <a:ext cx="8382000" cy="2831544"/>
          </a:xfrm>
          <a:prstGeom prst="rect">
            <a:avLst/>
          </a:prstGeom>
          <a:noFill/>
        </p:spPr>
        <p:txBody>
          <a:bodyPr wrap="square" rtlCol="0">
            <a:spAutoFit/>
          </a:bodyPr>
          <a:lstStyle/>
          <a:p>
            <a:pPr marL="57150" indent="0">
              <a:buNone/>
            </a:pPr>
            <a:r>
              <a:rPr lang="en-US" sz="2500" b="1" i="1" dirty="0">
                <a:latin typeface="Adobe Devanagari" pitchFamily="18" charset="0"/>
                <a:cs typeface="Adobe Devanagari" pitchFamily="18" charset="0"/>
              </a:rPr>
              <a:t>If</a:t>
            </a:r>
            <a:r>
              <a:rPr lang="en-US" sz="2500" dirty="0">
                <a:latin typeface="Adobe Devanagari" pitchFamily="18" charset="0"/>
                <a:cs typeface="Adobe Devanagari" pitchFamily="18" charset="0"/>
              </a:rPr>
              <a:t> Jennifer completes her CTS renewal on 2/20/2018 </a:t>
            </a:r>
            <a:r>
              <a:rPr lang="en-US" sz="2500" b="1" dirty="0">
                <a:latin typeface="Adobe Devanagari" pitchFamily="18" charset="0"/>
                <a:cs typeface="Adobe Devanagari" pitchFamily="18" charset="0"/>
              </a:rPr>
              <a:t>(</a:t>
            </a:r>
            <a:r>
              <a:rPr lang="en-US" sz="2500" b="1" dirty="0">
                <a:solidFill>
                  <a:srgbClr val="00B0F0"/>
                </a:solidFill>
                <a:latin typeface="Adobe Devanagari" pitchFamily="18" charset="0"/>
                <a:cs typeface="Adobe Devanagari" pitchFamily="18" charset="0"/>
              </a:rPr>
              <a:t>after AA</a:t>
            </a:r>
            <a:r>
              <a:rPr lang="en-US" sz="2500" b="1" dirty="0">
                <a:latin typeface="Adobe Devanagari" pitchFamily="18" charset="0"/>
                <a:cs typeface="Adobe Devanagari" pitchFamily="18" charset="0"/>
              </a:rPr>
              <a:t>)</a:t>
            </a:r>
          </a:p>
          <a:p>
            <a:pPr marL="400050" indent="-342900">
              <a:buFont typeface="Arial" panose="020B0604020202020204" pitchFamily="34" charset="0"/>
              <a:buChar char="•"/>
            </a:pPr>
            <a:r>
              <a:rPr lang="en-US" sz="2500" dirty="0">
                <a:latin typeface="Adobe Devanagari" pitchFamily="18" charset="0"/>
                <a:cs typeface="Adobe Devanagari" pitchFamily="18" charset="0"/>
              </a:rPr>
              <a:t>January will already be paid out on January 1</a:t>
            </a:r>
            <a:r>
              <a:rPr lang="en-US" sz="2500" baseline="30000" dirty="0">
                <a:latin typeface="Adobe Devanagari" pitchFamily="18" charset="0"/>
                <a:cs typeface="Adobe Devanagari" pitchFamily="18" charset="0"/>
              </a:rPr>
              <a:t>st</a:t>
            </a:r>
            <a:r>
              <a:rPr lang="en-US" sz="2500" dirty="0">
                <a:latin typeface="Adobe Devanagari" pitchFamily="18" charset="0"/>
                <a:cs typeface="Adobe Devanagari" pitchFamily="18" charset="0"/>
              </a:rPr>
              <a:t>  </a:t>
            </a:r>
          </a:p>
          <a:p>
            <a:pPr marL="342900" indent="-342900">
              <a:buFont typeface="Arial" panose="020B0604020202020204" pitchFamily="34" charset="0"/>
              <a:buChar char="•"/>
            </a:pPr>
            <a:r>
              <a:rPr lang="en-US" sz="2500" dirty="0">
                <a:latin typeface="Adobe Devanagari" pitchFamily="18" charset="0"/>
                <a:cs typeface="Adobe Devanagari" pitchFamily="18" charset="0"/>
              </a:rPr>
              <a:t>Feb payment will be delayed</a:t>
            </a:r>
          </a:p>
          <a:p>
            <a:pPr marL="800100" lvl="1" indent="-342900">
              <a:buFont typeface="Adobe Devanagari" pitchFamily="18" charset="0"/>
              <a:buChar char="−"/>
            </a:pPr>
            <a:r>
              <a:rPr lang="en-US" sz="2500" dirty="0">
                <a:latin typeface="Adobe Devanagari" pitchFamily="18" charset="0"/>
                <a:cs typeface="Adobe Devanagari" pitchFamily="18" charset="0"/>
              </a:rPr>
              <a:t>Will be paid with March CTS check</a:t>
            </a:r>
          </a:p>
          <a:p>
            <a:pPr marL="342900" indent="-342900">
              <a:buFont typeface="Arial" panose="020B0604020202020204" pitchFamily="34" charset="0"/>
              <a:buChar char="•"/>
            </a:pPr>
            <a:r>
              <a:rPr lang="en-US" sz="2500" dirty="0">
                <a:latin typeface="Adobe Devanagari" pitchFamily="18" charset="0"/>
                <a:cs typeface="Adobe Devanagari" pitchFamily="18" charset="0"/>
              </a:rPr>
              <a:t>March payment will be delayed</a:t>
            </a:r>
          </a:p>
          <a:p>
            <a:pPr marL="800100" lvl="1" indent="-342900">
              <a:buFont typeface="Adobe Devanagari" pitchFamily="18" charset="0"/>
              <a:buChar char="−"/>
            </a:pPr>
            <a:r>
              <a:rPr lang="en-US" sz="2500" dirty="0">
                <a:latin typeface="Adobe Devanagari" pitchFamily="18" charset="0"/>
                <a:cs typeface="Adobe Devanagari" pitchFamily="18" charset="0"/>
              </a:rPr>
              <a:t>Will be paid the first week in March</a:t>
            </a:r>
          </a:p>
          <a:p>
            <a:pPr marL="342900" indent="-342900">
              <a:buFont typeface="Arial" panose="020B0604020202020204" pitchFamily="34" charset="0"/>
              <a:buChar char="•"/>
            </a:pPr>
            <a:r>
              <a:rPr lang="en-US" sz="2500" dirty="0">
                <a:latin typeface="Adobe Devanagari" pitchFamily="18" charset="0"/>
                <a:cs typeface="Adobe Devanagari" pitchFamily="18" charset="0"/>
              </a:rPr>
              <a:t>April payment will be paid on time, April 1</a:t>
            </a:r>
            <a:r>
              <a:rPr lang="en-US" sz="2500" baseline="30000" dirty="0">
                <a:latin typeface="Adobe Devanagari" pitchFamily="18" charset="0"/>
                <a:cs typeface="Adobe Devanagari" pitchFamily="18" charset="0"/>
              </a:rPr>
              <a:t>st</a:t>
            </a:r>
            <a:r>
              <a:rPr lang="en-US" sz="2500" dirty="0">
                <a:latin typeface="Adobe Devanagari" pitchFamily="18" charset="0"/>
                <a:cs typeface="Adobe Devanagari" pitchFamily="18"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987" y="990600"/>
            <a:ext cx="50720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310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7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Renewal Not Completed</a:t>
            </a:r>
          </a:p>
        </p:txBody>
      </p:sp>
      <p:sp>
        <p:nvSpPr>
          <p:cNvPr id="4" name="TextBox 3"/>
          <p:cNvSpPr txBox="1"/>
          <p:nvPr/>
        </p:nvSpPr>
        <p:spPr>
          <a:xfrm>
            <a:off x="438149" y="3807860"/>
            <a:ext cx="8382000" cy="2785378"/>
          </a:xfrm>
          <a:prstGeom prst="rect">
            <a:avLst/>
          </a:prstGeom>
          <a:noFill/>
        </p:spPr>
        <p:txBody>
          <a:bodyPr wrap="square" rtlCol="0">
            <a:spAutoFit/>
          </a:bodyPr>
          <a:lstStyle/>
          <a:p>
            <a:pPr marL="57150" indent="0">
              <a:buNone/>
            </a:pPr>
            <a:r>
              <a:rPr lang="en-US" sz="2500" b="1" i="1" dirty="0">
                <a:latin typeface="Adobe Devanagari" pitchFamily="18" charset="0"/>
                <a:cs typeface="Adobe Devanagari" pitchFamily="18" charset="0"/>
              </a:rPr>
              <a:t>If</a:t>
            </a:r>
            <a:r>
              <a:rPr lang="en-US" sz="2500" dirty="0">
                <a:latin typeface="Adobe Devanagari" pitchFamily="18" charset="0"/>
                <a:cs typeface="Adobe Devanagari" pitchFamily="18" charset="0"/>
              </a:rPr>
              <a:t> Jennifer calls in March regarding her December CTS renewal and still meets all of the requirements</a:t>
            </a:r>
            <a:endParaRPr lang="en-US" sz="2500" b="1" dirty="0">
              <a:latin typeface="Adobe Devanagari" pitchFamily="18" charset="0"/>
              <a:cs typeface="Adobe Devanagari" pitchFamily="18" charset="0"/>
            </a:endParaRPr>
          </a:p>
          <a:p>
            <a:pPr marL="400050" indent="-342900">
              <a:buFont typeface="Arial" panose="020B0604020202020204" pitchFamily="34" charset="0"/>
              <a:buChar char="•"/>
            </a:pPr>
            <a:r>
              <a:rPr lang="en-US" sz="2500" dirty="0">
                <a:latin typeface="Adobe Devanagari" pitchFamily="18" charset="0"/>
                <a:cs typeface="Adobe Devanagari" pitchFamily="18" charset="0"/>
              </a:rPr>
              <a:t>Consider it a new CTS application</a:t>
            </a:r>
          </a:p>
          <a:p>
            <a:pPr marL="400050" indent="-342900">
              <a:buFont typeface="Arial" panose="020B0604020202020204" pitchFamily="34" charset="0"/>
              <a:buChar char="•"/>
            </a:pPr>
            <a:r>
              <a:rPr lang="en-US" sz="2500" dirty="0">
                <a:latin typeface="Adobe Devanagari" pitchFamily="18" charset="0"/>
                <a:cs typeface="Adobe Devanagari" pitchFamily="18" charset="0"/>
              </a:rPr>
              <a:t>Update CTS begin date in CWW</a:t>
            </a:r>
          </a:p>
          <a:p>
            <a:pPr marL="400050" indent="-342900">
              <a:buFont typeface="Arial" panose="020B0604020202020204" pitchFamily="34" charset="0"/>
              <a:buChar char="•"/>
            </a:pPr>
            <a:r>
              <a:rPr lang="en-US" sz="2500" dirty="0">
                <a:latin typeface="Adobe Devanagari" pitchFamily="18" charset="0"/>
                <a:cs typeface="Adobe Devanagari" pitchFamily="18" charset="0"/>
              </a:rPr>
              <a:t>Written signature is needed</a:t>
            </a:r>
          </a:p>
          <a:p>
            <a:pPr marL="400050" indent="-342900">
              <a:buFont typeface="Arial" panose="020B0604020202020204" pitchFamily="34" charset="0"/>
              <a:buChar char="•"/>
            </a:pPr>
            <a:r>
              <a:rPr lang="en-US" sz="2500" dirty="0">
                <a:latin typeface="Adobe Devanagari" pitchFamily="18" charset="0"/>
                <a:cs typeface="Adobe Devanagari" pitchFamily="18" charset="0"/>
              </a:rPr>
              <a:t>They are not eligible for CTS for February</a:t>
            </a:r>
          </a:p>
          <a:p>
            <a:pPr marL="400050" indent="-342900">
              <a:buFont typeface="Arial" panose="020B0604020202020204" pitchFamily="34" charset="0"/>
              <a:buChar char="•"/>
            </a:pPr>
            <a:endParaRPr lang="en-US" sz="2500" dirty="0">
              <a:latin typeface="Adobe Devanagari" pitchFamily="18" charset="0"/>
              <a:cs typeface="Adobe Devanagari" pitchFamily="18" charset="0"/>
            </a:endParaRPr>
          </a:p>
        </p:txBody>
      </p:sp>
      <p:pic>
        <p:nvPicPr>
          <p:cNvPr id="4098" name="Picture 2" descr="\\fs\profiles$\yxy1\xenapp\b02\Desktop\Blonde 1"/>
          <p:cNvPicPr>
            <a:picLocks noChangeAspect="1" noChangeArrowheads="1"/>
          </p:cNvPicPr>
          <p:nvPr/>
        </p:nvPicPr>
        <p:blipFill rotWithShape="1">
          <a:blip r:embed="rId3">
            <a:extLst>
              <a:ext uri="{28A0092B-C50C-407E-A947-70E740481C1C}">
                <a14:useLocalDpi xmlns:a14="http://schemas.microsoft.com/office/drawing/2010/main" val="0"/>
              </a:ext>
            </a:extLst>
          </a:blip>
          <a:srcRect l="10042" t="16667" r="28119" b="28000"/>
          <a:stretch/>
        </p:blipFill>
        <p:spPr bwMode="auto">
          <a:xfrm>
            <a:off x="3124200" y="1243014"/>
            <a:ext cx="2786064" cy="23717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854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latin typeface="Adobe Devanagari" pitchFamily="18" charset="0"/>
                <a:cs typeface="Adobe Devanagari" pitchFamily="18" charset="0"/>
              </a:rPr>
              <a:t>Change Reporting Reminders </a:t>
            </a:r>
          </a:p>
        </p:txBody>
      </p:sp>
      <p:sp>
        <p:nvSpPr>
          <p:cNvPr id="3" name="Content Placeholder 2"/>
          <p:cNvSpPr>
            <a:spLocks noGrp="1"/>
          </p:cNvSpPr>
          <p:nvPr>
            <p:ph idx="1"/>
          </p:nvPr>
        </p:nvSpPr>
        <p:spPr>
          <a:xfrm>
            <a:off x="304800" y="1600200"/>
            <a:ext cx="8451850" cy="4572000"/>
          </a:xfrm>
        </p:spPr>
        <p:txBody>
          <a:bodyPr>
            <a:normAutofit/>
          </a:bodyPr>
          <a:lstStyle/>
          <a:p>
            <a:pPr marL="514350" indent="-457200"/>
            <a:r>
              <a:rPr lang="en-US" sz="2800" dirty="0">
                <a:latin typeface="Adobe Devanagari" pitchFamily="18" charset="0"/>
                <a:cs typeface="Adobe Devanagari" pitchFamily="18" charset="0"/>
              </a:rPr>
              <a:t>A child must be residing with at least one</a:t>
            </a:r>
          </a:p>
          <a:p>
            <a:pPr marL="57150" indent="0">
              <a:buNone/>
            </a:pPr>
            <a:r>
              <a:rPr lang="en-US" sz="2800" dirty="0">
                <a:latin typeface="Adobe Devanagari" pitchFamily="18" charset="0"/>
                <a:cs typeface="Adobe Devanagari" pitchFamily="18" charset="0"/>
              </a:rPr>
              <a:t>       biological parent to be eligible for CTS</a:t>
            </a:r>
          </a:p>
          <a:p>
            <a:pPr marL="57150" indent="0">
              <a:buNone/>
            </a:pPr>
            <a:endParaRPr lang="en-US" sz="2800" dirty="0">
              <a:latin typeface="Adobe Devanagari" pitchFamily="18" charset="0"/>
              <a:cs typeface="Adobe Devanagari" pitchFamily="18" charset="0"/>
            </a:endParaRPr>
          </a:p>
          <a:p>
            <a:pPr marL="514350" indent="-457200"/>
            <a:r>
              <a:rPr lang="en-US" sz="2800" dirty="0">
                <a:latin typeface="Adobe Devanagari" pitchFamily="18" charset="0"/>
                <a:cs typeface="Adobe Devanagari" pitchFamily="18" charset="0"/>
              </a:rPr>
              <a:t>No other person (non-biological parent) labeled as guardian can receive CTS for the child even the person is receiving SSI</a:t>
            </a:r>
          </a:p>
          <a:p>
            <a:pPr marL="57150" indent="0">
              <a:buNone/>
            </a:pPr>
            <a:endParaRPr lang="en-US" sz="2800" dirty="0">
              <a:latin typeface="Adobe Devanagari" pitchFamily="18" charset="0"/>
              <a:cs typeface="Adobe Devanagari" pitchFamily="18" charset="0"/>
            </a:endParaRPr>
          </a:p>
          <a:p>
            <a:pPr marL="514350" indent="-457200"/>
            <a:r>
              <a:rPr lang="en-US" sz="2800" dirty="0">
                <a:latin typeface="Adobe Devanagari" pitchFamily="18" charset="0"/>
                <a:cs typeface="Adobe Devanagari" pitchFamily="18" charset="0"/>
              </a:rPr>
              <a:t>Exception applies only if the child is officially adopted and the adoptive parent is also receiving SSI </a:t>
            </a:r>
          </a:p>
          <a:p>
            <a:pPr marL="57150" indent="0">
              <a:buNone/>
            </a:pPr>
            <a:endParaRPr lang="en-US" sz="2800" dirty="0">
              <a:latin typeface="Adobe Devanagari" pitchFamily="18" charset="0"/>
              <a:cs typeface="Adobe Devanagari" pitchFamily="18" charset="0"/>
            </a:endParaRPr>
          </a:p>
          <a:p>
            <a:pPr lvl="2"/>
            <a:endParaRPr lang="en-US" dirty="0">
              <a:latin typeface="Adobe Devanagari" pitchFamily="18" charset="0"/>
              <a:cs typeface="Adobe Devanagari" pitchFamily="18" charset="0"/>
            </a:endParaRPr>
          </a:p>
          <a:p>
            <a:pPr marL="0" indent="0">
              <a:buNone/>
            </a:pPr>
            <a:endParaRPr lang="en-US" dirty="0"/>
          </a:p>
        </p:txBody>
      </p:sp>
      <p:pic>
        <p:nvPicPr>
          <p:cNvPr id="2050" name="Picture 2" descr="\\fs\profiles$\yxy1\xenapp\b02\Desktop\happy.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8286" l="47097" r="100000">
                        <a14:foregroundMark x1="91935" y1="42571" x2="99677" y2="17429"/>
                      </a14:backgroundRemoval>
                    </a14:imgEffect>
                  </a14:imgLayer>
                </a14:imgProps>
              </a:ext>
              <a:ext uri="{28A0092B-C50C-407E-A947-70E740481C1C}">
                <a14:useLocalDpi xmlns:a14="http://schemas.microsoft.com/office/drawing/2010/main" val="0"/>
              </a:ext>
            </a:extLst>
          </a:blip>
          <a:srcRect l="47522"/>
          <a:stretch/>
        </p:blipFill>
        <p:spPr bwMode="auto">
          <a:xfrm>
            <a:off x="6310536" y="0"/>
            <a:ext cx="2833463"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28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Change Reporting Reminders </a:t>
            </a:r>
          </a:p>
        </p:txBody>
      </p:sp>
      <p:sp>
        <p:nvSpPr>
          <p:cNvPr id="3" name="Content Placeholder 2"/>
          <p:cNvSpPr>
            <a:spLocks noGrp="1"/>
          </p:cNvSpPr>
          <p:nvPr>
            <p:ph idx="1"/>
          </p:nvPr>
        </p:nvSpPr>
        <p:spPr>
          <a:xfrm>
            <a:off x="304800" y="1600200"/>
            <a:ext cx="8451850" cy="4572000"/>
          </a:xfrm>
        </p:spPr>
        <p:txBody>
          <a:bodyPr>
            <a:normAutofit/>
          </a:bodyPr>
          <a:lstStyle/>
          <a:p>
            <a:r>
              <a:rPr lang="en-US" dirty="0">
                <a:latin typeface="Adobe Devanagari" pitchFamily="18" charset="0"/>
                <a:cs typeface="Adobe Devanagari" pitchFamily="18" charset="0"/>
              </a:rPr>
              <a:t>If the CTS child is reported out of the home for any reason</a:t>
            </a:r>
          </a:p>
          <a:p>
            <a:pPr lvl="1"/>
            <a:r>
              <a:rPr lang="en-US" dirty="0">
                <a:latin typeface="Adobe Devanagari" pitchFamily="18" charset="0"/>
                <a:cs typeface="Adobe Devanagari" pitchFamily="18" charset="0"/>
              </a:rPr>
              <a:t>Check to see if the parent has been receiving CTS for the period of time the child was out of the home</a:t>
            </a:r>
          </a:p>
          <a:p>
            <a:pPr lvl="1"/>
            <a:r>
              <a:rPr lang="en-US" dirty="0">
                <a:latin typeface="Adobe Devanagari" pitchFamily="18" charset="0"/>
                <a:cs typeface="Adobe Devanagari" pitchFamily="18" charset="0"/>
              </a:rPr>
              <a:t>Overpayment will be collected for both client and non-client errors</a:t>
            </a:r>
          </a:p>
          <a:p>
            <a:pPr lvl="2"/>
            <a:endParaRPr lang="en-US" dirty="0">
              <a:latin typeface="Adobe Devanagari" pitchFamily="18" charset="0"/>
              <a:cs typeface="Adobe Devanagari" pitchFamily="18" charset="0"/>
            </a:endParaRPr>
          </a:p>
          <a:p>
            <a:pPr marL="0" indent="0">
              <a:buNone/>
            </a:pPr>
            <a:endParaRPr lang="en-US" dirty="0"/>
          </a:p>
        </p:txBody>
      </p:sp>
      <p:pic>
        <p:nvPicPr>
          <p:cNvPr id="1028" name="Picture 4" descr="\\fs\profiles$\yxy1\xenapp\b02\Desktop\runni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783" l="196" r="99316">
                        <a14:foregroundMark x1="80156" y1="16920" x2="84751" y2="75705"/>
                        <a14:foregroundMark x1="92180" y1="21475" x2="73314" y2="70282"/>
                        <a14:foregroundMark x1="78592" y1="19523" x2="75660" y2="52278"/>
                        <a14:foregroundMark x1="61388" y1="22343" x2="73118" y2="37310"/>
                        <a14:foregroundMark x1="61681" y1="33189" x2="64027" y2="29501"/>
                        <a14:foregroundMark x1="61584" y1="18872" x2="62268" y2="21041"/>
                        <a14:foregroundMark x1="65103" y1="32755" x2="66667" y2="46855"/>
                        <a14:foregroundMark x1="62854" y1="44902" x2="64223" y2="47505"/>
                        <a14:foregroundMark x1="76637" y1="64425" x2="80743" y2="82863"/>
                        <a14:foregroundMark x1="83382" y1="82213" x2="88368" y2="95879"/>
                        <a14:foregroundMark x1="44868" y1="1302" x2="44282" y2="6508"/>
                        <a14:foregroundMark x1="35679" y1="7375" x2="37537" y2="7375"/>
                        <a14:foregroundMark x1="1466" y1="48807" x2="3812" y2="46855"/>
                        <a14:foregroundMark x1="2639" y1="52278" x2="4692" y2="49675"/>
                        <a14:foregroundMark x1="94428" y1="93059" x2="94526" y2="99783"/>
                        <a14:foregroundMark x1="97361" y1="93926" x2="97361" y2="99566"/>
                        <a14:foregroundMark x1="52884" y1="82863" x2="52884" y2="84816"/>
                        <a14:foregroundMark x1="54350" y1="84165" x2="54350" y2="86551"/>
                        <a14:foregroundMark x1="81329" y1="18872" x2="90714" y2="21475"/>
                        <a14:foregroundMark x1="63245" y1="39046" x2="65885" y2="39479"/>
                        <a14:foregroundMark x1="94233" y1="22126" x2="88759" y2="41215"/>
                        <a14:foregroundMark x1="88563" y1="42733" x2="86901" y2="58134"/>
                        <a14:foregroundMark x1="86901" y1="57050" x2="87781" y2="78308"/>
                      </a14:backgroundRemoval>
                    </a14:imgEffect>
                  </a14:imgLayer>
                </a14:imgProps>
              </a:ext>
              <a:ext uri="{28A0092B-C50C-407E-A947-70E740481C1C}">
                <a14:useLocalDpi xmlns:a14="http://schemas.microsoft.com/office/drawing/2010/main" val="0"/>
              </a:ext>
            </a:extLst>
          </a:blip>
          <a:srcRect/>
          <a:stretch>
            <a:fillRect/>
          </a:stretch>
        </p:blipFill>
        <p:spPr bwMode="auto">
          <a:xfrm>
            <a:off x="2819400" y="4572000"/>
            <a:ext cx="598172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793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lstStyle/>
          <a:p>
            <a:r>
              <a:rPr lang="en-US" b="1" dirty="0">
                <a:solidFill>
                  <a:schemeClr val="bg1"/>
                </a:solidFill>
                <a:latin typeface="Adobe Devanagari" pitchFamily="18" charset="0"/>
                <a:cs typeface="Adobe Devanagari" pitchFamily="18" charset="0"/>
              </a:rPr>
              <a:t>Pulldown</a:t>
            </a:r>
          </a:p>
          <a:p>
            <a:pPr lvl="1"/>
            <a:r>
              <a:rPr lang="en-US" dirty="0">
                <a:solidFill>
                  <a:schemeClr val="bg1"/>
                </a:solidFill>
                <a:latin typeface="Adobe Devanagari" pitchFamily="18" charset="0"/>
                <a:cs typeface="Adobe Devanagari" pitchFamily="18" charset="0"/>
              </a:rPr>
              <a:t>Occurs 1-2 working days after AA</a:t>
            </a:r>
          </a:p>
          <a:p>
            <a:pPr lvl="1"/>
            <a:r>
              <a:rPr lang="en-US" dirty="0">
                <a:solidFill>
                  <a:schemeClr val="bg1"/>
                </a:solidFill>
                <a:latin typeface="Adobe Devanagari" pitchFamily="18" charset="0"/>
                <a:cs typeface="Adobe Devanagari" pitchFamily="18" charset="0"/>
              </a:rPr>
              <a:t>Cannot run with dates during this period</a:t>
            </a:r>
          </a:p>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139" t="19667" r="12551" b="44661"/>
          <a:stretch/>
        </p:blipFill>
        <p:spPr bwMode="auto">
          <a:xfrm>
            <a:off x="228600" y="2822029"/>
            <a:ext cx="8686800" cy="26354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fs\profiles$\yxy1\xenapp\b02\Desktop\no.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556"/>
                    </a14:imgEffect>
                  </a14:imgLayer>
                </a14:imgProps>
              </a:ext>
              <a:ext uri="{28A0092B-C50C-407E-A947-70E740481C1C}">
                <a14:useLocalDpi xmlns:a14="http://schemas.microsoft.com/office/drawing/2010/main" val="0"/>
              </a:ext>
            </a:extLst>
          </a:blip>
          <a:srcRect/>
          <a:stretch>
            <a:fillRect/>
          </a:stretch>
        </p:blipFill>
        <p:spPr bwMode="auto">
          <a:xfrm>
            <a:off x="1295400" y="4572000"/>
            <a:ext cx="11430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078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Change Reporting Reminders </a:t>
            </a:r>
          </a:p>
        </p:txBody>
      </p:sp>
      <p:sp>
        <p:nvSpPr>
          <p:cNvPr id="3" name="Content Placeholder 2"/>
          <p:cNvSpPr>
            <a:spLocks noGrp="1"/>
          </p:cNvSpPr>
          <p:nvPr>
            <p:ph idx="1"/>
          </p:nvPr>
        </p:nvSpPr>
        <p:spPr>
          <a:xfrm>
            <a:off x="304800" y="1600200"/>
            <a:ext cx="8451850" cy="4572000"/>
          </a:xfrm>
        </p:spPr>
        <p:txBody>
          <a:bodyPr>
            <a:normAutofit/>
          </a:bodyPr>
          <a:lstStyle/>
          <a:p>
            <a:r>
              <a:rPr lang="en-US" dirty="0">
                <a:latin typeface="Adobe Devanagari" pitchFamily="18" charset="0"/>
                <a:cs typeface="Adobe Devanagari" pitchFamily="18" charset="0"/>
              </a:rPr>
              <a:t>Non-SSI biological parent moves into the home</a:t>
            </a:r>
          </a:p>
          <a:p>
            <a:pPr lvl="1"/>
            <a:r>
              <a:rPr lang="en-US" dirty="0">
                <a:latin typeface="Adobe Devanagari" pitchFamily="18" charset="0"/>
                <a:cs typeface="Adobe Devanagari" pitchFamily="18" charset="0"/>
              </a:rPr>
              <a:t>If parent is not receiving Wisconsin SSI, check if paternity is established</a:t>
            </a:r>
          </a:p>
          <a:p>
            <a:pPr lvl="2"/>
            <a:r>
              <a:rPr lang="en-US" sz="2600" dirty="0">
                <a:latin typeface="Adobe Devanagari" pitchFamily="18" charset="0"/>
                <a:cs typeface="Adobe Devanagari" pitchFamily="18" charset="0"/>
              </a:rPr>
              <a:t>If established, no CTS for the child</a:t>
            </a:r>
          </a:p>
          <a:p>
            <a:pPr lvl="2"/>
            <a:r>
              <a:rPr lang="en-US" sz="2600" dirty="0">
                <a:latin typeface="Adobe Devanagari" pitchFamily="18" charset="0"/>
                <a:cs typeface="Adobe Devanagari" pitchFamily="18" charset="0"/>
              </a:rPr>
              <a:t>If not established, </a:t>
            </a:r>
          </a:p>
          <a:p>
            <a:pPr marL="914400" lvl="2" indent="0">
              <a:buNone/>
            </a:pPr>
            <a:r>
              <a:rPr lang="en-US" sz="2600" dirty="0">
                <a:latin typeface="Adobe Devanagari" pitchFamily="18" charset="0"/>
                <a:cs typeface="Adobe Devanagari" pitchFamily="18" charset="0"/>
              </a:rPr>
              <a:t>     child can continue to </a:t>
            </a:r>
          </a:p>
          <a:p>
            <a:pPr marL="914400" lvl="2" indent="0">
              <a:buNone/>
            </a:pPr>
            <a:r>
              <a:rPr lang="en-US" sz="2600" dirty="0">
                <a:latin typeface="Adobe Devanagari" pitchFamily="18" charset="0"/>
                <a:cs typeface="Adobe Devanagari" pitchFamily="18" charset="0"/>
              </a:rPr>
              <a:t>     get CTS payment</a:t>
            </a:r>
          </a:p>
          <a:p>
            <a:pPr lvl="2"/>
            <a:endParaRPr lang="en-US" dirty="0">
              <a:latin typeface="Adobe Devanagari" pitchFamily="18" charset="0"/>
              <a:cs typeface="Adobe Devanagari" pitchFamily="18" charset="0"/>
            </a:endParaRPr>
          </a:p>
          <a:p>
            <a:pPr marL="0" indent="0">
              <a:buNone/>
            </a:pPr>
            <a:endParaRPr lang="en-US" dirty="0"/>
          </a:p>
        </p:txBody>
      </p:sp>
      <p:pic>
        <p:nvPicPr>
          <p:cNvPr id="2051" name="Picture 3" descr="\\fs\profiles$\yxy1\xenapp\b02\Desktop\movi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394" l="3000" r="99750">
                        <a14:foregroundMark x1="10500" y1="28485" x2="13000" y2="36667"/>
                        <a14:foregroundMark x1="40750" y1="25455" x2="41000" y2="38485"/>
                        <a14:foregroundMark x1="49500" y1="32121" x2="48750" y2="43939"/>
                        <a14:foregroundMark x1="47750" y1="45758" x2="49750" y2="49697"/>
                        <a14:foregroundMark x1="50000" y1="50606" x2="54250" y2="50000"/>
                        <a14:foregroundMark x1="77250" y1="8182" x2="77250" y2="17273"/>
                        <a14:foregroundMark x1="79000" y1="13636" x2="83000" y2="13333"/>
                        <a14:foregroundMark x1="83250" y1="14848" x2="88000" y2="23939"/>
                        <a14:foregroundMark x1="87000" y1="12424" x2="95000" y2="12121"/>
                        <a14:foregroundMark x1="98250" y1="13030" x2="98250" y2="13030"/>
                        <a14:foregroundMark x1="97250" y1="15152" x2="97250" y2="15152"/>
                        <a14:foregroundMark x1="90750" y1="12727" x2="88250" y2="16970"/>
                        <a14:foregroundMark x1="50500" y1="16364" x2="73500" y2="14545"/>
                        <a14:foregroundMark x1="65750" y1="12727" x2="70500" y2="13030"/>
                        <a14:foregroundMark x1="39000" y1="76970" x2="39500" y2="74848"/>
                        <a14:foregroundMark x1="48500" y1="58182" x2="50750" y2="56667"/>
                        <a14:foregroundMark x1="19750" y1="88182" x2="22000" y2="91818"/>
                        <a14:foregroundMark x1="36750" y1="96970" x2="42500" y2="94242"/>
                        <a14:foregroundMark x1="86250" y1="24848" x2="84000" y2="30303"/>
                        <a14:foregroundMark x1="22750" y1="92424" x2="26500" y2="93333"/>
                        <a14:backgroundMark x1="79000" y1="26667" x2="83750" y2="27576"/>
                        <a14:backgroundMark x1="21250" y1="89697" x2="28000" y2="91515"/>
                        <a14:backgroundMark x1="23750" y1="84242" x2="24500" y2="85455"/>
                        <a14:backgroundMark x1="25750" y1="87879" x2="26250" y2="89697"/>
                        <a14:backgroundMark x1="22250" y1="85152" x2="22750" y2="86364"/>
                        <a14:backgroundMark x1="7000" y1="34848" x2="4750" y2="36667"/>
                      </a14:backgroundRemoval>
                    </a14:imgEffect>
                  </a14:imgLayer>
                </a14:imgProps>
              </a:ext>
              <a:ext uri="{28A0092B-C50C-407E-A947-70E740481C1C}">
                <a14:useLocalDpi xmlns:a14="http://schemas.microsoft.com/office/drawing/2010/main" val="0"/>
              </a:ext>
            </a:extLst>
          </a:blip>
          <a:srcRect/>
          <a:stretch>
            <a:fillRect/>
          </a:stretch>
        </p:blipFill>
        <p:spPr bwMode="auto">
          <a:xfrm>
            <a:off x="5029200" y="2667000"/>
            <a:ext cx="4129087"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8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Change Reporting Reminders </a:t>
            </a:r>
          </a:p>
        </p:txBody>
      </p:sp>
      <p:sp>
        <p:nvSpPr>
          <p:cNvPr id="3" name="Content Placeholder 2"/>
          <p:cNvSpPr>
            <a:spLocks noGrp="1"/>
          </p:cNvSpPr>
          <p:nvPr>
            <p:ph idx="1"/>
          </p:nvPr>
        </p:nvSpPr>
        <p:spPr>
          <a:xfrm>
            <a:off x="504825" y="1371600"/>
            <a:ext cx="8229600" cy="3733800"/>
          </a:xfrm>
        </p:spPr>
        <p:txBody>
          <a:bodyPr>
            <a:normAutofit fontScale="92500" lnSpcReduction="10000"/>
          </a:bodyPr>
          <a:lstStyle/>
          <a:p>
            <a:r>
              <a:rPr lang="en-US" dirty="0">
                <a:latin typeface="Adobe Devanagari" pitchFamily="18" charset="0"/>
                <a:cs typeface="Adobe Devanagari" pitchFamily="18" charset="0"/>
              </a:rPr>
              <a:t>Placement of school age children must be verified if the child was living with other relatives or taken away by  social services</a:t>
            </a:r>
          </a:p>
          <a:p>
            <a:pPr lvl="1"/>
            <a:r>
              <a:rPr lang="en-US" dirty="0">
                <a:latin typeface="Adobe Devanagari" pitchFamily="18" charset="0"/>
                <a:cs typeface="Adobe Devanagari" pitchFamily="18" charset="0"/>
              </a:rPr>
              <a:t>Parent must be shown as the guardian of the child to 	regain eligibility for CTS payments</a:t>
            </a:r>
          </a:p>
          <a:p>
            <a:pPr lvl="1"/>
            <a:r>
              <a:rPr lang="en-US" dirty="0">
                <a:latin typeface="Adobe Devanagari" pitchFamily="18" charset="0"/>
                <a:cs typeface="Adobe Devanagari" pitchFamily="18" charset="0"/>
              </a:rPr>
              <a:t>Request verification of guardianship and residency</a:t>
            </a:r>
          </a:p>
          <a:p>
            <a:pPr marL="457200" lvl="1" indent="0">
              <a:buNone/>
            </a:pPr>
            <a:r>
              <a:rPr lang="en-US" dirty="0">
                <a:latin typeface="Adobe Devanagari" pitchFamily="18" charset="0"/>
                <a:cs typeface="Adobe Devanagari" pitchFamily="18" charset="0"/>
              </a:rPr>
              <a:t>     	from the child’s school, if possible, (schools may not be       	aware of the child’s placement status)</a:t>
            </a:r>
            <a:r>
              <a:rPr lang="en-US" b="1" dirty="0">
                <a:latin typeface="Adobe Devanagari" pitchFamily="18" charset="0"/>
                <a:cs typeface="Adobe Devanagari" pitchFamily="18" charset="0"/>
              </a:rPr>
              <a:t>OR</a:t>
            </a:r>
            <a:r>
              <a:rPr lang="en-US" dirty="0">
                <a:latin typeface="Adobe Devanagari" pitchFamily="18" charset="0"/>
                <a:cs typeface="Adobe Devanagari" pitchFamily="18" charset="0"/>
              </a:rPr>
              <a:t> the social 	worker</a:t>
            </a:r>
            <a:endParaRPr lang="en-US" dirty="0"/>
          </a:p>
        </p:txBody>
      </p:sp>
      <p:pic>
        <p:nvPicPr>
          <p:cNvPr id="3074" name="Picture 2" descr="\\fs\profiles$\yxy1\xenapp\b02\Desktop\children together.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8" r="100000">
                        <a14:foregroundMark x1="75562" y1="14444" x2="77028" y2="85556"/>
                        <a14:foregroundMark x1="92571" y1="21111" x2="90811" y2="87407"/>
                        <a14:foregroundMark x1="62072" y1="54074" x2="63343" y2="82222"/>
                        <a14:foregroundMark x1="34897" y1="64074" x2="37732" y2="80741"/>
                        <a14:foregroundMark x1="34604" y1="67407" x2="33920" y2="97778"/>
                        <a14:foregroundMark x1="37146" y1="90741" x2="37243" y2="97407"/>
                        <a14:foregroundMark x1="22483" y1="75185" x2="22483" y2="96296"/>
                        <a14:foregroundMark x1="20723" y1="72963" x2="17595" y2="94074"/>
                        <a14:foregroundMark x1="5572" y1="55556" x2="3519" y2="74444"/>
                        <a14:foregroundMark x1="8407" y1="52222" x2="12903" y2="61111"/>
                        <a14:foregroundMark x1="15152" y1="59630" x2="19941" y2="48519"/>
                        <a14:foregroundMark x1="21994" y1="48519" x2="28152" y2="52963"/>
                        <a14:foregroundMark x1="28446" y1="54074" x2="28446" y2="54074"/>
                        <a14:foregroundMark x1="41642" y1="54074" x2="47996" y2="56296"/>
                        <a14:foregroundMark x1="51906" y1="57407" x2="58358" y2="64444"/>
                        <a14:foregroundMark x1="65298" y1="63333" x2="70674" y2="65556"/>
                        <a14:foregroundMark x1="79081" y1="58519" x2="84360" y2="65556"/>
                        <a14:foregroundMark x1="93451" y1="14444" x2="94330" y2="28519"/>
                        <a14:foregroundMark x1="97361" y1="24444" x2="96188" y2="27407"/>
                        <a14:foregroundMark x1="99120" y1="36296" x2="96970" y2="37407"/>
                        <a14:foregroundMark x1="89150" y1="14444" x2="90811" y2="24074"/>
                        <a14:foregroundMark x1="85533" y1="21852" x2="86217" y2="26667"/>
                        <a14:foregroundMark x1="83187" y1="33333" x2="84946" y2="35556"/>
                        <a14:foregroundMark x1="48583" y1="86296" x2="47507" y2="96667"/>
                        <a14:foregroundMark x1="51613" y1="84444" x2="52493" y2="95556"/>
                        <a14:foregroundMark x1="95601" y1="55185" x2="93157" y2="61852"/>
                        <a14:foregroundMark x1="85826" y1="64444" x2="89052" y2="61111"/>
                        <a14:foregroundMark x1="77126" y1="91852" x2="77908" y2="97778"/>
                        <a14:foregroundMark x1="70674" y1="88519" x2="72434" y2="87778"/>
                        <a14:foregroundMark x1="74194" y1="59630" x2="70674" y2="65185"/>
                        <a14:backgroundMark x1="8700" y1="50000" x2="19844" y2="46296"/>
                        <a14:backgroundMark x1="22483" y1="44444" x2="34311" y2="42222"/>
                        <a14:backgroundMark x1="21408" y1="74444" x2="20430" y2="94444"/>
                        <a14:backgroundMark x1="5376" y1="60741" x2="5376" y2="72222"/>
                        <a14:backgroundMark x1="42717" y1="48889" x2="47996" y2="49630"/>
                        <a14:backgroundMark x1="51320" y1="49630" x2="60899" y2="52963"/>
                        <a14:backgroundMark x1="64223" y1="54444" x2="68622" y2="50000"/>
                        <a14:backgroundMark x1="84066" y1="48519" x2="85337" y2="48519"/>
                        <a14:backgroundMark x1="81134" y1="58889" x2="88270" y2="57778"/>
                        <a14:backgroundMark x1="92278" y1="57778" x2="94917" y2="53333"/>
                        <a14:backgroundMark x1="89443" y1="56667" x2="90518" y2="56667"/>
                        <a14:backgroundMark x1="50147" y1="85185" x2="50929" y2="92222"/>
                        <a14:backgroundMark x1="34897" y1="74444" x2="36266" y2="91852"/>
                        <a14:backgroundMark x1="72630" y1="86667" x2="69501" y2="86667"/>
                        <a14:backgroundMark x1="68035" y1="62222" x2="71848" y2="60741"/>
                        <a14:backgroundMark x1="72336" y1="58889" x2="73509" y2="60000"/>
                      </a14:backgroundRemoval>
                    </a14:imgEffect>
                  </a14:imgLayer>
                </a14:imgProps>
              </a:ext>
              <a:ext uri="{28A0092B-C50C-407E-A947-70E740481C1C}">
                <a14:useLocalDpi xmlns:a14="http://schemas.microsoft.com/office/drawing/2010/main" val="0"/>
              </a:ext>
            </a:extLst>
          </a:blip>
          <a:srcRect/>
          <a:stretch>
            <a:fillRect/>
          </a:stretch>
        </p:blipFill>
        <p:spPr bwMode="auto">
          <a:xfrm>
            <a:off x="95250" y="5257800"/>
            <a:ext cx="904875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062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Change Reporting Reminders </a:t>
            </a:r>
          </a:p>
        </p:txBody>
      </p:sp>
      <p:sp>
        <p:nvSpPr>
          <p:cNvPr id="3" name="Content Placeholder 2"/>
          <p:cNvSpPr>
            <a:spLocks noGrp="1"/>
          </p:cNvSpPr>
          <p:nvPr>
            <p:ph idx="1"/>
          </p:nvPr>
        </p:nvSpPr>
        <p:spPr>
          <a:xfrm>
            <a:off x="0" y="4648200"/>
            <a:ext cx="8686800" cy="1876905"/>
          </a:xfrm>
        </p:spPr>
        <p:txBody>
          <a:bodyPr>
            <a:normAutofit lnSpcReduction="10000"/>
          </a:bodyPr>
          <a:lstStyle/>
          <a:p>
            <a:pPr lvl="1"/>
            <a:r>
              <a:rPr lang="en-US" dirty="0">
                <a:latin typeface="Adobe Devanagari" pitchFamily="18" charset="0"/>
                <a:cs typeface="Adobe Devanagari" pitchFamily="18" charset="0"/>
              </a:rPr>
              <a:t>If 18 year old graduates before his/her 19</a:t>
            </a:r>
            <a:r>
              <a:rPr lang="en-US" baseline="30000" dirty="0">
                <a:latin typeface="Adobe Devanagari" pitchFamily="18" charset="0"/>
                <a:cs typeface="Adobe Devanagari" pitchFamily="18" charset="0"/>
              </a:rPr>
              <a:t>th</a:t>
            </a:r>
            <a:r>
              <a:rPr lang="en-US" dirty="0">
                <a:latin typeface="Adobe Devanagari" pitchFamily="18" charset="0"/>
                <a:cs typeface="Adobe Devanagari" pitchFamily="18" charset="0"/>
              </a:rPr>
              <a:t> birthday, eligible for CTS until the graduation date.</a:t>
            </a:r>
          </a:p>
          <a:p>
            <a:pPr lvl="1"/>
            <a:r>
              <a:rPr lang="en-US" dirty="0">
                <a:latin typeface="Adobe Devanagari" pitchFamily="18" charset="0"/>
                <a:cs typeface="Adobe Devanagari" pitchFamily="18" charset="0"/>
              </a:rPr>
              <a:t>If 18 year old will NOT graduate by their 19</a:t>
            </a:r>
            <a:r>
              <a:rPr lang="en-US" baseline="30000" dirty="0">
                <a:latin typeface="Adobe Devanagari" pitchFamily="18" charset="0"/>
                <a:cs typeface="Adobe Devanagari" pitchFamily="18" charset="0"/>
              </a:rPr>
              <a:t>th</a:t>
            </a:r>
            <a:r>
              <a:rPr lang="en-US" dirty="0">
                <a:latin typeface="Adobe Devanagari" pitchFamily="18" charset="0"/>
                <a:cs typeface="Adobe Devanagari" pitchFamily="18" charset="0"/>
              </a:rPr>
              <a:t> birthday CTS ends.</a:t>
            </a:r>
          </a:p>
          <a:p>
            <a:pPr marL="457200" lvl="1" indent="0">
              <a:buNone/>
            </a:pPr>
            <a:endParaRPr lang="en-US" dirty="0"/>
          </a:p>
        </p:txBody>
      </p:sp>
      <p:pic>
        <p:nvPicPr>
          <p:cNvPr id="1026" name="Picture 2" descr="\\fs\profiles$\yxy1\xenapp\b02\Desktop\grad.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9" b="96729" l="9961" r="94824">
                        <a14:foregroundMark x1="22266" y1="87227" x2="38379" y2="89252"/>
                        <a14:foregroundMark x1="19434" y1="92523" x2="20801" y2="87850"/>
                        <a14:foregroundMark x1="76953" y1="11994" x2="73438" y2="93146"/>
                        <a14:foregroundMark x1="65332" y1="41277" x2="74219" y2="41745"/>
                        <a14:foregroundMark x1="70410" y1="57009" x2="71191" y2="61838"/>
                        <a14:foregroundMark x1="64258" y1="88162" x2="70410" y2="88785"/>
                        <a14:foregroundMark x1="78809" y1="89875" x2="84082" y2="89252"/>
                        <a14:foregroundMark x1="76953" y1="81620" x2="79980" y2="90187"/>
                        <a14:foregroundMark x1="40820" y1="19470" x2="43457" y2="23364"/>
                        <a14:foregroundMark x1="41016" y1="20872" x2="41992" y2="25701"/>
                        <a14:foregroundMark x1="86914" y1="38785" x2="89551" y2="38474"/>
                        <a14:foregroundMark x1="86523" y1="39720" x2="86523" y2="42056"/>
                        <a14:foregroundMark x1="58203" y1="34891" x2="58594" y2="38162"/>
                        <a14:foregroundMark x1="57715" y1="35202" x2="55664" y2="36760"/>
                        <a14:foregroundMark x1="55273" y1="37383" x2="56152" y2="41277"/>
                        <a14:foregroundMark x1="85742" y1="44237" x2="87109" y2="40498"/>
                        <a14:foregroundMark x1="60547" y1="42835" x2="59375" y2="43458"/>
                        <a14:foregroundMark x1="59180" y1="44237" x2="59766" y2="47664"/>
                        <a14:foregroundMark x1="20410" y1="58411" x2="18750" y2="60125"/>
                        <a14:foregroundMark x1="18555" y1="52960" x2="17773" y2="50000"/>
                        <a14:foregroundMark x1="17578" y1="51246" x2="15332" y2="52336"/>
                        <a14:foregroundMark x1="15137" y1="52960" x2="15527" y2="56231"/>
                        <a14:foregroundMark x1="88379" y1="44548" x2="87500" y2="49688"/>
                        <a14:backgroundMark x1="70801" y1="84891" x2="76563" y2="84268"/>
                        <a14:backgroundMark x1="65723" y1="20872" x2="65137" y2="23520"/>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1981200"/>
            <a:ext cx="4114800" cy="22964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1480288"/>
            <a:ext cx="8610600" cy="3477875"/>
          </a:xfrm>
          <a:prstGeom prst="rect">
            <a:avLst/>
          </a:prstGeom>
          <a:noFill/>
        </p:spPr>
        <p:txBody>
          <a:bodyPr wrap="square" rtlCol="0">
            <a:spAutoFit/>
          </a:bodyPr>
          <a:lstStyle/>
          <a:p>
            <a:r>
              <a:rPr lang="en-US" sz="3600" dirty="0">
                <a:latin typeface="Adobe Devanagari" pitchFamily="18" charset="0"/>
                <a:cs typeface="Adobe Devanagari" pitchFamily="18" charset="0"/>
              </a:rPr>
              <a:t>Dependent 18-year-olds </a:t>
            </a:r>
          </a:p>
          <a:p>
            <a:r>
              <a:rPr lang="en-US" sz="2400" dirty="0">
                <a:latin typeface="Adobe Devanagari" pitchFamily="18" charset="0"/>
                <a:cs typeface="Adobe Devanagari" pitchFamily="18" charset="0"/>
              </a:rPr>
              <a:t>			 	</a:t>
            </a:r>
            <a:r>
              <a:rPr lang="en-US" sz="2600" dirty="0">
                <a:latin typeface="Adobe Devanagari" pitchFamily="18" charset="0"/>
                <a:cs typeface="Adobe Devanagari" pitchFamily="18" charset="0"/>
              </a:rPr>
              <a:t>CWW will ask for anticipated date 				              of graduation for 17 year  </a:t>
            </a:r>
          </a:p>
          <a:p>
            <a:r>
              <a:rPr lang="en-US" sz="2600" dirty="0">
                <a:latin typeface="Adobe Devanagari" pitchFamily="18" charset="0"/>
                <a:cs typeface="Adobe Devanagari" pitchFamily="18" charset="0"/>
              </a:rPr>
              <a:t>                                                               old.   				</a:t>
            </a:r>
          </a:p>
          <a:p>
            <a:pPr lvl="1"/>
            <a:r>
              <a:rPr lang="en-US" sz="2600" dirty="0">
                <a:latin typeface="Adobe Devanagari" pitchFamily="18" charset="0"/>
                <a:cs typeface="Adobe Devanagari" pitchFamily="18" charset="0"/>
              </a:rPr>
              <a:t>				Request verification that the 18 					year old is expected to graduate 					prior to attaining age 19.</a:t>
            </a:r>
          </a:p>
          <a:p>
            <a:pPr lvl="1"/>
            <a:r>
              <a:rPr lang="en-US" sz="2800" dirty="0">
                <a:latin typeface="Adobe Devanagari" pitchFamily="18" charset="0"/>
                <a:cs typeface="Adobe Devanagari" pitchFamily="18" charset="0"/>
              </a:rPr>
              <a:t> </a:t>
            </a:r>
          </a:p>
        </p:txBody>
      </p:sp>
    </p:spTree>
    <p:extLst>
      <p:ext uri="{BB962C8B-B14F-4D97-AF65-F5344CB8AC3E}">
        <p14:creationId xmlns:p14="http://schemas.microsoft.com/office/powerpoint/2010/main" val="1310541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382000" cy="5943600"/>
          </a:xfrm>
        </p:spPr>
        <p:txBody>
          <a:bodyPr>
            <a:normAutofit/>
          </a:bodyPr>
          <a:lstStyle/>
          <a:p>
            <a:endParaRPr lang="en-US" dirty="0"/>
          </a:p>
          <a:p>
            <a:pPr marL="0" indent="0">
              <a:buNone/>
            </a:pPr>
            <a:endParaRPr lang="en-US" dirty="0"/>
          </a:p>
          <a:p>
            <a:pPr marL="0" indent="0">
              <a:buNone/>
            </a:pPr>
            <a:endParaRPr lang="en-US" dirty="0"/>
          </a:p>
          <a:p>
            <a:endParaRPr lang="en-US" dirty="0"/>
          </a:p>
          <a:p>
            <a:pPr marL="0" indent="0">
              <a:buNone/>
            </a:pPr>
            <a:endParaRPr lang="en-US" dirty="0"/>
          </a:p>
          <a:p>
            <a:endParaRPr lang="en-US" dirty="0"/>
          </a:p>
        </p:txBody>
      </p:sp>
      <p:pic>
        <p:nvPicPr>
          <p:cNvPr id="14338" name="Picture 2" descr="\\fs\profiles$\yxy1\xenapp\b02\Desktop\reminder.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100000" l="0" r="100000">
                        <a14:foregroundMark x1="36170" y1="2000" x2="35816" y2="7000"/>
                      </a14:backgroundRemoval>
                    </a14:imgEffect>
                  </a14:imgLayer>
                </a14:imgProps>
              </a:ext>
              <a:ext uri="{28A0092B-C50C-407E-A947-70E740481C1C}">
                <a14:useLocalDpi xmlns:a14="http://schemas.microsoft.com/office/drawing/2010/main" val="0"/>
              </a:ext>
            </a:extLst>
          </a:blip>
          <a:srcRect/>
          <a:stretch>
            <a:fillRect/>
          </a:stretch>
        </p:blipFill>
        <p:spPr bwMode="auto">
          <a:xfrm rot="1684518">
            <a:off x="1661645" y="617261"/>
            <a:ext cx="6223735" cy="558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129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382000" cy="5943600"/>
          </a:xfrm>
        </p:spPr>
        <p:txBody>
          <a:bodyPr>
            <a:normAutofit fontScale="85000" lnSpcReduction="10000"/>
          </a:bodyPr>
          <a:lstStyle/>
          <a:p>
            <a:pPr marL="0" indent="0">
              <a:buNone/>
            </a:pPr>
            <a:r>
              <a:rPr lang="en-US" sz="3900" b="1" dirty="0">
                <a:solidFill>
                  <a:schemeClr val="bg1"/>
                </a:solidFill>
                <a:latin typeface="Adobe Devanagari" pitchFamily="18" charset="0"/>
                <a:cs typeface="Adobe Devanagari" pitchFamily="18" charset="0"/>
              </a:rPr>
              <a:t>When processing a change, ask:</a:t>
            </a:r>
          </a:p>
          <a:p>
            <a:pPr lvl="1"/>
            <a:r>
              <a:rPr lang="en-US" dirty="0">
                <a:solidFill>
                  <a:schemeClr val="bg1"/>
                </a:solidFill>
                <a:latin typeface="Adobe Devanagari" pitchFamily="18" charset="0"/>
                <a:cs typeface="Adobe Devanagari" pitchFamily="18" charset="0"/>
              </a:rPr>
              <a:t>Is a FS aux needed? </a:t>
            </a:r>
          </a:p>
          <a:p>
            <a:pPr lvl="1">
              <a:buFont typeface="Wingdings" panose="05000000000000000000" pitchFamily="2" charset="2"/>
              <a:buChar char="ü"/>
            </a:pPr>
            <a:r>
              <a:rPr lang="en-US" dirty="0">
                <a:solidFill>
                  <a:schemeClr val="bg1"/>
                </a:solidFill>
                <a:latin typeface="Adobe Devanagari" pitchFamily="18" charset="0"/>
                <a:cs typeface="Adobe Devanagari" pitchFamily="18" charset="0"/>
              </a:rPr>
              <a:t>Email your lead or supervisor if aux </a:t>
            </a:r>
          </a:p>
          <a:p>
            <a:pPr marL="457200" lvl="1" indent="0">
              <a:buNone/>
            </a:pPr>
            <a:r>
              <a:rPr lang="en-US" dirty="0">
                <a:solidFill>
                  <a:schemeClr val="bg1"/>
                </a:solidFill>
                <a:latin typeface="Adobe Devanagari" pitchFamily="18" charset="0"/>
                <a:cs typeface="Adobe Devanagari" pitchFamily="18" charset="0"/>
              </a:rPr>
              <a:t>	approval is needed.</a:t>
            </a:r>
          </a:p>
          <a:p>
            <a:pPr marL="457200" lvl="1" indent="0">
              <a:buNone/>
            </a:pPr>
            <a:endParaRPr lang="en-US" dirty="0">
              <a:solidFill>
                <a:schemeClr val="bg1"/>
              </a:solidFill>
              <a:latin typeface="Adobe Devanagari" pitchFamily="18" charset="0"/>
              <a:cs typeface="Adobe Devanagari" pitchFamily="18" charset="0"/>
            </a:endParaRPr>
          </a:p>
          <a:p>
            <a:pPr lvl="1"/>
            <a:r>
              <a:rPr lang="en-US" dirty="0">
                <a:solidFill>
                  <a:schemeClr val="bg1"/>
                </a:solidFill>
                <a:latin typeface="Adobe Devanagari" pitchFamily="18" charset="0"/>
                <a:cs typeface="Adobe Devanagari" pitchFamily="18" charset="0"/>
              </a:rPr>
              <a:t>Is it appropriate to run with dates? </a:t>
            </a:r>
          </a:p>
          <a:p>
            <a:pPr lvl="1">
              <a:buFont typeface="Wingdings" panose="05000000000000000000" pitchFamily="2" charset="2"/>
              <a:buChar char="ü"/>
            </a:pPr>
            <a:r>
              <a:rPr lang="en-US" dirty="0">
                <a:solidFill>
                  <a:schemeClr val="bg1"/>
                </a:solidFill>
                <a:latin typeface="Adobe Devanagari" pitchFamily="18" charset="0"/>
                <a:cs typeface="Adobe Devanagari" pitchFamily="18" charset="0"/>
              </a:rPr>
              <a:t>Are the HealthCare AG review dates correct?</a:t>
            </a:r>
          </a:p>
          <a:p>
            <a:pPr lvl="1">
              <a:buFont typeface="Wingdings" panose="05000000000000000000" pitchFamily="2" charset="2"/>
              <a:buChar char="ü"/>
            </a:pPr>
            <a:r>
              <a:rPr lang="en-US" dirty="0">
                <a:solidFill>
                  <a:schemeClr val="bg1"/>
                </a:solidFill>
                <a:latin typeface="Adobe Devanagari" pitchFamily="18" charset="0"/>
                <a:cs typeface="Adobe Devanagari" pitchFamily="18" charset="0"/>
              </a:rPr>
              <a:t>Are HealthCare benefits correct for all eligible members?</a:t>
            </a:r>
          </a:p>
          <a:p>
            <a:pPr marL="457200" lvl="1" indent="0">
              <a:buNone/>
            </a:pPr>
            <a:endParaRPr lang="en-US" dirty="0">
              <a:solidFill>
                <a:schemeClr val="bg1"/>
              </a:solidFill>
              <a:latin typeface="Adobe Devanagari" pitchFamily="18" charset="0"/>
              <a:cs typeface="Adobe Devanagari" pitchFamily="18" charset="0"/>
            </a:endParaRPr>
          </a:p>
          <a:p>
            <a:r>
              <a:rPr lang="en-US" dirty="0">
                <a:solidFill>
                  <a:schemeClr val="bg1"/>
                </a:solidFill>
                <a:latin typeface="Adobe Devanagari" pitchFamily="18" charset="0"/>
                <a:cs typeface="Adobe Devanagari" pitchFamily="18" charset="0"/>
              </a:rPr>
              <a:t>As a best practice, do not wait until day 10 to process changes, documents, renewals, etc.</a:t>
            </a:r>
          </a:p>
          <a:p>
            <a:endParaRPr lang="en-US" dirty="0">
              <a:solidFill>
                <a:schemeClr val="bg1"/>
              </a:solidFill>
              <a:latin typeface="Adobe Devanagari" pitchFamily="18" charset="0"/>
              <a:cs typeface="Adobe Devanagari" pitchFamily="18" charset="0"/>
            </a:endParaRPr>
          </a:p>
          <a:p>
            <a:r>
              <a:rPr lang="en-US" dirty="0">
                <a:solidFill>
                  <a:schemeClr val="bg1"/>
                </a:solidFill>
                <a:latin typeface="Adobe Devanagari" pitchFamily="18" charset="0"/>
                <a:cs typeface="Adobe Devanagari" pitchFamily="18" charset="0"/>
              </a:rPr>
              <a:t>Request verification following a report of change to prevent “failure to act” agency QC errors.</a:t>
            </a:r>
          </a:p>
          <a:p>
            <a:endParaRPr lang="en-US" dirty="0"/>
          </a:p>
          <a:p>
            <a:pPr marL="0" indent="0">
              <a:buNone/>
            </a:pPr>
            <a:endParaRPr lang="en-US" dirty="0"/>
          </a:p>
          <a:p>
            <a:pPr marL="0" indent="0">
              <a:buNone/>
            </a:pPr>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723075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dobe Devanagari" pitchFamily="18" charset="0"/>
                <a:cs typeface="Adobe Devanagari" pitchFamily="18" charset="0"/>
              </a:rPr>
              <a:t>Where are the AA dates?</a:t>
            </a:r>
          </a:p>
        </p:txBody>
      </p:sp>
      <p:sp>
        <p:nvSpPr>
          <p:cNvPr id="3" name="Content Placeholder 2"/>
          <p:cNvSpPr>
            <a:spLocks noGrp="1"/>
          </p:cNvSpPr>
          <p:nvPr>
            <p:ph idx="1"/>
          </p:nvPr>
        </p:nvSpPr>
        <p:spPr>
          <a:xfrm>
            <a:off x="685800" y="3276600"/>
            <a:ext cx="7772400" cy="4525963"/>
          </a:xfrm>
        </p:spPr>
        <p:txBody>
          <a:bodyPr/>
          <a:lstStyle/>
          <a:p>
            <a:pPr marL="0" indent="0">
              <a:buNone/>
            </a:pPr>
            <a:r>
              <a:rPr lang="en-US" dirty="0">
                <a:solidFill>
                  <a:schemeClr val="bg1"/>
                </a:solidFill>
                <a:latin typeface="Adobe Devanagari" pitchFamily="18" charset="0"/>
                <a:cs typeface="Adobe Devanagari" pitchFamily="18" charset="0"/>
              </a:rPr>
              <a:t>Can be found on Capital Consortium website</a:t>
            </a:r>
          </a:p>
          <a:p>
            <a:pPr marL="0" indent="0">
              <a:buNone/>
            </a:pPr>
            <a:r>
              <a:rPr lang="en-US" dirty="0">
                <a:solidFill>
                  <a:schemeClr val="bg1"/>
                </a:solidFill>
                <a:hlinkClick r:id="rId3"/>
              </a:rPr>
              <a:t>https://capital-im.com</a:t>
            </a:r>
            <a:endParaRPr lang="en-US" dirty="0">
              <a:solidFill>
                <a:schemeClr val="bg1"/>
              </a:solidFill>
            </a:endParaRPr>
          </a:p>
          <a:p>
            <a:pPr lvl="1"/>
            <a:r>
              <a:rPr lang="en-US" dirty="0">
                <a:solidFill>
                  <a:schemeClr val="bg1"/>
                </a:solidFill>
              </a:rPr>
              <a:t>Under Desk Aids</a:t>
            </a:r>
          </a:p>
          <a:p>
            <a:pPr lvl="1"/>
            <a:r>
              <a:rPr lang="en-US" dirty="0">
                <a:solidFill>
                  <a:schemeClr val="bg1"/>
                </a:solidFill>
              </a:rPr>
              <a:t>Then Multiple Programs</a:t>
            </a:r>
          </a:p>
          <a:p>
            <a:pPr marL="457200" lvl="1" indent="0">
              <a:buNone/>
            </a:pPr>
            <a:r>
              <a:rPr lang="en-US" dirty="0">
                <a:solidFill>
                  <a:schemeClr val="bg1"/>
                </a:solidFill>
              </a:rPr>
              <a:t>Mainframe: RTDT in trans and TBIC in </a:t>
            </a:r>
            <a:r>
              <a:rPr lang="en-US" dirty="0" err="1">
                <a:solidFill>
                  <a:schemeClr val="bg1"/>
                </a:solidFill>
              </a:rPr>
              <a:t>parms</a:t>
            </a:r>
            <a:r>
              <a:rPr lang="en-US" dirty="0">
                <a:solidFill>
                  <a:schemeClr val="bg1"/>
                </a:solidFill>
              </a:rPr>
              <a:t>.</a:t>
            </a:r>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1349" r="35598" b="66830"/>
          <a:stretch/>
        </p:blipFill>
        <p:spPr bwMode="auto">
          <a:xfrm>
            <a:off x="304800" y="1295400"/>
            <a:ext cx="85344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673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743" t="19375" r="20561" b="3332"/>
          <a:stretch/>
        </p:blipFill>
        <p:spPr bwMode="auto">
          <a:xfrm>
            <a:off x="52386" y="78595"/>
            <a:ext cx="8989380" cy="662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5339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603" y="1676400"/>
            <a:ext cx="8229600" cy="3916363"/>
          </a:xfrm>
        </p:spPr>
        <p:txBody>
          <a:bodyPr/>
          <a:lstStyle/>
          <a:p>
            <a:pPr marL="0" indent="0" algn="ctr">
              <a:buNone/>
            </a:pPr>
            <a:r>
              <a:rPr lang="en-US" sz="9600" b="1" dirty="0">
                <a:solidFill>
                  <a:schemeClr val="bg1"/>
                </a:solidFill>
                <a:latin typeface="Adobe Devanagari" pitchFamily="18" charset="0"/>
                <a:cs typeface="Adobe Devanagari" pitchFamily="18" charset="0"/>
              </a:rPr>
              <a:t>Questions</a:t>
            </a:r>
          </a:p>
        </p:txBody>
      </p:sp>
      <p:pic>
        <p:nvPicPr>
          <p:cNvPr id="15362" name="Picture 2" descr="\\fs\profiles$\yxy1\xenapp\b02\Desktop\question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52" b="95799" l="3417" r="94875">
                        <a14:foregroundMark x1="21000" y1="64891" x2="21667" y2="82971"/>
                        <a14:foregroundMark x1="35458" y1="64516" x2="35917" y2="89347"/>
                        <a14:foregroundMark x1="48375" y1="62941" x2="50583" y2="90173"/>
                        <a14:foregroundMark x1="46125" y1="90998" x2="53042" y2="90998"/>
                        <a14:foregroundMark x1="61500" y1="64141" x2="62167" y2="92573"/>
                        <a14:foregroundMark x1="75292" y1="64141" x2="74417" y2="89347"/>
                        <a14:foregroundMark x1="6958" y1="14854" x2="21208" y2="16804"/>
                        <a14:foregroundMark x1="24333" y1="13203" x2="43917" y2="12828"/>
                        <a14:foregroundMark x1="12750" y1="28057" x2="91750" y2="28057"/>
                        <a14:foregroundMark x1="8292" y1="28432" x2="89542" y2="35634"/>
                        <a14:foregroundMark x1="6292" y1="20030" x2="13875" y2="44111"/>
                        <a14:foregroundMark x1="7875" y1="18455" x2="91750" y2="19655"/>
                        <a14:foregroundMark x1="21667" y1="36834" x2="76875" y2="38035"/>
                        <a14:foregroundMark x1="15000" y1="56114" x2="16542" y2="68942"/>
                        <a14:foregroundMark x1="68417" y1="64891" x2="68167" y2="70518"/>
                        <a14:foregroundMark x1="83667" y1="60090" x2="82333" y2="71718"/>
                        <a14:foregroundMark x1="8225" y1="37223" x2="41192" y2="42474"/>
                        <a14:foregroundMark x1="51425" y1="24387" x2="59197" y2="23687"/>
                        <a14:foregroundMark x1="44495" y1="11669" x2="59650" y2="18086"/>
                        <a14:foregroundMark x1="45402" y1="42824" x2="56736" y2="43291"/>
                        <a14:foregroundMark x1="40479" y1="35239" x2="51166" y2="35706"/>
                        <a14:foregroundMark x1="56088" y1="44924" x2="54987" y2="70128"/>
                      </a14:backgroundRemoval>
                    </a14:imgEffect>
                  </a14:imgLayer>
                </a14:imgProps>
              </a:ext>
              <a:ext uri="{28A0092B-C50C-407E-A947-70E740481C1C}">
                <a14:useLocalDpi xmlns:a14="http://schemas.microsoft.com/office/drawing/2010/main" val="0"/>
              </a:ext>
            </a:extLst>
          </a:blip>
          <a:srcRect/>
          <a:stretch>
            <a:fillRect/>
          </a:stretch>
        </p:blipFill>
        <p:spPr bwMode="auto">
          <a:xfrm>
            <a:off x="1600200" y="2514600"/>
            <a:ext cx="6419606" cy="356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44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0000"/>
          </a:schemeClr>
        </a:solidFill>
        <a:effectLst/>
      </p:bgPr>
    </p:bg>
    <p:spTree>
      <p:nvGrpSpPr>
        <p:cNvPr id="1" name=""/>
        <p:cNvGrpSpPr/>
        <p:nvPr/>
      </p:nvGrpSpPr>
      <p:grpSpPr>
        <a:xfrm>
          <a:off x="0" y="0"/>
          <a:ext cx="0" cy="0"/>
          <a:chOff x="0" y="0"/>
          <a:chExt cx="0" cy="0"/>
        </a:xfrm>
      </p:grpSpPr>
      <p:pic>
        <p:nvPicPr>
          <p:cNvPr id="4100" name="Picture 4" descr="\\fs\profiles$\yxy1\xenapp\b02\Desktop\dead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9782">
            <a:off x="183872" y="4377830"/>
            <a:ext cx="3412971" cy="23128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fs\profiles$\yxy1\xenapp\b02\Desktop\paper.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471" y1="10337" x2="83529" y2="1202"/>
                        <a14:foregroundMark x1="15294" y1="7692" x2="76000" y2="481"/>
                        <a14:foregroundMark x1="17176" y1="9135" x2="43529" y2="95673"/>
                        <a14:foregroundMark x1="19294" y1="10337" x2="97176" y2="81971"/>
                        <a14:foregroundMark x1="83059" y1="2644" x2="42588" y2="90385"/>
                        <a14:foregroundMark x1="1647" y1="46635" x2="20235" y2="29087"/>
                        <a14:foregroundMark x1="16000" y1="8413" x2="17412" y2="27885"/>
                        <a14:foregroundMark x1="92941" y1="50721" x2="99765" y2="79808"/>
                        <a14:backgroundMark x1="84000" y1="721" x2="99765" y2="77885"/>
                        <a14:backgroundMark x1="58824" y1="90625" x2="99294" y2="84135"/>
                        <a14:backgroundMark x1="99765" y1="79327" x2="99765" y2="82692"/>
                        <a14:backgroundMark x1="72471" y1="481" x2="76000" y2="0"/>
                      </a14:backgroundRemoval>
                    </a14:imgEffect>
                  </a14:imgLayer>
                </a14:imgProps>
              </a:ext>
              <a:ext uri="{28A0092B-C50C-407E-A947-70E740481C1C}">
                <a14:useLocalDpi xmlns:a14="http://schemas.microsoft.com/office/drawing/2010/main" val="0"/>
              </a:ext>
            </a:extLst>
          </a:blip>
          <a:srcRect/>
          <a:stretch>
            <a:fillRect/>
          </a:stretch>
        </p:blipFill>
        <p:spPr bwMode="auto">
          <a:xfrm>
            <a:off x="2362200" y="990600"/>
            <a:ext cx="6781800" cy="56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solidFill>
                  <a:schemeClr val="bg1"/>
                </a:solidFill>
                <a:latin typeface="Adobe Devanagari" pitchFamily="18" charset="0"/>
                <a:cs typeface="Adobe Devanagari" pitchFamily="18" charset="0"/>
              </a:rPr>
              <a:t>Why is it important?</a:t>
            </a:r>
          </a:p>
        </p:txBody>
      </p:sp>
      <p:sp>
        <p:nvSpPr>
          <p:cNvPr id="3" name="Content Placeholder 2"/>
          <p:cNvSpPr>
            <a:spLocks noGrp="1"/>
          </p:cNvSpPr>
          <p:nvPr>
            <p:ph idx="1"/>
          </p:nvPr>
        </p:nvSpPr>
        <p:spPr>
          <a:xfrm rot="21209956">
            <a:off x="3880649" y="1412500"/>
            <a:ext cx="4661710" cy="5233799"/>
          </a:xfrm>
        </p:spPr>
        <p:txBody>
          <a:bodyPr>
            <a:normAutofit/>
          </a:bodyPr>
          <a:lstStyle/>
          <a:p>
            <a:r>
              <a:rPr lang="en-US" sz="2400" dirty="0">
                <a:latin typeface="Adobe Devanagari" pitchFamily="18" charset="0"/>
                <a:cs typeface="Adobe Devanagari" pitchFamily="18" charset="0"/>
              </a:rPr>
              <a:t>Last day to impact next month’s benefits to ensure proper </a:t>
            </a:r>
          </a:p>
          <a:p>
            <a:pPr marL="0" indent="0">
              <a:buNone/>
            </a:pPr>
            <a:r>
              <a:rPr lang="en-US" sz="2400" dirty="0">
                <a:latin typeface="Adobe Devanagari" pitchFamily="18" charset="0"/>
                <a:cs typeface="Adobe Devanagari" pitchFamily="18" charset="0"/>
              </a:rPr>
              <a:t>      notices to client</a:t>
            </a:r>
          </a:p>
          <a:p>
            <a:endParaRPr lang="en-US" sz="2400" dirty="0">
              <a:latin typeface="Adobe Devanagari" pitchFamily="18" charset="0"/>
              <a:cs typeface="Adobe Devanagari" pitchFamily="18" charset="0"/>
            </a:endParaRPr>
          </a:p>
          <a:p>
            <a:r>
              <a:rPr lang="en-US" sz="2400" dirty="0">
                <a:latin typeface="Adobe Devanagari" pitchFamily="18" charset="0"/>
                <a:cs typeface="Adobe Devanagari" pitchFamily="18" charset="0"/>
              </a:rPr>
              <a:t>Process SMRFs and renewals before cutoff to avoid negative notices</a:t>
            </a:r>
          </a:p>
          <a:p>
            <a:endParaRPr lang="en-US" sz="2400" dirty="0">
              <a:latin typeface="Adobe Devanagari" pitchFamily="18" charset="0"/>
              <a:cs typeface="Adobe Devanagari" pitchFamily="18" charset="0"/>
            </a:endParaRPr>
          </a:p>
          <a:p>
            <a:r>
              <a:rPr lang="en-US" sz="2400" dirty="0">
                <a:latin typeface="Adobe Devanagari" pitchFamily="18" charset="0"/>
                <a:cs typeface="Adobe Devanagari" pitchFamily="18" charset="0"/>
              </a:rPr>
              <a:t>Timeliness = less work (running w/dates, issuing auxiliaries, phone calls)</a:t>
            </a:r>
          </a:p>
          <a:p>
            <a:endParaRPr lang="en-US" dirty="0">
              <a:solidFill>
                <a:schemeClr val="bg1"/>
              </a:solidFill>
            </a:endParaRPr>
          </a:p>
          <a:p>
            <a:endParaRPr lang="en-US" dirty="0"/>
          </a:p>
          <a:p>
            <a:pPr marL="457200" lvl="1" indent="0">
              <a:buNone/>
            </a:pPr>
            <a:endParaRPr lang="en-US" dirty="0"/>
          </a:p>
          <a:p>
            <a:endParaRPr lang="en-US" dirty="0"/>
          </a:p>
          <a:p>
            <a:pPr marL="0" indent="0">
              <a:buNone/>
            </a:pPr>
            <a:endParaRPr lang="en-US" dirty="0"/>
          </a:p>
        </p:txBody>
      </p:sp>
      <p:pic>
        <p:nvPicPr>
          <p:cNvPr id="4098" name="Picture 2" descr="\\fs\profiles$\yxy1\xenapp\b02\Desktop\paperwork.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4473" y1="34161" x2="7668" y2="50932"/>
                        <a14:foregroundMark x1="1917" y1="36646" x2="5751" y2="54658"/>
                        <a14:foregroundMark x1="45687" y1="28571" x2="46645" y2="47205"/>
                        <a14:foregroundMark x1="41853" y1="45342" x2="48562" y2="27329"/>
                        <a14:foregroundMark x1="62300" y1="88199" x2="98722" y2="88820"/>
                        <a14:foregroundMark x1="16933" y1="6211" x2="21086" y2="11801"/>
                        <a14:foregroundMark x1="10543" y1="78882" x2="12141" y2="64596"/>
                        <a14:foregroundMark x1="28754" y1="47826" x2="32588" y2="40373"/>
                        <a14:foregroundMark x1="67412" y1="96273" x2="79553" y2="93789"/>
                        <a14:foregroundMark x1="49201" y1="54658" x2="50479" y2="65839"/>
                        <a14:foregroundMark x1="50479" y1="63975" x2="58786" y2="55901"/>
                        <a14:foregroundMark x1="58786" y1="57143" x2="66134" y2="63975"/>
                        <a14:foregroundMark x1="49521" y1="65217" x2="55911" y2="72671"/>
                        <a14:foregroundMark x1="8946" y1="25466" x2="7029" y2="30435"/>
                        <a14:backgroundMark x1="54633" y1="75155" x2="57188" y2="73292"/>
                      </a14:backgroundRemoval>
                    </a14:imgEffect>
                  </a14:imgLayer>
                </a14:imgProps>
              </a:ext>
              <a:ext uri="{28A0092B-C50C-407E-A947-70E740481C1C}">
                <a14:useLocalDpi xmlns:a14="http://schemas.microsoft.com/office/drawing/2010/main" val="0"/>
              </a:ext>
            </a:extLst>
          </a:blip>
          <a:srcRect/>
          <a:stretch>
            <a:fillRect/>
          </a:stretch>
        </p:blipFill>
        <p:spPr bwMode="auto">
          <a:xfrm rot="190561">
            <a:off x="135705" y="241114"/>
            <a:ext cx="3437520" cy="227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96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r>
              <a:rPr lang="en-US" dirty="0">
                <a:solidFill>
                  <a:schemeClr val="bg1"/>
                </a:solidFill>
              </a:rPr>
              <a:t>Reduce CAPER (Case and Procedural Error Rates) </a:t>
            </a:r>
          </a:p>
          <a:p>
            <a:pPr lvl="1"/>
            <a:r>
              <a:rPr lang="en-US" dirty="0">
                <a:solidFill>
                  <a:schemeClr val="bg1"/>
                </a:solidFill>
              </a:rPr>
              <a:t>monitored by the state</a:t>
            </a:r>
          </a:p>
          <a:p>
            <a:r>
              <a:rPr lang="en-US" dirty="0">
                <a:solidFill>
                  <a:schemeClr val="bg1"/>
                </a:solidFill>
              </a:rPr>
              <a:t>Reduce client anxiety and stress </a:t>
            </a:r>
          </a:p>
          <a:p>
            <a:r>
              <a:rPr lang="en-US" dirty="0">
                <a:solidFill>
                  <a:schemeClr val="bg1"/>
                </a:solidFill>
              </a:rPr>
              <a:t>Impacts QC timeliness report</a:t>
            </a:r>
          </a:p>
          <a:p>
            <a:endParaRPr lang="en-US" dirty="0"/>
          </a:p>
        </p:txBody>
      </p:sp>
      <p:pic>
        <p:nvPicPr>
          <p:cNvPr id="1026" name="Picture 2" descr="\\fs\profiles$\yxy1\xenapp\b02\Desktop\stre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250" b="98000" l="250" r="99250">
                        <a14:foregroundMark x1="4625" y1="7375" x2="11375" y2="13875"/>
                        <a14:foregroundMark x1="87375" y1="6750" x2="88375" y2="15875"/>
                        <a14:foregroundMark x1="38500" y1="3000" x2="37250" y2="9500"/>
                        <a14:foregroundMark x1="32249" y1="25601" x2="60679" y2="24752"/>
                        <a14:backgroundMark x1="10375" y1="73500" x2="21250" y2="83375"/>
                      </a14:backgroundRemoval>
                    </a14:imgEffect>
                  </a14:imgLayer>
                </a14:imgProps>
              </a:ext>
              <a:ext uri="{28A0092B-C50C-407E-A947-70E740481C1C}">
                <a14:useLocalDpi xmlns:a14="http://schemas.microsoft.com/office/drawing/2010/main" val="0"/>
              </a:ext>
            </a:extLst>
          </a:blip>
          <a:srcRect/>
          <a:stretch>
            <a:fillRect/>
          </a:stretch>
        </p:blipFill>
        <p:spPr bwMode="auto">
          <a:xfrm rot="752451">
            <a:off x="4399239" y="3789639"/>
            <a:ext cx="2943333" cy="29433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s\profiles$\yxy1\xenapp\b02\Desktop\oop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67250" y1="69750" x2="67500" y2="86000"/>
                        <a14:backgroundMark x1="13000" y1="30250" x2="54250" y2="28500"/>
                        <a14:backgroundMark x1="15750" y1="40750" x2="40750" y2="40750"/>
                        <a14:backgroundMark x1="38000" y1="40750" x2="40250" y2="48750"/>
                      </a14:backgroundRemoval>
                    </a14:imgEffect>
                  </a14:imgLayer>
                </a14:imgProps>
              </a:ext>
              <a:ext uri="{28A0092B-C50C-407E-A947-70E740481C1C}">
                <a14:useLocalDpi xmlns:a14="http://schemas.microsoft.com/office/drawing/2010/main" val="0"/>
              </a:ext>
            </a:extLst>
          </a:blip>
          <a:srcRect/>
          <a:stretch>
            <a:fillRect/>
          </a:stretch>
        </p:blipFill>
        <p:spPr bwMode="auto">
          <a:xfrm rot="21314145">
            <a:off x="5193655" y="2760473"/>
            <a:ext cx="4263045" cy="426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678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F090">
            <a:alpha val="75686"/>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143000"/>
          </a:xfrm>
        </p:spPr>
        <p:txBody>
          <a:bodyPr>
            <a:normAutofit fontScale="90000"/>
          </a:bodyPr>
          <a:lstStyle/>
          <a:p>
            <a:r>
              <a:rPr lang="en-US" sz="10000" b="1" dirty="0">
                <a:latin typeface="Adobe Devanagari" pitchFamily="18" charset="0"/>
                <a:cs typeface="Adobe Devanagari" pitchFamily="18" charset="0"/>
              </a:rPr>
              <a:t>FoodShare</a:t>
            </a:r>
          </a:p>
        </p:txBody>
      </p:sp>
      <p:pic>
        <p:nvPicPr>
          <p:cNvPr id="7170" name="Picture 2" descr="\\fs\profiles$\yxy1\xenapp\b02\Desktop\basket.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385"/>
                    </a14:imgEffect>
                  </a14:imgLayer>
                </a14:imgProps>
              </a:ext>
              <a:ext uri="{28A0092B-C50C-407E-A947-70E740481C1C}">
                <a14:useLocalDpi xmlns:a14="http://schemas.microsoft.com/office/drawing/2010/main" val="0"/>
              </a:ext>
            </a:extLst>
          </a:blip>
          <a:srcRect/>
          <a:stretch>
            <a:fillRect/>
          </a:stretch>
        </p:blipFill>
        <p:spPr bwMode="auto">
          <a:xfrm>
            <a:off x="2133599" y="1806599"/>
            <a:ext cx="5248275" cy="467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04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F090">
            <a:alpha val="7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dobe Devanagari" pitchFamily="18" charset="0"/>
                <a:cs typeface="Adobe Devanagari" pitchFamily="18" charset="0"/>
              </a:rPr>
              <a:t>FoodShare</a:t>
            </a:r>
          </a:p>
        </p:txBody>
      </p:sp>
      <p:sp>
        <p:nvSpPr>
          <p:cNvPr id="3" name="Content Placeholder 2"/>
          <p:cNvSpPr>
            <a:spLocks noGrp="1"/>
          </p:cNvSpPr>
          <p:nvPr>
            <p:ph idx="1"/>
          </p:nvPr>
        </p:nvSpPr>
        <p:spPr>
          <a:xfrm>
            <a:off x="457200" y="2057400"/>
            <a:ext cx="8229600" cy="4525963"/>
          </a:xfrm>
        </p:spPr>
        <p:txBody>
          <a:bodyPr>
            <a:normAutofit fontScale="92500"/>
          </a:bodyPr>
          <a:lstStyle/>
          <a:p>
            <a:r>
              <a:rPr lang="en-US" dirty="0">
                <a:latin typeface="Adobe Devanagari" pitchFamily="18" charset="0"/>
                <a:cs typeface="Adobe Devanagari" pitchFamily="18" charset="0"/>
              </a:rPr>
              <a:t>All reported changes that cause an increase in the FoodShare benefit will be effective the first of the month following the report month</a:t>
            </a:r>
          </a:p>
          <a:p>
            <a:pPr lvl="1"/>
            <a:r>
              <a:rPr lang="en-US" dirty="0">
                <a:latin typeface="Adobe Devanagari" pitchFamily="18" charset="0"/>
                <a:cs typeface="Adobe Devanagari" pitchFamily="18" charset="0"/>
              </a:rPr>
              <a:t>person adds </a:t>
            </a:r>
          </a:p>
          <a:p>
            <a:pPr lvl="1"/>
            <a:r>
              <a:rPr lang="en-US" dirty="0">
                <a:latin typeface="Adobe Devanagari" pitchFamily="18" charset="0"/>
                <a:cs typeface="Adobe Devanagari" pitchFamily="18" charset="0"/>
              </a:rPr>
              <a:t>increase in expenses</a:t>
            </a:r>
          </a:p>
          <a:p>
            <a:pPr lvl="1"/>
            <a:r>
              <a:rPr lang="en-US" dirty="0">
                <a:latin typeface="Adobe Devanagari" pitchFamily="18" charset="0"/>
                <a:cs typeface="Adobe Devanagari" pitchFamily="18" charset="0"/>
              </a:rPr>
              <a:t>decreased income</a:t>
            </a:r>
          </a:p>
          <a:p>
            <a:pPr marL="457200" lvl="1" indent="0">
              <a:buNone/>
            </a:pPr>
            <a:endParaRPr lang="en-US" dirty="0">
              <a:latin typeface="Adobe Devanagari" pitchFamily="18" charset="0"/>
              <a:cs typeface="Adobe Devanagari" pitchFamily="18" charset="0"/>
            </a:endParaRPr>
          </a:p>
          <a:p>
            <a:pPr marL="514350" indent="-457200"/>
            <a:r>
              <a:rPr lang="en-US" dirty="0">
                <a:latin typeface="Adobe Devanagari" pitchFamily="18" charset="0"/>
                <a:cs typeface="Adobe Devanagari" pitchFamily="18" charset="0"/>
              </a:rPr>
              <a:t>If case is pending for verification over AA, benefits will be issued at the last confirmed amount</a:t>
            </a:r>
          </a:p>
          <a:p>
            <a:pPr marL="57150" indent="0">
              <a:buNone/>
            </a:pPr>
            <a:endParaRPr lang="en-US" dirty="0">
              <a:solidFill>
                <a:schemeClr val="bg1"/>
              </a:solidFill>
              <a:latin typeface="Adobe Devanagari" pitchFamily="18" charset="0"/>
              <a:cs typeface="Adobe Devanagari" pitchFamily="18" charset="0"/>
            </a:endParaRPr>
          </a:p>
          <a:p>
            <a:endParaRPr lang="en-US" dirty="0"/>
          </a:p>
          <a:p>
            <a:pPr marL="0" indent="0">
              <a:buNone/>
            </a:pPr>
            <a:endParaRPr lang="en-US" dirty="0"/>
          </a:p>
          <a:p>
            <a:endParaRPr lang="en-US" dirty="0"/>
          </a:p>
        </p:txBody>
      </p:sp>
      <p:pic>
        <p:nvPicPr>
          <p:cNvPr id="11" name="Picture 7" descr="\\fs\profiles$\yxy1\xenapp\b02\Desktop\frui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5894">
            <a:off x="5955748" y="3081655"/>
            <a:ext cx="2171700" cy="19431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s\profiles$\yxy1\xenapp\b02\Desktop\veggies.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00" b="57000" l="1250" r="39000">
                        <a14:foregroundMark x1="13250" y1="31500" x2="19500" y2="39250"/>
                        <a14:foregroundMark x1="35500" y1="32750" x2="29250" y2="38000"/>
                        <a14:foregroundMark x1="20500" y1="34500" x2="26750" y2="33500"/>
                        <a14:foregroundMark x1="21500" y1="42750" x2="26500" y2="41750"/>
                        <a14:foregroundMark x1="19500" y1="55750" x2="22500" y2="53000"/>
                        <a14:foregroundMark x1="26500" y1="53000" x2="31500" y2="54750"/>
                      </a14:backgroundRemoval>
                    </a14:imgEffect>
                  </a14:imgLayer>
                </a14:imgProps>
              </a:ext>
              <a:ext uri="{28A0092B-C50C-407E-A947-70E740481C1C}">
                <a14:useLocalDpi xmlns:a14="http://schemas.microsoft.com/office/drawing/2010/main" val="0"/>
              </a:ext>
            </a:extLst>
          </a:blip>
          <a:srcRect r="60995" b="41551"/>
          <a:stretch/>
        </p:blipFill>
        <p:spPr bwMode="auto">
          <a:xfrm rot="20537741">
            <a:off x="330658" y="150057"/>
            <a:ext cx="1287317" cy="19290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09600"/>
            <a:ext cx="1603375"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456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F090">
            <a:alpha val="7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39000" cy="1143000"/>
          </a:xfrm>
        </p:spPr>
        <p:txBody>
          <a:bodyPr/>
          <a:lstStyle/>
          <a:p>
            <a:r>
              <a:rPr lang="en-US" b="1" dirty="0">
                <a:latin typeface="Adobe Devanagari" pitchFamily="18" charset="0"/>
                <a:cs typeface="Adobe Devanagari" pitchFamily="18" charset="0"/>
              </a:rPr>
              <a:t>FoodShare</a:t>
            </a:r>
          </a:p>
        </p:txBody>
      </p:sp>
      <p:sp>
        <p:nvSpPr>
          <p:cNvPr id="4" name="Content Placeholder 3"/>
          <p:cNvSpPr>
            <a:spLocks noGrp="1"/>
          </p:cNvSpPr>
          <p:nvPr>
            <p:ph idx="1"/>
          </p:nvPr>
        </p:nvSpPr>
        <p:spPr>
          <a:xfrm>
            <a:off x="304800" y="1447800"/>
            <a:ext cx="4922043" cy="3200400"/>
          </a:xfrm>
        </p:spPr>
        <p:txBody>
          <a:bodyPr/>
          <a:lstStyle/>
          <a:p>
            <a:pPr marL="57150" indent="0">
              <a:buNone/>
            </a:pPr>
            <a:r>
              <a:rPr lang="en-US" dirty="0">
                <a:latin typeface="Adobe Devanagari" pitchFamily="18" charset="0"/>
                <a:cs typeface="Adobe Devanagari" pitchFamily="18" charset="0"/>
              </a:rPr>
              <a:t>Examples:</a:t>
            </a:r>
          </a:p>
          <a:p>
            <a:pPr marL="57150" indent="0">
              <a:buNone/>
            </a:pPr>
            <a:r>
              <a:rPr lang="en-US" sz="2400" dirty="0">
                <a:latin typeface="Adobe Devanagari" pitchFamily="18" charset="0"/>
                <a:cs typeface="Adobe Devanagari" pitchFamily="18" charset="0"/>
              </a:rPr>
              <a:t>1) Sarah reports on April 2</a:t>
            </a:r>
            <a:r>
              <a:rPr lang="en-US" sz="2400" baseline="30000" dirty="0">
                <a:latin typeface="Adobe Devanagari" pitchFamily="18" charset="0"/>
                <a:cs typeface="Adobe Devanagari" pitchFamily="18" charset="0"/>
              </a:rPr>
              <a:t>nd</a:t>
            </a:r>
            <a:r>
              <a:rPr lang="en-US" sz="2400" dirty="0">
                <a:latin typeface="Adobe Devanagari" pitchFamily="18" charset="0"/>
                <a:cs typeface="Adobe Devanagari" pitchFamily="18" charset="0"/>
              </a:rPr>
              <a:t> that her rent increased. If not questionable, FS will increase effective May 1</a:t>
            </a:r>
            <a:r>
              <a:rPr lang="en-US" sz="2400" baseline="30000" dirty="0">
                <a:latin typeface="Adobe Devanagari" pitchFamily="18" charset="0"/>
                <a:cs typeface="Adobe Devanagari" pitchFamily="18" charset="0"/>
              </a:rPr>
              <a:t>st</a:t>
            </a:r>
            <a:r>
              <a:rPr lang="en-US" sz="2400" dirty="0">
                <a:latin typeface="Adobe Devanagari" pitchFamily="18" charset="0"/>
                <a:cs typeface="Adobe Devanagari" pitchFamily="18" charset="0"/>
              </a:rPr>
              <a:t>. </a:t>
            </a:r>
          </a:p>
          <a:p>
            <a:endParaRPr lang="en-US" dirty="0"/>
          </a:p>
        </p:txBody>
      </p:sp>
      <p:sp>
        <p:nvSpPr>
          <p:cNvPr id="5" name="TextBox 4"/>
          <p:cNvSpPr txBox="1"/>
          <p:nvPr/>
        </p:nvSpPr>
        <p:spPr>
          <a:xfrm>
            <a:off x="205681" y="3428999"/>
            <a:ext cx="8153400" cy="3194721"/>
          </a:xfrm>
          <a:prstGeom prst="rect">
            <a:avLst/>
          </a:prstGeom>
          <a:noFill/>
        </p:spPr>
        <p:txBody>
          <a:bodyPr wrap="square" rtlCol="0">
            <a:spAutoFit/>
          </a:bodyPr>
          <a:lstStyle/>
          <a:p>
            <a:pPr marL="57150" lvl="0">
              <a:spcBef>
                <a:spcPct val="20000"/>
              </a:spcBef>
            </a:pPr>
            <a:r>
              <a:rPr lang="en-US" sz="2400" dirty="0">
                <a:solidFill>
                  <a:prstClr val="black"/>
                </a:solidFill>
                <a:latin typeface="Adobe Devanagari" pitchFamily="18" charset="0"/>
                <a:cs typeface="Adobe Devanagari" pitchFamily="18" charset="0"/>
              </a:rPr>
              <a:t>2) Nancy reports on April 10th that her income decreased, verification is due April 30th.  AA is the 17</a:t>
            </a:r>
            <a:r>
              <a:rPr lang="en-US" sz="2400" baseline="30000" dirty="0">
                <a:solidFill>
                  <a:prstClr val="black"/>
                </a:solidFill>
                <a:latin typeface="Adobe Devanagari" pitchFamily="18" charset="0"/>
                <a:cs typeface="Adobe Devanagari" pitchFamily="18" charset="0"/>
              </a:rPr>
              <a:t>th</a:t>
            </a:r>
            <a:r>
              <a:rPr lang="en-US" sz="2400" dirty="0">
                <a:solidFill>
                  <a:prstClr val="black"/>
                </a:solidFill>
                <a:latin typeface="Adobe Devanagari" pitchFamily="18" charset="0"/>
                <a:cs typeface="Adobe Devanagari" pitchFamily="18" charset="0"/>
              </a:rPr>
              <a:t>, May FS benefits will be issued at the last confirmed amount. </a:t>
            </a:r>
          </a:p>
          <a:p>
            <a:pPr lvl="1">
              <a:spcBef>
                <a:spcPct val="20000"/>
              </a:spcBef>
            </a:pPr>
            <a:r>
              <a:rPr lang="en-US" sz="2400" dirty="0">
                <a:solidFill>
                  <a:prstClr val="black"/>
                </a:solidFill>
                <a:latin typeface="Adobe Devanagari" pitchFamily="18" charset="0"/>
                <a:cs typeface="Adobe Devanagari" pitchFamily="18" charset="0"/>
              </a:rPr>
              <a:t>-If verification is received April 15</a:t>
            </a:r>
            <a:r>
              <a:rPr lang="en-US" sz="2400" baseline="30000" dirty="0">
                <a:solidFill>
                  <a:prstClr val="black"/>
                </a:solidFill>
                <a:latin typeface="Adobe Devanagari" pitchFamily="18" charset="0"/>
                <a:cs typeface="Adobe Devanagari" pitchFamily="18" charset="0"/>
              </a:rPr>
              <a:t>th</a:t>
            </a:r>
            <a:r>
              <a:rPr lang="en-US" sz="2400" dirty="0">
                <a:solidFill>
                  <a:prstClr val="black"/>
                </a:solidFill>
                <a:latin typeface="Adobe Devanagari" pitchFamily="18" charset="0"/>
                <a:cs typeface="Adobe Devanagari" pitchFamily="18" charset="0"/>
              </a:rPr>
              <a:t> (</a:t>
            </a:r>
            <a:r>
              <a:rPr lang="en-US" sz="2400" dirty="0">
                <a:solidFill>
                  <a:srgbClr val="FF0000"/>
                </a:solidFill>
                <a:latin typeface="Adobe Devanagari" pitchFamily="18" charset="0"/>
                <a:cs typeface="Adobe Devanagari" pitchFamily="18" charset="0"/>
              </a:rPr>
              <a:t>before AA</a:t>
            </a:r>
            <a:r>
              <a:rPr lang="en-US" sz="2400" dirty="0">
                <a:solidFill>
                  <a:prstClr val="black"/>
                </a:solidFill>
                <a:latin typeface="Adobe Devanagari" pitchFamily="18" charset="0"/>
                <a:cs typeface="Adobe Devanagari" pitchFamily="18" charset="0"/>
              </a:rPr>
              <a:t>), FS will increase effective May 1</a:t>
            </a:r>
            <a:r>
              <a:rPr lang="en-US" sz="2400" baseline="30000" dirty="0">
                <a:solidFill>
                  <a:prstClr val="black"/>
                </a:solidFill>
                <a:latin typeface="Adobe Devanagari" pitchFamily="18" charset="0"/>
                <a:cs typeface="Adobe Devanagari" pitchFamily="18" charset="0"/>
              </a:rPr>
              <a:t>st</a:t>
            </a:r>
            <a:r>
              <a:rPr lang="en-US" sz="2400" dirty="0">
                <a:solidFill>
                  <a:prstClr val="black"/>
                </a:solidFill>
                <a:latin typeface="Adobe Devanagari" pitchFamily="18" charset="0"/>
                <a:cs typeface="Adobe Devanagari" pitchFamily="18" charset="0"/>
              </a:rPr>
              <a:t>. </a:t>
            </a:r>
          </a:p>
          <a:p>
            <a:pPr lvl="1">
              <a:spcBef>
                <a:spcPct val="20000"/>
              </a:spcBef>
            </a:pPr>
            <a:r>
              <a:rPr lang="en-US" sz="2400" dirty="0">
                <a:solidFill>
                  <a:prstClr val="black"/>
                </a:solidFill>
                <a:latin typeface="Adobe Devanagari" pitchFamily="18" charset="0"/>
                <a:cs typeface="Adobe Devanagari" pitchFamily="18" charset="0"/>
              </a:rPr>
              <a:t>-If verification is received April 20</a:t>
            </a:r>
            <a:r>
              <a:rPr lang="en-US" sz="2400" baseline="30000" dirty="0">
                <a:solidFill>
                  <a:prstClr val="black"/>
                </a:solidFill>
                <a:latin typeface="Adobe Devanagari" pitchFamily="18" charset="0"/>
                <a:cs typeface="Adobe Devanagari" pitchFamily="18" charset="0"/>
              </a:rPr>
              <a:t>th</a:t>
            </a:r>
            <a:r>
              <a:rPr lang="en-US" sz="2400" dirty="0">
                <a:solidFill>
                  <a:prstClr val="black"/>
                </a:solidFill>
                <a:latin typeface="Adobe Devanagari" pitchFamily="18" charset="0"/>
                <a:cs typeface="Adobe Devanagari" pitchFamily="18" charset="0"/>
              </a:rPr>
              <a:t> (</a:t>
            </a:r>
            <a:r>
              <a:rPr lang="en-US" sz="2400" dirty="0">
                <a:solidFill>
                  <a:srgbClr val="FF0000"/>
                </a:solidFill>
                <a:latin typeface="Adobe Devanagari" pitchFamily="18" charset="0"/>
                <a:cs typeface="Adobe Devanagari" pitchFamily="18" charset="0"/>
              </a:rPr>
              <a:t>after AA</a:t>
            </a:r>
            <a:r>
              <a:rPr lang="en-US" sz="2400" dirty="0">
                <a:solidFill>
                  <a:prstClr val="black"/>
                </a:solidFill>
                <a:latin typeface="Adobe Devanagari" pitchFamily="18" charset="0"/>
                <a:cs typeface="Adobe Devanagari" pitchFamily="18" charset="0"/>
              </a:rPr>
              <a:t>), since May benefits have already been determined, worker will need to issue </a:t>
            </a:r>
            <a:r>
              <a:rPr lang="en-US" sz="2400" b="1" dirty="0">
                <a:solidFill>
                  <a:prstClr val="black"/>
                </a:solidFill>
                <a:latin typeface="Adobe Devanagari" pitchFamily="18" charset="0"/>
                <a:cs typeface="Adobe Devanagari" pitchFamily="18" charset="0"/>
              </a:rPr>
              <a:t>auxiliary</a:t>
            </a:r>
            <a:r>
              <a:rPr lang="en-US" sz="2400" dirty="0">
                <a:solidFill>
                  <a:prstClr val="black"/>
                </a:solidFill>
                <a:latin typeface="Adobe Devanagari" pitchFamily="18" charset="0"/>
                <a:cs typeface="Adobe Devanagari" pitchFamily="18" charset="0"/>
              </a:rPr>
              <a:t> for May.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112776"/>
            <a:ext cx="3208156" cy="2349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6613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5691</TotalTime>
  <Words>2435</Words>
  <Application>Microsoft Office PowerPoint</Application>
  <PresentationFormat>On-screen Show (4:3)</PresentationFormat>
  <Paragraphs>322</Paragraphs>
  <Slides>47</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Adobe Devanagari</vt:lpstr>
      <vt:lpstr>Arial</vt:lpstr>
      <vt:lpstr>Calibri</vt:lpstr>
      <vt:lpstr>Wingdings</vt:lpstr>
      <vt:lpstr>Office Theme</vt:lpstr>
      <vt:lpstr>Tips Regarding  (AA)</vt:lpstr>
      <vt:lpstr>PowerPoint Presentation</vt:lpstr>
      <vt:lpstr>What is it?</vt:lpstr>
      <vt:lpstr>PowerPoint Presentation</vt:lpstr>
      <vt:lpstr>Why is it important?</vt:lpstr>
      <vt:lpstr>PowerPoint Presentation</vt:lpstr>
      <vt:lpstr>FoodShare</vt:lpstr>
      <vt:lpstr>FoodShare</vt:lpstr>
      <vt:lpstr>FoodShare</vt:lpstr>
      <vt:lpstr>FoodShare</vt:lpstr>
      <vt:lpstr>PowerPoint Presentation</vt:lpstr>
      <vt:lpstr>PowerPoint Presentation</vt:lpstr>
      <vt:lpstr>HealthCare</vt:lpstr>
      <vt:lpstr>HealthCare</vt:lpstr>
      <vt:lpstr>HealthCare</vt:lpstr>
      <vt:lpstr>PowerPoint Presentation</vt:lpstr>
      <vt:lpstr>Baby Add</vt:lpstr>
      <vt:lpstr>Changes to income/premium</vt:lpstr>
      <vt:lpstr>PowerPoint Presentation</vt:lpstr>
      <vt:lpstr>PowerPoint Presentation</vt:lpstr>
      <vt:lpstr>Premium Increase (Person Add)</vt:lpstr>
      <vt:lpstr>PowerPoint Presentation</vt:lpstr>
      <vt:lpstr>CTS</vt:lpstr>
      <vt:lpstr>CTS Interface</vt:lpstr>
      <vt:lpstr>CTS Interface</vt:lpstr>
      <vt:lpstr>CTS Payment Schedule</vt:lpstr>
      <vt:lpstr>CTS Payment Schedule</vt:lpstr>
      <vt:lpstr>CTS Payments (HOD)</vt:lpstr>
      <vt:lpstr>Running with Dates</vt:lpstr>
      <vt:lpstr>Retro Form</vt:lpstr>
      <vt:lpstr>PowerPoint Presentation</vt:lpstr>
      <vt:lpstr>Late Renewals</vt:lpstr>
      <vt:lpstr>Late Renewals</vt:lpstr>
      <vt:lpstr>Late Renewals</vt:lpstr>
      <vt:lpstr>Late Renewals</vt:lpstr>
      <vt:lpstr>Late Renewals</vt:lpstr>
      <vt:lpstr>Renewal Not Completed</vt:lpstr>
      <vt:lpstr>Change Reporting Reminders </vt:lpstr>
      <vt:lpstr>Change Reporting Reminders </vt:lpstr>
      <vt:lpstr>Change Reporting Reminders </vt:lpstr>
      <vt:lpstr>Change Reporting Reminders </vt:lpstr>
      <vt:lpstr>Change Reporting Reminders </vt:lpstr>
      <vt:lpstr>PowerPoint Presentation</vt:lpstr>
      <vt:lpstr>PowerPoint Presentation</vt:lpstr>
      <vt:lpstr>Where are the AA dates?</vt:lpstr>
      <vt:lpstr>PowerPoint Presentation</vt:lpstr>
      <vt:lpstr>PowerPoint Presentation</vt:lpstr>
    </vt:vector>
  </TitlesOfParts>
  <Company>Dane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Adverse Action</dc:title>
  <dc:creator>Yang, Yer</dc:creator>
  <cp:lastModifiedBy>Unger, Paul</cp:lastModifiedBy>
  <cp:revision>176</cp:revision>
  <cp:lastPrinted>2018-04-18T13:51:28Z</cp:lastPrinted>
  <dcterms:created xsi:type="dcterms:W3CDTF">2017-12-21T21:19:58Z</dcterms:created>
  <dcterms:modified xsi:type="dcterms:W3CDTF">2025-01-28T20:00:24Z</dcterms:modified>
</cp:coreProperties>
</file>