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69" r:id="rId3"/>
    <p:sldId id="257" r:id="rId4"/>
    <p:sldId id="279" r:id="rId5"/>
    <p:sldId id="258" r:id="rId6"/>
    <p:sldId id="280" r:id="rId7"/>
    <p:sldId id="266" r:id="rId8"/>
    <p:sldId id="297" r:id="rId9"/>
    <p:sldId id="285" r:id="rId10"/>
    <p:sldId id="268" r:id="rId11"/>
    <p:sldId id="278" r:id="rId12"/>
    <p:sldId id="290" r:id="rId13"/>
    <p:sldId id="267" r:id="rId14"/>
    <p:sldId id="296" r:id="rId15"/>
    <p:sldId id="281" r:id="rId16"/>
    <p:sldId id="282" r:id="rId17"/>
    <p:sldId id="260" r:id="rId18"/>
    <p:sldId id="270" r:id="rId19"/>
    <p:sldId id="283" r:id="rId20"/>
    <p:sldId id="284" r:id="rId21"/>
    <p:sldId id="271" r:id="rId22"/>
    <p:sldId id="291" r:id="rId23"/>
    <p:sldId id="286" r:id="rId24"/>
    <p:sldId id="292" r:id="rId25"/>
    <p:sldId id="298" r:id="rId26"/>
    <p:sldId id="287" r:id="rId27"/>
    <p:sldId id="295" r:id="rId28"/>
    <p:sldId id="299" r:id="rId29"/>
    <p:sldId id="275" r:id="rId30"/>
    <p:sldId id="288" r:id="rId31"/>
    <p:sldId id="277" r:id="rId32"/>
    <p:sldId id="289" r:id="rId33"/>
    <p:sldId id="294" r:id="rId34"/>
    <p:sldId id="307" r:id="rId35"/>
    <p:sldId id="293" r:id="rId36"/>
    <p:sldId id="304" r:id="rId37"/>
    <p:sldId id="305" r:id="rId38"/>
    <p:sldId id="303" r:id="rId39"/>
    <p:sldId id="273" r:id="rId40"/>
    <p:sldId id="302" r:id="rId41"/>
    <p:sldId id="300" r:id="rId42"/>
    <p:sldId id="262" r:id="rId43"/>
    <p:sldId id="306" r:id="rId44"/>
    <p:sldId id="261" r:id="rId45"/>
    <p:sldId id="265" r:id="rId4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67" autoAdjust="0"/>
    <p:restoredTop sz="94660"/>
  </p:normalViewPr>
  <p:slideViewPr>
    <p:cSldViewPr>
      <p:cViewPr varScale="1">
        <p:scale>
          <a:sx n="109" d="100"/>
          <a:sy n="109" d="100"/>
        </p:scale>
        <p:origin x="151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A79CEA4-53EC-43F2-A1BE-4F06E6606415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A04893A-7BC9-40D3-B2D0-B504EC615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62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9723B5-1ED8-4407-A7CA-097B7BE445F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C83FE6-CD19-4FB3-B21B-B8E45776A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57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6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31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86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20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76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46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81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17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0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55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56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56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16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62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20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121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81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652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724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39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564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458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720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1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238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238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851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711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65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755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97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727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344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762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378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378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602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76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66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49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10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94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3FE6-CD19-4FB3-B21B-B8E45776A4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66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5F5E-1618-4863-8D93-9AAA4D395EA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7144-3F29-45D9-BE7C-40E5C6F2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80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5F5E-1618-4863-8D93-9AAA4D395EA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7144-3F29-45D9-BE7C-40E5C6F2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1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5F5E-1618-4863-8D93-9AAA4D395EA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7144-3F29-45D9-BE7C-40E5C6F2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8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5F5E-1618-4863-8D93-9AAA4D395EA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7144-3F29-45D9-BE7C-40E5C6F2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26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5F5E-1618-4863-8D93-9AAA4D395EA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7144-3F29-45D9-BE7C-40E5C6F2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0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5F5E-1618-4863-8D93-9AAA4D395EA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7144-3F29-45D9-BE7C-40E5C6F2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1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5F5E-1618-4863-8D93-9AAA4D395EA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7144-3F29-45D9-BE7C-40E5C6F2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34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5F5E-1618-4863-8D93-9AAA4D395EA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7144-3F29-45D9-BE7C-40E5C6F2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64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5F5E-1618-4863-8D93-9AAA4D395EA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7144-3F29-45D9-BE7C-40E5C6F2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6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5F5E-1618-4863-8D93-9AAA4D395EA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7144-3F29-45D9-BE7C-40E5C6F2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6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5F5E-1618-4863-8D93-9AAA4D395EA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7144-3F29-45D9-BE7C-40E5C6F2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D5F5E-1618-4863-8D93-9AAA4D395EA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57144-3F29-45D9-BE7C-40E5C6F2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4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png"/><Relationship Id="rId7" Type="http://schemas.microsoft.com/office/2007/relationships/hdphoto" Target="../media/hdphoto1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8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capital-im.com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fs\profiles$\yxy1\xenapp\b02\Desktop\ad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5" b="82453" l="1500" r="98438">
                        <a14:foregroundMark x1="2500" y1="52925" x2="31688" y2="42925"/>
                        <a14:foregroundMark x1="6938" y1="63585" x2="8250" y2="76792"/>
                        <a14:foregroundMark x1="13000" y1="67358" x2="11063" y2="64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5" b="17632"/>
          <a:stretch/>
        </p:blipFill>
        <p:spPr bwMode="auto">
          <a:xfrm>
            <a:off x="0" y="439994"/>
            <a:ext cx="923335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0" y="1752600"/>
            <a:ext cx="4648200" cy="230505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latin typeface="Adobe Devanagari" pitchFamily="18" charset="0"/>
                <a:cs typeface="Adobe Devanagari" pitchFamily="18" charset="0"/>
              </a:rPr>
              <a:t>Tips Regarding</a:t>
            </a:r>
            <a:br>
              <a:rPr lang="en-US" sz="6600" b="1" dirty="0" smtClean="0">
                <a:latin typeface="Adobe Devanagari" pitchFamily="18" charset="0"/>
                <a:cs typeface="Adobe Devanagari" pitchFamily="18" charset="0"/>
              </a:rPr>
            </a:br>
            <a:r>
              <a:rPr lang="en-US" sz="6600" b="1" dirty="0" smtClean="0">
                <a:latin typeface="Adobe Devanagari" pitchFamily="18" charset="0"/>
                <a:cs typeface="Adobe Devanagari" pitchFamily="18" charset="0"/>
              </a:rPr>
              <a:t/>
            </a:r>
            <a:br>
              <a:rPr lang="en-US" sz="6600" b="1" dirty="0" smtClean="0">
                <a:latin typeface="Adobe Devanagari" pitchFamily="18" charset="0"/>
                <a:cs typeface="Adobe Devanagari" pitchFamily="18" charset="0"/>
              </a:rPr>
            </a:br>
            <a:r>
              <a:rPr lang="en-US" sz="6600" b="1" dirty="0" smtClean="0">
                <a:latin typeface="Adobe Devanagari" pitchFamily="18" charset="0"/>
                <a:cs typeface="Adobe Devanagari" pitchFamily="18" charset="0"/>
              </a:rPr>
              <a:t>(AA)</a:t>
            </a:r>
            <a:endParaRPr lang="en-US" sz="66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715000"/>
            <a:ext cx="4495800" cy="1447800"/>
          </a:xfrm>
        </p:spPr>
        <p:txBody>
          <a:bodyPr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Updated:  </a:t>
            </a:r>
            <a:fld id="{9A3676D4-5941-4384-B75A-4B5FF38CA15A}" type="datetime1">
              <a:rPr lang="en-US" sz="1600" b="1" smtClean="0">
                <a:solidFill>
                  <a:schemeClr val="tx1"/>
                </a:solidFill>
              </a:rPr>
              <a:t>12/13/2023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3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9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FoodShare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85542"/>
            <a:ext cx="6400800" cy="3150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Examples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:</a:t>
            </a:r>
          </a:p>
          <a:p>
            <a:pPr marL="0" indent="0">
              <a:buNone/>
            </a:pP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1) Barbara </a:t>
            </a:r>
            <a:r>
              <a:rPr lang="en-US" sz="2800" dirty="0">
                <a:latin typeface="Adobe Devanagari" pitchFamily="18" charset="0"/>
                <a:cs typeface="Adobe Devanagari" pitchFamily="18" charset="0"/>
              </a:rPr>
              <a:t>reports on April 20th that she gave birth on April 5th. 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The baby </a:t>
            </a:r>
            <a:r>
              <a:rPr lang="en-US" sz="2800" dirty="0">
                <a:latin typeface="Adobe Devanagari" pitchFamily="18" charset="0"/>
                <a:cs typeface="Adobe Devanagari" pitchFamily="18" charset="0"/>
              </a:rPr>
              <a:t>add 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is effective </a:t>
            </a:r>
            <a:r>
              <a:rPr lang="en-US" sz="2800" dirty="0">
                <a:latin typeface="Adobe Devanagari" pitchFamily="18" charset="0"/>
                <a:cs typeface="Adobe Devanagari" pitchFamily="18" charset="0"/>
              </a:rPr>
              <a:t>May 1st. 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The worker will need </a:t>
            </a:r>
            <a:r>
              <a:rPr lang="en-US" sz="2800" dirty="0">
                <a:latin typeface="Adobe Devanagari" pitchFamily="18" charset="0"/>
                <a:cs typeface="Adobe Devanagari" pitchFamily="18" charset="0"/>
              </a:rPr>
              <a:t>to run with dates for May and 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issue </a:t>
            </a:r>
            <a:r>
              <a:rPr lang="en-US" sz="2800" dirty="0">
                <a:latin typeface="Adobe Devanagari" pitchFamily="18" charset="0"/>
                <a:cs typeface="Adobe Devanagari" pitchFamily="18" charset="0"/>
              </a:rPr>
              <a:t>a FS </a:t>
            </a:r>
            <a:r>
              <a:rPr lang="en-US" sz="2800" b="1" dirty="0" smtClean="0">
                <a:latin typeface="Adobe Devanagari" pitchFamily="18" charset="0"/>
                <a:cs typeface="Adobe Devanagari" pitchFamily="18" charset="0"/>
              </a:rPr>
              <a:t>supplement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 for May.</a:t>
            </a:r>
            <a:endParaRPr lang="en-US" sz="2800" dirty="0">
              <a:latin typeface="Adobe Devanagari" pitchFamily="18" charset="0"/>
              <a:cs typeface="Adobe Devanagari" pitchFamily="18" charset="0"/>
            </a:endParaRPr>
          </a:p>
          <a:p>
            <a:endParaRPr lang="en-US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3076" name="Picture 4" descr="\\fs\profiles$\yxy1\xenapp\b02\Desktop\paystub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589">
            <a:off x="454774" y="4538969"/>
            <a:ext cx="1677864" cy="17339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3077" name="Picture 5" descr="\\fs\profiles$\yxy1\xenapp\b02\Desktop\bi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97" l="0" r="100000">
                        <a14:foregroundMark x1="58000" y1="1406" x2="56875" y2="70884"/>
                        <a14:foregroundMark x1="83500" y1="4418" x2="62875" y2="72490"/>
                        <a14:foregroundMark x1="73750" y1="18474" x2="59875" y2="59036"/>
                        <a14:foregroundMark x1="66625" y1="61647" x2="85375" y2="63855"/>
                        <a14:foregroundMark x1="31875" y1="42972" x2="37625" y2="31526"/>
                        <a14:foregroundMark x1="35750" y1="34538" x2="38625" y2="52410"/>
                        <a14:foregroundMark x1="4625" y1="71486" x2="4125" y2="69076"/>
                        <a14:foregroundMark x1="4750" y1="64859" x2="5625" y2="69478"/>
                        <a14:backgroundMark x1="80500" y1="20683" x2="76375" y2="24498"/>
                        <a14:backgroundMark x1="61500" y1="37550" x2="61500" y2="37550"/>
                        <a14:backgroundMark x1="5000" y1="71285" x2="6625" y2="69076"/>
                        <a14:backgroundMark x1="4375" y1="69076" x2="5250" y2="70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4081">
            <a:off x="5821897" y="519563"/>
            <a:ext cx="3104070" cy="193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4572000"/>
            <a:ext cx="64749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dobe Devanagari" pitchFamily="18" charset="0"/>
                <a:cs typeface="Adobe Devanagari" pitchFamily="18" charset="0"/>
              </a:rPr>
              <a:t>2) Ryan calls on April 20th to report a new job, verification is due April 30th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.  If verification is late, the </a:t>
            </a:r>
            <a:r>
              <a:rPr lang="en-US" sz="2800" dirty="0">
                <a:latin typeface="Adobe Devanagari" pitchFamily="18" charset="0"/>
                <a:cs typeface="Adobe Devanagari" pitchFamily="18" charset="0"/>
              </a:rPr>
              <a:t>new income, 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will </a:t>
            </a:r>
            <a:r>
              <a:rPr lang="en-US" sz="2800" dirty="0">
                <a:latin typeface="Adobe Devanagari" pitchFamily="18" charset="0"/>
                <a:cs typeface="Adobe Devanagari" pitchFamily="18" charset="0"/>
              </a:rPr>
              <a:t>be used to determine June benefits. </a:t>
            </a:r>
          </a:p>
        </p:txBody>
      </p:sp>
    </p:spTree>
    <p:extLst>
      <p:ext uri="{BB962C8B-B14F-4D97-AF65-F5344CB8AC3E}">
        <p14:creationId xmlns:p14="http://schemas.microsoft.com/office/powerpoint/2010/main" val="270458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9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3) Luke calls on January 29</a:t>
            </a:r>
            <a:r>
              <a:rPr lang="en-US" sz="2800" baseline="30000" dirty="0" smtClean="0">
                <a:latin typeface="Adobe Devanagari" pitchFamily="18" charset="0"/>
                <a:cs typeface="Adobe Devanagari" pitchFamily="18" charset="0"/>
              </a:rPr>
              <a:t>th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 to report a job loss, verification of February income is due February 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18</a:t>
            </a:r>
            <a:r>
              <a:rPr lang="en-US" sz="2800" baseline="30000" dirty="0" smtClean="0">
                <a:latin typeface="Adobe Devanagari" pitchFamily="18" charset="0"/>
                <a:cs typeface="Adobe Devanagari" pitchFamily="18" charset="0"/>
              </a:rPr>
              <a:t>th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. Verification is received February 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21</a:t>
            </a:r>
            <a:r>
              <a:rPr lang="en-US" sz="2800" baseline="30000" dirty="0" smtClean="0">
                <a:latin typeface="Adobe Devanagari" pitchFamily="18" charset="0"/>
                <a:cs typeface="Adobe Devanagari" pitchFamily="18" charset="0"/>
              </a:rPr>
              <a:t>st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. 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Since verification was not provided timely, Luke is not eligible for a February supplement. The change will effect March benefits.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30" y="3930419"/>
            <a:ext cx="2395537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06074" y="4191000"/>
            <a:ext cx="101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January</a:t>
            </a:r>
            <a:endParaRPr lang="en-US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9" y="4800600"/>
            <a:ext cx="1004137" cy="102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24288"/>
            <a:ext cx="2395537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231" y="3930420"/>
            <a:ext cx="2395537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 descr="\\fs\profiles$\yxy1\xenapp\b02\Desktop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54964">
            <a:off x="6483717" y="4591497"/>
            <a:ext cx="1558188" cy="22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\\fs\profiles$\yxy1\xenapp\b02\Desktop\sig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6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662" y="5341785"/>
            <a:ext cx="309072" cy="46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46920" y="4205608"/>
            <a:ext cx="125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February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62811" y="4118163"/>
            <a:ext cx="82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March </a:t>
            </a:r>
            <a:endParaRPr lang="en-US" b="1" dirty="0"/>
          </a:p>
        </p:txBody>
      </p:sp>
      <p:pic>
        <p:nvPicPr>
          <p:cNvPr id="17" name="Picture 4" descr="\\fs\profiles$\yxy1\xenapp\b02\Desktop\no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920" y="4800600"/>
            <a:ext cx="1143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560537" y="4875517"/>
            <a:ext cx="2002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No verification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6813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9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>
                <a:latin typeface="Adobe Devanagari" pitchFamily="18" charset="0"/>
                <a:cs typeface="Adobe Devanagari" pitchFamily="18" charset="0"/>
              </a:rPr>
              <a:t>You will not be able to run with dates during pull down.</a:t>
            </a:r>
            <a:endParaRPr lang="en-US" sz="3600" dirty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sz="3600" dirty="0" smtClean="0">
                <a:latin typeface="Adobe Devanagari" pitchFamily="18" charset="0"/>
                <a:cs typeface="Adobe Devanagari" pitchFamily="18" charset="0"/>
              </a:rPr>
              <a:t>You must go back to the case and  run with dates and issue a supplement, if needed, after pull down.</a:t>
            </a:r>
          </a:p>
          <a:p>
            <a:pPr marL="0" indent="0">
              <a:buNone/>
            </a:pPr>
            <a:endParaRPr lang="en-US" sz="3600" dirty="0" smtClean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r>
              <a:rPr lang="en-US" sz="3600" dirty="0" smtClean="0">
                <a:latin typeface="Adobe Devanagari" pitchFamily="18" charset="0"/>
                <a:cs typeface="Adobe Devanagari" pitchFamily="18" charset="0"/>
              </a:rPr>
              <a:t>			Make yourself a reminder:</a:t>
            </a:r>
          </a:p>
          <a:p>
            <a:pPr marL="0" indent="0">
              <a:buNone/>
            </a:pPr>
            <a:r>
              <a:rPr lang="en-US" sz="3600" dirty="0">
                <a:latin typeface="Adobe Devanagari" pitchFamily="18" charset="0"/>
                <a:cs typeface="Adobe Devanagari" pitchFamily="18" charset="0"/>
              </a:rPr>
              <a:t>	</a:t>
            </a:r>
            <a:r>
              <a:rPr lang="en-US" sz="3600" dirty="0" smtClean="0">
                <a:latin typeface="Adobe Devanagari" pitchFamily="18" charset="0"/>
                <a:cs typeface="Adobe Devanagari" pitchFamily="18" charset="0"/>
              </a:rPr>
              <a:t>			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Use outlook</a:t>
            </a:r>
          </a:p>
          <a:p>
            <a:pPr marL="0" indent="0">
              <a:buNone/>
            </a:pPr>
            <a:r>
              <a:rPr lang="en-US" dirty="0">
                <a:latin typeface="Adobe Devanagari" pitchFamily="18" charset="0"/>
                <a:cs typeface="Adobe Devanagari" pitchFamily="18" charset="0"/>
              </a:rPr>
              <a:t>	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			Write it down</a:t>
            </a:r>
          </a:p>
          <a:p>
            <a:pPr marL="0" indent="0">
              <a:buNone/>
            </a:pPr>
            <a:r>
              <a:rPr lang="en-US" dirty="0">
                <a:latin typeface="Adobe Devanagari" pitchFamily="18" charset="0"/>
                <a:cs typeface="Adobe Devanagari" pitchFamily="18" charset="0"/>
              </a:rPr>
              <a:t>	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			 Set an alert </a:t>
            </a:r>
          </a:p>
        </p:txBody>
      </p:sp>
      <p:pic>
        <p:nvPicPr>
          <p:cNvPr id="1026" name="Picture 2" descr="\\fs\profiles$\yxy1\xenapp\b02\Desktop\remin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0"/>
            <a:ext cx="2133600" cy="363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4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10000" b="1" dirty="0" smtClean="0">
                <a:latin typeface="Adobe Devanagari" pitchFamily="18" charset="0"/>
                <a:cs typeface="Adobe Devanagari" pitchFamily="18" charset="0"/>
              </a:rPr>
              <a:t>HealthCare</a:t>
            </a:r>
            <a:endParaRPr lang="en-US" sz="10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  <a:p>
            <a:endParaRPr lang="en-US" dirty="0"/>
          </a:p>
        </p:txBody>
      </p:sp>
      <p:pic>
        <p:nvPicPr>
          <p:cNvPr id="6146" name="Picture 2" descr="\\fs\profiles$\yxy1\xenapp\b02\Desktop\health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40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HealthCare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Reasons for running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with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dates</a:t>
            </a:r>
            <a:endParaRPr lang="en-US" dirty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To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make a correction to healthcare benefits</a:t>
            </a:r>
          </a:p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To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add an individual to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healthcare</a:t>
            </a:r>
          </a:p>
          <a:p>
            <a:endParaRPr lang="en-US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8" t="14072" r="9210" b="54491"/>
          <a:stretch/>
        </p:blipFill>
        <p:spPr bwMode="auto">
          <a:xfrm>
            <a:off x="228600" y="3581400"/>
            <a:ext cx="86868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28600" y="5029200"/>
            <a:ext cx="30480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8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HealthCare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38814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TIPS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 for running with dates:</a:t>
            </a:r>
            <a:endParaRPr lang="en-US" dirty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dirty="0">
                <a:latin typeface="Adobe Devanagari" pitchFamily="18" charset="0"/>
                <a:cs typeface="Adobe Devanagari" pitchFamily="18" charset="0"/>
              </a:rPr>
              <a:t>Make sure that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begin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months are accurate </a:t>
            </a:r>
            <a:endParaRPr lang="en-US" dirty="0" smtClean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Check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the non-financial and financial results before confirming</a:t>
            </a:r>
          </a:p>
          <a:p>
            <a:r>
              <a:rPr lang="en-US" dirty="0">
                <a:latin typeface="Adobe Devanagari" pitchFamily="18" charset="0"/>
                <a:cs typeface="Adobe Devanagari" pitchFamily="18" charset="0"/>
              </a:rPr>
              <a:t>C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onfirm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only the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HealthCare AGs</a:t>
            </a:r>
            <a:endParaRPr lang="en-US" dirty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dirty="0">
                <a:latin typeface="Adobe Devanagari" pitchFamily="18" charset="0"/>
                <a:cs typeface="Adobe Devanagari" pitchFamily="18" charset="0"/>
              </a:rPr>
              <a:t>Check renewals dates (do not extend or shorten certification periods)</a:t>
            </a:r>
          </a:p>
          <a:p>
            <a:pPr marL="0" indent="0">
              <a:buNone/>
            </a:pPr>
            <a:r>
              <a:rPr lang="en-US" dirty="0">
                <a:latin typeface="Adobe Devanagari" pitchFamily="18" charset="0"/>
                <a:cs typeface="Adobe Devanagari" pitchFamily="18" charset="0"/>
              </a:rPr>
              <a:t>	</a:t>
            </a:r>
          </a:p>
        </p:txBody>
      </p:sp>
      <p:pic>
        <p:nvPicPr>
          <p:cNvPr id="4098" name="Picture 2" descr="\\fs\profiles$\yxy1\xenapp\b02\Desktop\peop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857" b="100000" l="10756" r="100000">
                        <a14:foregroundMark x1="17479" y1="89524" x2="12269" y2="97143"/>
                        <a14:foregroundMark x1="82521" y1="88571" x2="88235" y2="97714"/>
                        <a14:foregroundMark x1="44874" y1="33143" x2="49244" y2="3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3" t="29000" r="4706"/>
          <a:stretch/>
        </p:blipFill>
        <p:spPr bwMode="auto">
          <a:xfrm>
            <a:off x="4724400" y="4267200"/>
            <a:ext cx="4419600" cy="258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8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59593" y="990600"/>
            <a:ext cx="8229600" cy="213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Adobe Devanagari" pitchFamily="18" charset="0"/>
                <a:cs typeface="Adobe Devanagari" pitchFamily="18" charset="0"/>
              </a:rPr>
              <a:t>*** Confirming eligibility for healthcare while running with dates will certify the eligibility within </a:t>
            </a:r>
            <a:r>
              <a:rPr lang="en-US" sz="2800" dirty="0" err="1" smtClean="0">
                <a:latin typeface="Adobe Devanagari" pitchFamily="18" charset="0"/>
                <a:cs typeface="Adobe Devanagari" pitchFamily="18" charset="0"/>
              </a:rPr>
              <a:t>ForwardHealth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en-US" sz="2800" dirty="0">
                <a:latin typeface="Adobe Devanagari" pitchFamily="18" charset="0"/>
                <a:cs typeface="Adobe Devanagari" pitchFamily="18" charset="0"/>
              </a:rPr>
              <a:t>***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 descr="\\fs\profiles$\yxy1\xenapp\b02\Desktop\FH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4" b="100000" l="0" r="100000">
                        <a14:foregroundMark x1="6996" y1="24837" x2="93416" y2="32680"/>
                        <a14:foregroundMark x1="6584" y1="59477" x2="96708" y2="58170"/>
                        <a14:foregroundMark x1="9465" y1="29412" x2="21399" y2="34641"/>
                        <a14:foregroundMark x1="4938" y1="35294" x2="16461" y2="33987"/>
                        <a14:foregroundMark x1="54733" y1="22876" x2="96296" y2="26144"/>
                        <a14:foregroundMark x1="59259" y1="30719" x2="45679" y2="97386"/>
                        <a14:foregroundMark x1="6584" y1="77778" x2="74486" y2="73856"/>
                        <a14:foregroundMark x1="10288" y1="91503" x2="81893" y2="90196"/>
                        <a14:foregroundMark x1="6584" y1="56863" x2="40329" y2="53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2200" y="2782710"/>
            <a:ext cx="4624387" cy="291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31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Baby Add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981200"/>
            <a:ext cx="8124825" cy="4373563"/>
          </a:xfrm>
        </p:spPr>
        <p:txBody>
          <a:bodyPr>
            <a:normAutofit fontScale="85000" lnSpcReduction="10000"/>
          </a:bodyPr>
          <a:lstStyle/>
          <a:p>
            <a:pPr marL="0" lvl="1" indent="0">
              <a:buNone/>
            </a:pPr>
            <a:r>
              <a:rPr lang="en-US" b="1" dirty="0">
                <a:solidFill>
                  <a:srgbClr val="FFFF00"/>
                </a:solidFill>
              </a:rPr>
              <a:t>**Prior to AA**  </a:t>
            </a:r>
            <a:r>
              <a:rPr lang="en-US" dirty="0"/>
              <a:t>Client reports on 6/5 that she gave birth on </a:t>
            </a:r>
            <a:r>
              <a:rPr lang="en-US" dirty="0" smtClean="0"/>
              <a:t>6/2.  The worker </a:t>
            </a:r>
            <a:r>
              <a:rPr lang="en-US" dirty="0"/>
              <a:t>will need </a:t>
            </a:r>
            <a:r>
              <a:rPr lang="en-US" dirty="0" smtClean="0"/>
              <a:t>to certify </a:t>
            </a:r>
            <a:r>
              <a:rPr lang="en-US" dirty="0"/>
              <a:t>the baby </a:t>
            </a:r>
            <a:r>
              <a:rPr lang="en-US" dirty="0" smtClean="0"/>
              <a:t>effective June: </a:t>
            </a:r>
          </a:p>
          <a:p>
            <a:pPr lvl="1"/>
            <a:r>
              <a:rPr lang="en-US" dirty="0" smtClean="0"/>
              <a:t>run </a:t>
            </a:r>
            <a:r>
              <a:rPr lang="en-US" dirty="0"/>
              <a:t>with </a:t>
            </a:r>
            <a:r>
              <a:rPr lang="en-US" dirty="0" smtClean="0"/>
              <a:t>June dates (6/2), and </a:t>
            </a:r>
          </a:p>
          <a:p>
            <a:pPr lvl="1"/>
            <a:r>
              <a:rPr lang="en-US" dirty="0" smtClean="0"/>
              <a:t>run </a:t>
            </a:r>
            <a:r>
              <a:rPr lang="en-US" dirty="0"/>
              <a:t>without dates to certify the </a:t>
            </a:r>
            <a:r>
              <a:rPr lang="en-US" dirty="0" smtClean="0"/>
              <a:t>baby</a:t>
            </a:r>
          </a:p>
          <a:p>
            <a:pPr marL="45720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b="1" dirty="0">
                <a:solidFill>
                  <a:srgbClr val="FFFF00"/>
                </a:solidFill>
              </a:rPr>
              <a:t>**After AA**  </a:t>
            </a:r>
            <a:r>
              <a:rPr lang="en-US" dirty="0"/>
              <a:t>Client reports on 6/20 that she gave birth on </a:t>
            </a:r>
            <a:r>
              <a:rPr lang="en-US" dirty="0" smtClean="0"/>
              <a:t>6/2. </a:t>
            </a:r>
            <a:r>
              <a:rPr lang="en-US" dirty="0"/>
              <a:t>The worker will need to certify the baby effective June: </a:t>
            </a:r>
          </a:p>
          <a:p>
            <a:pPr lvl="1"/>
            <a:r>
              <a:rPr lang="en-US" dirty="0" smtClean="0"/>
              <a:t>run </a:t>
            </a:r>
            <a:r>
              <a:rPr lang="en-US" dirty="0"/>
              <a:t>with June </a:t>
            </a:r>
            <a:r>
              <a:rPr lang="en-US" dirty="0" smtClean="0"/>
              <a:t>dates (6/2),</a:t>
            </a:r>
          </a:p>
          <a:p>
            <a:pPr lvl="1"/>
            <a:r>
              <a:rPr lang="en-US" dirty="0" smtClean="0"/>
              <a:t>run with </a:t>
            </a:r>
            <a:r>
              <a:rPr lang="en-US" dirty="0"/>
              <a:t>July </a:t>
            </a:r>
            <a:r>
              <a:rPr lang="en-US" dirty="0" smtClean="0"/>
              <a:t>dates (7/1), and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un without </a:t>
            </a:r>
            <a:r>
              <a:rPr lang="en-US" dirty="0"/>
              <a:t>dates </a:t>
            </a:r>
            <a:r>
              <a:rPr lang="en-US" dirty="0" smtClean="0"/>
              <a:t>to certify the baby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00600"/>
            <a:ext cx="3200399" cy="183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\\fs\profiles$\yxy1\xenapp\b02\Desktop\bab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706" l="0" r="51200">
                        <a14:foregroundMark x1="1200" y1="64685" x2="12600" y2="7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200"/>
          <a:stretch/>
        </p:blipFill>
        <p:spPr bwMode="auto">
          <a:xfrm>
            <a:off x="304800" y="38780"/>
            <a:ext cx="1671348" cy="184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24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Changes to income/premium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9233"/>
            <a:ext cx="7398544" cy="51054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Decreased Income/Premium:</a:t>
            </a:r>
          </a:p>
          <a:p>
            <a:pPr marL="457200" lvl="1" indent="0">
              <a:buNone/>
            </a:pPr>
            <a:r>
              <a:rPr lang="en-US" sz="2400" dirty="0" smtClean="0"/>
              <a:t>If </a:t>
            </a:r>
            <a:r>
              <a:rPr lang="en-US" sz="2400" dirty="0"/>
              <a:t>the change is reported within 10 days of when the change occurred, the lower or $0 premium amount is effective during the month in which the change occurred. If the change is not reported within 10 days of when the change occurred, </a:t>
            </a:r>
            <a:r>
              <a:rPr lang="en-US" sz="2400" dirty="0" smtClean="0"/>
              <a:t>the lower </a:t>
            </a:r>
            <a:r>
              <a:rPr lang="en-US" sz="2400" dirty="0"/>
              <a:t>or $0 premium amount is effective during the month in which it was reported. </a:t>
            </a:r>
            <a:endParaRPr lang="en-US" sz="2400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  <a:p>
            <a:pPr lvl="2"/>
            <a:r>
              <a:rPr lang="en-US" sz="2000" dirty="0" smtClean="0"/>
              <a:t>Example:  Brian reports on April 10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that his job ended April 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(timely reporting), the lower premium or $0 premium is effective April</a:t>
            </a:r>
          </a:p>
          <a:p>
            <a:pPr lvl="2"/>
            <a:r>
              <a:rPr lang="en-US" sz="2000" dirty="0" smtClean="0"/>
              <a:t>Example:  Brian reports on May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that his job ended April 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(untimely reporting), the change is effective May</a:t>
            </a:r>
            <a:endParaRPr lang="en-US" sz="2000" dirty="0"/>
          </a:p>
          <a:p>
            <a:endParaRPr lang="en-US" dirty="0"/>
          </a:p>
        </p:txBody>
      </p:sp>
      <p:pic>
        <p:nvPicPr>
          <p:cNvPr id="7170" name="Picture 2" descr="\\fs\profiles$\yxy1\xenapp\b02\Desktop\yes and n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045" l="17632" r="481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8296" r="51908"/>
          <a:stretch/>
        </p:blipFill>
        <p:spPr bwMode="auto">
          <a:xfrm>
            <a:off x="7315200" y="2514600"/>
            <a:ext cx="2243138" cy="384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5592763"/>
          </a:xfrm>
        </p:spPr>
        <p:txBody>
          <a:bodyPr>
            <a:normAutofit/>
          </a:bodyPr>
          <a:lstStyle/>
          <a:p>
            <a:r>
              <a:rPr lang="en-US" sz="3800" b="1" dirty="0">
                <a:latin typeface="Adobe Devanagari" pitchFamily="18" charset="0"/>
                <a:cs typeface="Adobe Devanagari" pitchFamily="18" charset="0"/>
              </a:rPr>
              <a:t>Increased Income/Premium:</a:t>
            </a:r>
          </a:p>
          <a:p>
            <a:pPr lvl="1"/>
            <a:r>
              <a:rPr lang="en-US" dirty="0">
                <a:latin typeface="Adobe Devanagari" pitchFamily="18" charset="0"/>
                <a:cs typeface="Adobe Devanagari" pitchFamily="18" charset="0"/>
              </a:rPr>
              <a:t>Client must be given a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20-day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notice when the group is required to pay a premium for the first time or is required to pay a higher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premium</a:t>
            </a:r>
            <a:endParaRPr lang="en-US" dirty="0">
              <a:latin typeface="Adobe Devanagari" pitchFamily="18" charset="0"/>
              <a:cs typeface="Adobe Devanagari" pitchFamily="18" charset="0"/>
            </a:endParaRPr>
          </a:p>
          <a:p>
            <a:pPr lvl="1"/>
            <a:endParaRPr lang="en-US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  <a:p>
            <a:endParaRPr lang="en-US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  <a:p>
            <a:endParaRPr lang="en-US" dirty="0"/>
          </a:p>
        </p:txBody>
      </p:sp>
      <p:pic>
        <p:nvPicPr>
          <p:cNvPr id="8194" name="Picture 2" descr="\\fs\profiles$\yxy1\xenapp\b02\Desktop\yes and n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3" b="97727" l="57237" r="86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76" t="10114" r="12435"/>
          <a:stretch/>
        </p:blipFill>
        <p:spPr bwMode="auto">
          <a:xfrm>
            <a:off x="76200" y="2743200"/>
            <a:ext cx="243454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8850" y="3048000"/>
            <a:ext cx="6705600" cy="285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800" dirty="0">
                <a:latin typeface="Adobe Devanagari" pitchFamily="18" charset="0"/>
                <a:cs typeface="Adobe Devanagari" pitchFamily="18" charset="0"/>
              </a:rPr>
              <a:t>The increase is effective the following month if eligibility is confirmed </a:t>
            </a:r>
            <a:r>
              <a:rPr lang="en-US" sz="2800" dirty="0">
                <a:solidFill>
                  <a:srgbClr val="FFFF00"/>
                </a:solidFill>
                <a:latin typeface="Adobe Devanagari" pitchFamily="18" charset="0"/>
                <a:cs typeface="Adobe Devanagari" pitchFamily="18" charset="0"/>
              </a:rPr>
              <a:t>before </a:t>
            </a:r>
            <a:r>
              <a:rPr lang="en-US" sz="2800" dirty="0" smtClean="0">
                <a:solidFill>
                  <a:srgbClr val="FFFF00"/>
                </a:solidFill>
                <a:latin typeface="Adobe Devanagari" pitchFamily="18" charset="0"/>
                <a:cs typeface="Adobe Devanagari" pitchFamily="18" charset="0"/>
              </a:rPr>
              <a:t>AA</a:t>
            </a:r>
          </a:p>
          <a:p>
            <a:pPr lvl="1">
              <a:spcBef>
                <a:spcPct val="20000"/>
              </a:spcBef>
            </a:pPr>
            <a:endParaRPr lang="en-US" sz="2800" dirty="0">
              <a:solidFill>
                <a:prstClr val="white"/>
              </a:solidFill>
              <a:latin typeface="Adobe Devanagari" pitchFamily="18" charset="0"/>
              <a:cs typeface="Adobe Devanagari" pitchFamily="18" charset="0"/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800" dirty="0">
                <a:latin typeface="Adobe Devanagari" pitchFamily="18" charset="0"/>
                <a:cs typeface="Adobe Devanagari" pitchFamily="18" charset="0"/>
              </a:rPr>
              <a:t>If the change is confirmed </a:t>
            </a:r>
            <a:r>
              <a:rPr lang="en-US" sz="2800" dirty="0">
                <a:solidFill>
                  <a:srgbClr val="FFFF00"/>
                </a:solidFill>
                <a:latin typeface="Adobe Devanagari" pitchFamily="18" charset="0"/>
                <a:cs typeface="Adobe Devanagari" pitchFamily="18" charset="0"/>
              </a:rPr>
              <a:t>after AA</a:t>
            </a:r>
            <a:r>
              <a:rPr lang="en-US" sz="2800" dirty="0">
                <a:latin typeface="Adobe Devanagari" pitchFamily="18" charset="0"/>
                <a:cs typeface="Adobe Devanagari" pitchFamily="18" charset="0"/>
              </a:rPr>
              <a:t>, the increase is not effective until the month after the following 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month</a:t>
            </a:r>
            <a:endParaRPr lang="en-US" sz="2800" dirty="0">
              <a:latin typeface="Adobe Devanagari" pitchFamily="18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06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605856"/>
            <a:ext cx="7734300" cy="393927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What is Adverse Action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The impact of change reporting on: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FoodShare (FS)</a:t>
            </a:r>
            <a:endParaRPr lang="en-US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HealthCare (HC)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Caretaker Supplement (CTS)</a:t>
            </a:r>
            <a:endParaRPr lang="en-US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Reminders</a:t>
            </a:r>
            <a:endParaRPr lang="en-US" b="1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457200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O</a:t>
            </a:r>
            <a:r>
              <a:rPr lang="en-US" sz="4400" b="1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bjectives</a:t>
            </a:r>
            <a:endParaRPr lang="en-US" sz="4400" b="1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13316" name="Picture 4" descr="\\fs\profiles$\yxy1\xenapp\b02\Desktop\rul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4" b="100000" l="5000" r="92000">
                        <a14:foregroundMark x1="35667" y1="1744" x2="41000" y2="25000"/>
                        <a14:backgroundMark x1="42333" y1="25000" x2="42333" y2="25000"/>
                        <a14:backgroundMark x1="40667" y1="24419" x2="40667" y2="24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079">
            <a:off x="2471429" y="998710"/>
            <a:ext cx="2523211" cy="144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53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656" y="74543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dobe Devanagari" pitchFamily="18" charset="0"/>
                <a:cs typeface="Adobe Devanagari" pitchFamily="18" charset="0"/>
              </a:rPr>
              <a:t>Example: Jessica has </a:t>
            </a:r>
            <a:r>
              <a:rPr lang="en-US" dirty="0" err="1">
                <a:latin typeface="Adobe Devanagari" pitchFamily="18" charset="0"/>
                <a:cs typeface="Adobe Devanagari" pitchFamily="18" charset="0"/>
              </a:rPr>
              <a:t>BadgerCare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 with a premium for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her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children.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She reports a change in income on April 23rd that results in a higher premium amount. Jessica’s premium amount will increase effective June 1st. She will receive the coupon for the new premium amount at the end of May.</a:t>
            </a:r>
          </a:p>
          <a:p>
            <a:endParaRPr lang="en-US" dirty="0"/>
          </a:p>
        </p:txBody>
      </p:sp>
      <p:pic>
        <p:nvPicPr>
          <p:cNvPr id="9218" name="Picture 2" descr="\\fs\profiles$\yxy1\xenapp\b02\Desktop\family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100000" l="833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18130"/>
            <a:ext cx="4659313" cy="310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76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Premium Increase (Person Add)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218699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If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the person was added to the case </a:t>
            </a:r>
            <a:r>
              <a:rPr lang="en-US" b="1" dirty="0">
                <a:solidFill>
                  <a:srgbClr val="FFFF00"/>
                </a:solidFill>
                <a:latin typeface="Adobe Devanagari" pitchFamily="18" charset="0"/>
                <a:cs typeface="Adobe Devanagari" pitchFamily="18" charset="0"/>
              </a:rPr>
              <a:t>before AA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, the increase is effective the next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month</a:t>
            </a:r>
            <a:endParaRPr lang="en-US" dirty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If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the person was added to the case </a:t>
            </a:r>
            <a:r>
              <a:rPr lang="en-US" b="1" dirty="0">
                <a:solidFill>
                  <a:srgbClr val="FFFF00"/>
                </a:solidFill>
                <a:latin typeface="Adobe Devanagari" pitchFamily="18" charset="0"/>
                <a:cs typeface="Adobe Devanagari" pitchFamily="18" charset="0"/>
              </a:rPr>
              <a:t>after AA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, the increase is not effective until the second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month</a:t>
            </a:r>
            <a:endParaRPr lang="en-US" dirty="0" smtClean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  <a:p>
            <a:endParaRPr lang="en-US" dirty="0">
              <a:latin typeface="Adobe Devanagari" pitchFamily="18" charset="0"/>
              <a:cs typeface="Adobe Devanagari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00337" y="4038601"/>
            <a:ext cx="63579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Example: Rachel’s husband Mike moved back into the home on June 1. She reported the change on June 6 (</a:t>
            </a:r>
            <a:r>
              <a:rPr lang="en-US" sz="2800" b="1" dirty="0">
                <a:solidFill>
                  <a:srgbClr val="FFFF00"/>
                </a:solidFill>
                <a:latin typeface="Adobe Devanagari" pitchFamily="18" charset="0"/>
                <a:cs typeface="Adobe Devanagari" pitchFamily="18" charset="0"/>
              </a:rPr>
              <a:t>before adverse </a:t>
            </a:r>
            <a:r>
              <a:rPr lang="en-US" sz="2800" b="1" dirty="0" smtClean="0">
                <a:solidFill>
                  <a:srgbClr val="FFFF00"/>
                </a:solidFill>
                <a:latin typeface="Adobe Devanagari" pitchFamily="18" charset="0"/>
                <a:cs typeface="Adobe Devanagari" pitchFamily="18" charset="0"/>
              </a:rPr>
              <a:t>action</a:t>
            </a:r>
            <a:r>
              <a:rPr lang="en-US" sz="2800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), Mike’s </a:t>
            </a:r>
            <a:r>
              <a:rPr lang="en-US" sz="2800" dirty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income resulted in a premium increase. The increase is effective July 1. </a:t>
            </a:r>
          </a:p>
        </p:txBody>
      </p:sp>
      <p:pic>
        <p:nvPicPr>
          <p:cNvPr id="16386" name="Picture 2" descr="\\fs\profiles$\yxy1\xenapp\b02\Desktop\noti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210">
            <a:off x="151286" y="3736320"/>
            <a:ext cx="2347913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622616">
            <a:off x="1096375" y="4342241"/>
            <a:ext cx="917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July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$$$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24840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5100" b="1" dirty="0" smtClean="0">
                <a:latin typeface="Adobe Devanagari" pitchFamily="18" charset="0"/>
                <a:cs typeface="Adobe Devanagari" pitchFamily="18" charset="0"/>
              </a:rPr>
              <a:t>REMINDERS:</a:t>
            </a:r>
          </a:p>
          <a:p>
            <a:pPr marL="0" indent="0" algn="ctr">
              <a:buNone/>
            </a:pPr>
            <a:endParaRPr lang="en-US" sz="5100" b="1" dirty="0" smtClean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r>
              <a:rPr lang="en-US" sz="4600" dirty="0" smtClean="0">
                <a:latin typeface="Adobe Devanagari" pitchFamily="18" charset="0"/>
                <a:cs typeface="Adobe Devanagari" pitchFamily="18" charset="0"/>
              </a:rPr>
              <a:t>You will not be able to run with dates for the following month during pull down. </a:t>
            </a:r>
          </a:p>
          <a:p>
            <a:pPr marL="0" indent="0">
              <a:buNone/>
            </a:pPr>
            <a:endParaRPr lang="en-US" sz="4600" dirty="0" smtClean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r>
              <a:rPr lang="en-US" sz="4600" b="1" dirty="0" smtClean="0">
                <a:latin typeface="Adobe Devanagari" pitchFamily="18" charset="0"/>
                <a:cs typeface="Adobe Devanagari" pitchFamily="18" charset="0"/>
              </a:rPr>
              <a:t>Example</a:t>
            </a:r>
            <a:r>
              <a:rPr lang="en-US" sz="4600" dirty="0" smtClean="0">
                <a:latin typeface="Adobe Devanagari" pitchFamily="18" charset="0"/>
                <a:cs typeface="Adobe Devanagari" pitchFamily="18" charset="0"/>
              </a:rPr>
              <a:t>: It is 3/19/18 (pull down</a:t>
            </a:r>
            <a:r>
              <a:rPr lang="en-US" sz="4600" dirty="0">
                <a:latin typeface="Adobe Devanagari" pitchFamily="18" charset="0"/>
                <a:cs typeface="Adobe Devanagari" pitchFamily="18" charset="0"/>
              </a:rPr>
              <a:t>) and </a:t>
            </a:r>
            <a:r>
              <a:rPr lang="en-US" sz="4600" dirty="0" smtClean="0">
                <a:latin typeface="Adobe Devanagari" pitchFamily="18" charset="0"/>
                <a:cs typeface="Adobe Devanagari" pitchFamily="18" charset="0"/>
              </a:rPr>
              <a:t>you </a:t>
            </a:r>
            <a:r>
              <a:rPr lang="en-US" sz="4600" dirty="0">
                <a:latin typeface="Adobe Devanagari" pitchFamily="18" charset="0"/>
                <a:cs typeface="Adobe Devanagari" pitchFamily="18" charset="0"/>
              </a:rPr>
              <a:t>need to run with dates for March and April. Y</a:t>
            </a:r>
            <a:r>
              <a:rPr lang="en-US" sz="4600" dirty="0" smtClean="0">
                <a:latin typeface="Adobe Devanagari" pitchFamily="18" charset="0"/>
                <a:cs typeface="Adobe Devanagari" pitchFamily="18" charset="0"/>
              </a:rPr>
              <a:t>ou can run with dates for March, but will not be able run with dates for April until after pull down. </a:t>
            </a:r>
          </a:p>
          <a:p>
            <a:pPr marL="0" indent="0">
              <a:buNone/>
            </a:pPr>
            <a:endParaRPr lang="en-US" sz="4600" dirty="0" smtClean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r>
              <a:rPr lang="en-US" sz="4600" dirty="0" smtClean="0">
                <a:latin typeface="Adobe Devanagari" pitchFamily="18" charset="0"/>
                <a:cs typeface="Adobe Devanagari" pitchFamily="18" charset="0"/>
              </a:rPr>
              <a:t>You must go back to the case and  run with dates after pull down.</a:t>
            </a:r>
          </a:p>
          <a:p>
            <a:pPr marL="0" indent="0">
              <a:buNone/>
            </a:pPr>
            <a:endParaRPr lang="en-US" sz="4600" dirty="0" smtClean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r>
              <a:rPr lang="en-US" sz="4600" dirty="0" smtClean="0">
                <a:latin typeface="Adobe Devanagari" pitchFamily="18" charset="0"/>
                <a:cs typeface="Adobe Devanagari" pitchFamily="18" charset="0"/>
              </a:rPr>
              <a:t>				Make yourself a reminder:</a:t>
            </a:r>
          </a:p>
          <a:p>
            <a:pPr marL="0" indent="0">
              <a:buNone/>
            </a:pPr>
            <a:r>
              <a:rPr lang="en-US" sz="3600" dirty="0">
                <a:latin typeface="Adobe Devanagari" pitchFamily="18" charset="0"/>
                <a:cs typeface="Adobe Devanagari" pitchFamily="18" charset="0"/>
              </a:rPr>
              <a:t>	</a:t>
            </a:r>
            <a:r>
              <a:rPr lang="en-US" sz="3600" dirty="0" smtClean="0">
                <a:latin typeface="Adobe Devanagari" pitchFamily="18" charset="0"/>
                <a:cs typeface="Adobe Devanagari" pitchFamily="18" charset="0"/>
              </a:rPr>
              <a:t>				</a:t>
            </a:r>
            <a:r>
              <a:rPr lang="en-US" sz="4000" dirty="0" smtClean="0">
                <a:latin typeface="Adobe Devanagari" pitchFamily="18" charset="0"/>
                <a:cs typeface="Adobe Devanagari" pitchFamily="18" charset="0"/>
              </a:rPr>
              <a:t>Use outlook</a:t>
            </a:r>
          </a:p>
          <a:p>
            <a:pPr marL="0" indent="0">
              <a:buNone/>
            </a:pPr>
            <a:r>
              <a:rPr lang="en-US" sz="4000" dirty="0">
                <a:latin typeface="Adobe Devanagari" pitchFamily="18" charset="0"/>
                <a:cs typeface="Adobe Devanagari" pitchFamily="18" charset="0"/>
              </a:rPr>
              <a:t>	</a:t>
            </a:r>
            <a:r>
              <a:rPr lang="en-US" sz="4000" dirty="0" smtClean="0">
                <a:latin typeface="Adobe Devanagari" pitchFamily="18" charset="0"/>
                <a:cs typeface="Adobe Devanagari" pitchFamily="18" charset="0"/>
              </a:rPr>
              <a:t>				Write it down</a:t>
            </a:r>
          </a:p>
          <a:p>
            <a:pPr marL="0" indent="0">
              <a:buNone/>
            </a:pPr>
            <a:r>
              <a:rPr lang="en-US" sz="4000" dirty="0">
                <a:latin typeface="Adobe Devanagari" pitchFamily="18" charset="0"/>
                <a:cs typeface="Adobe Devanagari" pitchFamily="18" charset="0"/>
              </a:rPr>
              <a:t>	</a:t>
            </a:r>
            <a:r>
              <a:rPr lang="en-US" sz="4000" dirty="0" smtClean="0">
                <a:latin typeface="Adobe Devanagari" pitchFamily="18" charset="0"/>
                <a:cs typeface="Adobe Devanagari" pitchFamily="18" charset="0"/>
              </a:rPr>
              <a:t>			 	 Set an alert </a:t>
            </a:r>
          </a:p>
        </p:txBody>
      </p:sp>
      <p:pic>
        <p:nvPicPr>
          <p:cNvPr id="2050" name="Picture 2" descr="\\fs\profiles$\yxy1\xenapp\b02\Desktop\stam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7556" l="8333" r="89785">
                        <a14:foregroundMark x1="35484" y1="30444" x2="66398" y2="17556"/>
                        <a14:foregroundMark x1="38172" y1="21333" x2="67742" y2="22222"/>
                        <a14:foregroundMark x1="65860" y1="15556" x2="32796" y2="2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71617"/>
            <a:ext cx="2393950" cy="289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7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4724400" cy="1143000"/>
          </a:xfrm>
        </p:spPr>
        <p:txBody>
          <a:bodyPr>
            <a:normAutofit fontScale="90000"/>
          </a:bodyPr>
          <a:lstStyle/>
          <a:p>
            <a:r>
              <a:rPr lang="en-US" sz="10000" b="1" dirty="0" smtClean="0">
                <a:latin typeface="Adobe Devanagari" pitchFamily="18" charset="0"/>
                <a:cs typeface="Adobe Devanagari" pitchFamily="18" charset="0"/>
              </a:rPr>
              <a:t>CTS</a:t>
            </a:r>
            <a:endParaRPr lang="en-US" sz="10000" b="1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5122" name="Picture 2" descr="\\fs\profiles$\yxy1\xenapp\b02\Desktop\childre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3" l="0" r="99649">
                        <a14:foregroundMark x1="29240" y1="42728" x2="27018" y2="49035"/>
                        <a14:foregroundMark x1="46082" y1="32690" x2="54035" y2="29601"/>
                        <a14:foregroundMark x1="72749" y1="39382" x2="77778" y2="50322"/>
                        <a14:foregroundMark x1="70877" y1="65766" x2="61754" y2="66924"/>
                        <a14:foregroundMark x1="36374" y1="72716" x2="42222" y2="77220"/>
                        <a14:backgroundMark x1="45263" y1="41441" x2="46082" y2="42342"/>
                        <a14:backgroundMark x1="62573" y1="42986" x2="57310" y2="47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800"/>
            <a:ext cx="5715000" cy="519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0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CTS Interface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Is the transmission of CTS eligibility from CWW to Wisconsin SSI program </a:t>
            </a:r>
          </a:p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Interface completed at AA and pull down dates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contains majority of CTS benefits for the following month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and coincides with the SSI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payment cycle </a:t>
            </a:r>
            <a:endParaRPr lang="en-US" dirty="0" smtClean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CTS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eligibility can be confirmed anytime, however will only transmit to SSI program twice a month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7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CTS Interface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2" y="1447801"/>
            <a:ext cx="8229600" cy="475297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Data interface occurs twice per month</a:t>
            </a:r>
          </a:p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Initial interface occurs on adverse action </a:t>
            </a:r>
          </a:p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2</a:t>
            </a:r>
            <a:r>
              <a:rPr lang="en-US" baseline="30000" dirty="0" smtClean="0">
                <a:latin typeface="Adobe Devanagari" pitchFamily="18" charset="0"/>
                <a:cs typeface="Adobe Devanagari" pitchFamily="18" charset="0"/>
              </a:rPr>
              <a:t>nd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 interface occurs one week after AA (last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date possible in order to have CTS benefits included in the first of the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month)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7862">
            <a:off x="5559428" y="4096156"/>
            <a:ext cx="2838171" cy="255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51414"/>
            <a:ext cx="2776537" cy="25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150268" y="5861876"/>
            <a:ext cx="457200" cy="372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862262" y="5861876"/>
            <a:ext cx="457200" cy="372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Elbow Connector 5"/>
          <p:cNvCxnSpPr/>
          <p:nvPr/>
        </p:nvCxnSpPr>
        <p:spPr>
          <a:xfrm flipV="1">
            <a:off x="3581400" y="4788948"/>
            <a:ext cx="3397113" cy="1300004"/>
          </a:xfrm>
          <a:prstGeom prst="bentConnector3">
            <a:avLst/>
          </a:prstGeom>
          <a:ln w="28575">
            <a:prstDash val="sys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>
            <a:off x="7744202" y="3950541"/>
            <a:ext cx="990600" cy="1001745"/>
          </a:xfrm>
          <a:prstGeom prst="arc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rot="21045923">
            <a:off x="8109617" y="4146613"/>
            <a:ext cx="457200" cy="609600"/>
          </a:xfrm>
          <a:prstGeom prst="arc">
            <a:avLst>
              <a:gd name="adj1" fmla="val 16200000"/>
              <a:gd name="adj2" fmla="val 35142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>
            <a:off x="8144440" y="4299014"/>
            <a:ext cx="218698" cy="304800"/>
          </a:xfrm>
          <a:prstGeom prst="arc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3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CTS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P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ayment Schedule</a:t>
            </a:r>
            <a:endParaRPr lang="en-US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495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Generally CTS payments are </a:t>
            </a:r>
          </a:p>
          <a:p>
            <a:pPr marL="0" indent="0">
              <a:buNone/>
            </a:pP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     made on the 1</a:t>
            </a:r>
            <a:r>
              <a:rPr lang="en-US" baseline="30000" dirty="0" smtClean="0">
                <a:latin typeface="Adobe Devanagari" pitchFamily="18" charset="0"/>
                <a:cs typeface="Adobe Devanagari" pitchFamily="18" charset="0"/>
              </a:rPr>
              <a:t>st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 of the </a:t>
            </a:r>
          </a:p>
          <a:p>
            <a:pPr marL="0" indent="0">
              <a:buNone/>
            </a:pPr>
            <a:r>
              <a:rPr lang="en-US" dirty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    month for that month</a:t>
            </a:r>
          </a:p>
          <a:p>
            <a:pPr marL="0" indent="0">
              <a:buNone/>
            </a:pPr>
            <a:endParaRPr lang="en-US" dirty="0" smtClean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CTS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payments can be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made separately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from the SSI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payment, such as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retroactive payments or late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renewals</a:t>
            </a:r>
          </a:p>
          <a:p>
            <a:pPr lvl="1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For instance, a retro payment can be paid out by the 3</a:t>
            </a:r>
            <a:r>
              <a:rPr lang="en-US" baseline="30000" dirty="0" smtClean="0">
                <a:latin typeface="Adobe Devanagari" pitchFamily="18" charset="0"/>
                <a:cs typeface="Adobe Devanagari" pitchFamily="18" charset="0"/>
              </a:rPr>
              <a:t>rd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 week of the month instead of the 1</a:t>
            </a:r>
            <a:r>
              <a:rPr lang="en-US" baseline="30000" dirty="0" smtClean="0">
                <a:latin typeface="Adobe Devanagari" pitchFamily="18" charset="0"/>
                <a:cs typeface="Adobe Devanagari" pitchFamily="18" charset="0"/>
              </a:rPr>
              <a:t>st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 of the following month  </a:t>
            </a:r>
          </a:p>
          <a:p>
            <a:pPr lvl="1"/>
            <a:r>
              <a:rPr lang="en-US" dirty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Case MUST have received both Federal and State SSI in that month to receive CTS 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\\fs\profiles$\yxy1\xenapp\b02\Desktop\mone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5529">
            <a:off x="5593233" y="1381721"/>
            <a:ext cx="3239199" cy="214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4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CTS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P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ayment Schedule</a:t>
            </a:r>
            <a:endParaRPr lang="en-US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4191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If CTS payment is confirmed after the 2</a:t>
            </a:r>
            <a:r>
              <a:rPr lang="en-US" baseline="30000" dirty="0" smtClean="0">
                <a:latin typeface="Adobe Devanagari" pitchFamily="18" charset="0"/>
                <a:cs typeface="Adobe Devanagari" pitchFamily="18" charset="0"/>
              </a:rPr>
              <a:t>nd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 CTS run, payment will be added to next possible payment month’s SSI check for that parent</a:t>
            </a:r>
          </a:p>
          <a:p>
            <a:endParaRPr lang="en-US" dirty="0" smtClean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Example: </a:t>
            </a:r>
          </a:p>
          <a:p>
            <a:pPr marL="0" indent="0">
              <a:buNone/>
            </a:pP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If CTS is confirmed on 3/30/18 (after the 2</a:t>
            </a:r>
            <a:r>
              <a:rPr lang="en-US" baseline="30000" dirty="0" smtClean="0">
                <a:latin typeface="Adobe Devanagari" pitchFamily="18" charset="0"/>
                <a:cs typeface="Adobe Devanagari" pitchFamily="18" charset="0"/>
              </a:rPr>
              <a:t>nd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 CTS run for March and April), the next possible payment month is May.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8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CTS Payments (HOD)</a:t>
            </a:r>
            <a:endParaRPr lang="en-US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pPr marL="514350" indent="-457200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Query CPRG- to see which payments have interface and have been issued</a:t>
            </a:r>
          </a:p>
          <a:p>
            <a:pPr marL="514350" indent="-457200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Query CPRB- to see which payments are in retro status and waiting to be processed/paid</a:t>
            </a:r>
            <a:endParaRPr lang="en-US" dirty="0">
              <a:latin typeface="Adobe Devanagari" pitchFamily="18" charset="0"/>
              <a:cs typeface="Adobe Devanagari" pitchFamily="18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099" name="Picture 3" descr="\\fs\profiles$\yxy1\xenapp\b02\Desktop\quer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7" b="98511" l="625" r="97250">
                        <a14:foregroundMark x1="21000" y1="16625" x2="24250" y2="29156"/>
                        <a14:foregroundMark x1="30750" y1="13896" x2="29625" y2="19479"/>
                        <a14:backgroundMark x1="37750" y1="67494" x2="41875" y2="73945"/>
                        <a14:backgroundMark x1="43750" y1="76303" x2="43750" y2="7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29000"/>
            <a:ext cx="3602667" cy="363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81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Running with Dates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457200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Once running with dates has been completed, it cannot be undone</a:t>
            </a:r>
          </a:p>
          <a:p>
            <a:pPr marL="514350" indent="-457200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Running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with dates should only be completed on certain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circumstances:</a:t>
            </a:r>
          </a:p>
          <a:p>
            <a:pPr marL="914400" lvl="1" indent="-457200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When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determining eligibility for an individual member being added to CTS AG (newborn / child added to the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home)</a:t>
            </a:r>
          </a:p>
          <a:p>
            <a:pPr marL="914400" lvl="1" indent="-457200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SSI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parent already receiving CTS is found eligible for SSI for a previous time period</a:t>
            </a:r>
          </a:p>
          <a:p>
            <a:pPr marL="514350" indent="-457200"/>
            <a:endParaRPr lang="en-US" dirty="0">
              <a:latin typeface="Adobe Devanagari" pitchFamily="18" charset="0"/>
              <a:cs typeface="Adobe Devanagari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What is it?</a:t>
            </a:r>
            <a:endParaRPr lang="en-US" b="1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Adverse Action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Referred to as cutoff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A batch run done approximately </a:t>
            </a:r>
            <a:r>
              <a:rPr lang="en-US" dirty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13 calendar days prior to the end of the </a:t>
            </a:r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month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Allows 10 </a:t>
            </a:r>
            <a:r>
              <a:rPr lang="en-US" dirty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days for negative notices </a:t>
            </a:r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regarding benefit reduction</a:t>
            </a:r>
            <a:r>
              <a:rPr lang="en-US" dirty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, denial, or closure</a:t>
            </a:r>
          </a:p>
          <a:p>
            <a:pPr lvl="1"/>
            <a:endParaRPr lang="en-US" dirty="0" smtClean="0"/>
          </a:p>
        </p:txBody>
      </p:sp>
      <p:pic>
        <p:nvPicPr>
          <p:cNvPr id="3077" name="Picture 5" descr="\\fs\profiles$\yxy1\xenapp\b02\Desktop\calend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876800"/>
            <a:ext cx="2286000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9" name="Straight Arrow Connector 8"/>
          <p:cNvCxnSpPr/>
          <p:nvPr/>
        </p:nvCxnSpPr>
        <p:spPr>
          <a:xfrm>
            <a:off x="2971800" y="5619750"/>
            <a:ext cx="3048000" cy="4763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79" name="Picture 7" descr="\\fs\profiles$\yxy1\xenapp\b02\Desktop\deni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76800"/>
            <a:ext cx="2743200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144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Retro Form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sz="3500" dirty="0" smtClean="0">
                <a:latin typeface="Adobe Devanagari" pitchFamily="18" charset="0"/>
                <a:cs typeface="Adobe Devanagari" pitchFamily="18" charset="0"/>
              </a:rPr>
              <a:t>Newborn / child added to the home</a:t>
            </a:r>
          </a:p>
          <a:p>
            <a:r>
              <a:rPr lang="en-US" sz="3500" dirty="0" smtClean="0">
                <a:latin typeface="Adobe Devanagari" pitchFamily="18" charset="0"/>
                <a:cs typeface="Adobe Devanagari" pitchFamily="18" charset="0"/>
              </a:rPr>
              <a:t>SSI parent already receiving CTS is found eligible for SSI for a previous time period</a:t>
            </a:r>
          </a:p>
          <a:p>
            <a:pPr marL="0" indent="0">
              <a:buNone/>
            </a:pPr>
            <a:endParaRPr lang="en-US" dirty="0" smtClean="0">
              <a:latin typeface="Adobe Devanagari" pitchFamily="18" charset="0"/>
              <a:cs typeface="Adobe Devanagari" pitchFamily="18" charset="0"/>
            </a:endParaRPr>
          </a:p>
          <a:p>
            <a:pPr marL="457200" lvl="1" indent="0">
              <a:buNone/>
            </a:pPr>
            <a:endParaRPr lang="en-US" sz="3500" dirty="0" smtClean="0">
              <a:latin typeface="Adobe Devanagari" pitchFamily="18" charset="0"/>
              <a:cs typeface="Adobe Devanagari" pitchFamily="18" charset="0"/>
            </a:endParaRPr>
          </a:p>
          <a:p>
            <a:pPr marL="457200" lvl="1" indent="0">
              <a:buNone/>
            </a:pPr>
            <a:endParaRPr lang="en-US" sz="3500" dirty="0">
              <a:latin typeface="Adobe Devanagari" pitchFamily="18" charset="0"/>
              <a:cs typeface="Adobe Devanagari" pitchFamily="18" charset="0"/>
            </a:endParaRPr>
          </a:p>
          <a:p>
            <a:pPr marL="457200" lvl="1" indent="0">
              <a:buNone/>
            </a:pPr>
            <a:endParaRPr lang="en-US" sz="3500" dirty="0" smtClean="0">
              <a:latin typeface="Adobe Devanagari" pitchFamily="18" charset="0"/>
              <a:cs typeface="Adobe Devanagari" pitchFamily="18" charset="0"/>
            </a:endParaRPr>
          </a:p>
          <a:p>
            <a:pPr marL="457200" lvl="1" indent="0">
              <a:buNone/>
            </a:pPr>
            <a:endParaRPr lang="en-US" sz="3500" dirty="0">
              <a:latin typeface="Adobe Devanagari" pitchFamily="18" charset="0"/>
              <a:cs typeface="Adobe Devanagari" pitchFamily="18" charset="0"/>
            </a:endParaRPr>
          </a:p>
          <a:p>
            <a:pPr marL="457200" lvl="1" indent="0">
              <a:buNone/>
            </a:pPr>
            <a:endParaRPr lang="en-US" sz="3500" dirty="0" smtClean="0">
              <a:latin typeface="Adobe Devanagari" pitchFamily="18" charset="0"/>
              <a:cs typeface="Adobe Devanagari" pitchFamily="18" charset="0"/>
            </a:endParaRPr>
          </a:p>
          <a:p>
            <a:pPr marL="457200" lvl="1" indent="0">
              <a:buNone/>
            </a:pPr>
            <a:endParaRPr lang="en-US" sz="3500" dirty="0" smtClean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Manual payments are issued within 2-3 weeks of the fiscal agent receiving completed payment request </a:t>
            </a:r>
            <a:endParaRPr lang="en-US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5122" name="Picture 2" descr="\\fs\profiles$\yxy1\xenapp\b02\Desktop\huggin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78" b="995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832">
            <a:off x="-755556" y="2214944"/>
            <a:ext cx="4548065" cy="256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90800"/>
            <a:ext cx="647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500" dirty="0">
                <a:latin typeface="Adobe Devanagari" pitchFamily="18" charset="0"/>
                <a:cs typeface="Adobe Devanagari" pitchFamily="18" charset="0"/>
              </a:rPr>
              <a:t>C</a:t>
            </a: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omplete </a:t>
            </a:r>
            <a:r>
              <a:rPr lang="en-US" sz="2500" dirty="0">
                <a:latin typeface="Adobe Devanagari" pitchFamily="18" charset="0"/>
                <a:cs typeface="Adobe Devanagari" pitchFamily="18" charset="0"/>
              </a:rPr>
              <a:t>F-22564 and fax </a:t>
            </a:r>
            <a:endParaRPr lang="en-US" sz="2500" dirty="0" smtClean="0">
              <a:latin typeface="Adobe Devanagari" pitchFamily="18" charset="0"/>
              <a:cs typeface="Adobe Devanagari" pitchFamily="18" charset="0"/>
            </a:endParaRPr>
          </a:p>
          <a:p>
            <a:pPr lvl="2"/>
            <a:r>
              <a:rPr lang="en-US" sz="2000" dirty="0" smtClean="0">
                <a:latin typeface="Adobe Devanagari" pitchFamily="18" charset="0"/>
                <a:cs typeface="Adobe Devanagari" pitchFamily="18" charset="0"/>
              </a:rPr>
              <a:t>(</a:t>
            </a:r>
            <a:r>
              <a:rPr lang="en-US" sz="2000" dirty="0">
                <a:latin typeface="Adobe Devanagari" pitchFamily="18" charset="0"/>
                <a:cs typeface="Adobe Devanagari" pitchFamily="18" charset="0"/>
              </a:rPr>
              <a:t>fax number is listed on the </a:t>
            </a:r>
            <a:r>
              <a:rPr lang="en-US" sz="2000" dirty="0" smtClean="0">
                <a:latin typeface="Adobe Devanagari" pitchFamily="18" charset="0"/>
                <a:cs typeface="Adobe Devanagari" pitchFamily="18" charset="0"/>
              </a:rPr>
              <a:t>form)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Code </a:t>
            </a:r>
            <a:r>
              <a:rPr lang="en-US" sz="2500" dirty="0">
                <a:latin typeface="Adobe Devanagari" pitchFamily="18" charset="0"/>
                <a:cs typeface="Adobe Devanagari" pitchFamily="18" charset="0"/>
              </a:rPr>
              <a:t>F-22564 as MAEF and scan to </a:t>
            </a: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ECF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Complete </a:t>
            </a:r>
            <a:r>
              <a:rPr lang="en-US" sz="2500" dirty="0">
                <a:latin typeface="Adobe Devanagari" pitchFamily="18" charset="0"/>
                <a:cs typeface="Adobe Devanagari" pitchFamily="18" charset="0"/>
              </a:rPr>
              <a:t>mainframe screen </a:t>
            </a: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ACMP</a:t>
            </a:r>
          </a:p>
          <a:p>
            <a:pPr lvl="2"/>
            <a:r>
              <a:rPr lang="en-US" sz="2000" dirty="0" smtClean="0">
                <a:latin typeface="Adobe Devanagari" pitchFamily="18" charset="0"/>
                <a:cs typeface="Adobe Devanagari" pitchFamily="18" charset="0"/>
              </a:rPr>
              <a:t>(F16 </a:t>
            </a:r>
            <a:r>
              <a:rPr lang="en-US" sz="2000" dirty="0">
                <a:latin typeface="Adobe Devanagari" pitchFamily="18" charset="0"/>
                <a:cs typeface="Adobe Devanagari" pitchFamily="18" charset="0"/>
              </a:rPr>
              <a:t>to start a new </a:t>
            </a:r>
            <a:r>
              <a:rPr lang="en-US" sz="2000" dirty="0" smtClean="0">
                <a:latin typeface="Adobe Devanagari" pitchFamily="18" charset="0"/>
                <a:cs typeface="Adobe Devanagari" pitchFamily="18" charset="0"/>
              </a:rPr>
              <a:t>screen)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Case </a:t>
            </a:r>
            <a:r>
              <a:rPr lang="en-US" sz="2500" dirty="0">
                <a:latin typeface="Adobe Devanagari" pitchFamily="18" charset="0"/>
                <a:cs typeface="Adobe Devanagari" pitchFamily="18" charset="0"/>
              </a:rPr>
              <a:t>comment</a:t>
            </a:r>
          </a:p>
        </p:txBody>
      </p:sp>
    </p:spTree>
    <p:extLst>
      <p:ext uri="{BB962C8B-B14F-4D97-AF65-F5344CB8AC3E}">
        <p14:creationId xmlns:p14="http://schemas.microsoft.com/office/powerpoint/2010/main" val="59467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943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Example:</a:t>
            </a:r>
          </a:p>
          <a:p>
            <a:pPr marL="0" indent="0">
              <a:buNone/>
            </a:pP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On 2/6/2018 Anna calls to report that her son, James moved back in to the household in January. James is eligible for February CTS benefits. </a:t>
            </a:r>
          </a:p>
          <a:p>
            <a:pPr marL="0" indent="0">
              <a:buNone/>
            </a:pPr>
            <a:endParaRPr lang="en-US" dirty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The worker must: </a:t>
            </a:r>
          </a:p>
          <a:p>
            <a:pPr marL="0" indent="0">
              <a:buNone/>
            </a:pPr>
            <a:r>
              <a:rPr lang="en-US" dirty="0">
                <a:latin typeface="Adobe Devanagari" pitchFamily="18" charset="0"/>
                <a:cs typeface="Adobe Devanagari" pitchFamily="18" charset="0"/>
              </a:rPr>
              <a:t>	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1) Run with dates for February </a:t>
            </a:r>
          </a:p>
          <a:p>
            <a:pPr marL="0" indent="0">
              <a:buNone/>
            </a:pPr>
            <a:r>
              <a:rPr lang="en-US" dirty="0">
                <a:latin typeface="Adobe Devanagari" pitchFamily="18" charset="0"/>
                <a:cs typeface="Adobe Devanagari" pitchFamily="18" charset="0"/>
              </a:rPr>
              <a:t>	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2) Complete and fax the retro form</a:t>
            </a:r>
          </a:p>
          <a:p>
            <a:pPr marL="0" indent="0">
              <a:buNone/>
            </a:pPr>
            <a:r>
              <a:rPr lang="en-US" dirty="0">
                <a:latin typeface="Adobe Devanagari" pitchFamily="18" charset="0"/>
                <a:cs typeface="Adobe Devanagari" pitchFamily="18" charset="0"/>
              </a:rPr>
              <a:t>	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3) Code and send retro form to scanning</a:t>
            </a:r>
          </a:p>
          <a:p>
            <a:pPr marL="0" indent="0">
              <a:buNone/>
            </a:pPr>
            <a:r>
              <a:rPr lang="en-US" dirty="0">
                <a:latin typeface="Adobe Devanagari" pitchFamily="18" charset="0"/>
                <a:cs typeface="Adobe Devanagari" pitchFamily="18" charset="0"/>
              </a:rPr>
              <a:t>	4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) Complete ACMP in HOD</a:t>
            </a:r>
          </a:p>
          <a:p>
            <a:pPr marL="0" indent="0">
              <a:buNone/>
            </a:pPr>
            <a:r>
              <a:rPr lang="en-US" dirty="0">
                <a:latin typeface="Adobe Devanagari" pitchFamily="18" charset="0"/>
                <a:cs typeface="Adobe Devanagari" pitchFamily="18" charset="0"/>
              </a:rPr>
              <a:t>	5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) Case comment</a:t>
            </a:r>
          </a:p>
          <a:p>
            <a:pPr marL="0" indent="0">
              <a:buNone/>
            </a:pPr>
            <a:endParaRPr lang="en-US" dirty="0" smtClean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February CTS for James will be issued by the 3</a:t>
            </a:r>
            <a:r>
              <a:rPr lang="en-US" baseline="30000" dirty="0" smtClean="0">
                <a:latin typeface="Adobe Devanagari" pitchFamily="18" charset="0"/>
                <a:cs typeface="Adobe Devanagari" pitchFamily="18" charset="0"/>
              </a:rPr>
              <a:t>rd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 week or last week of February. </a:t>
            </a:r>
          </a:p>
          <a:p>
            <a:pPr marL="0" indent="0">
              <a:buNone/>
            </a:pP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On March 1</a:t>
            </a:r>
            <a:r>
              <a:rPr lang="en-US" baseline="30000" dirty="0" smtClean="0">
                <a:latin typeface="Adobe Devanagari" pitchFamily="18" charset="0"/>
                <a:cs typeface="Adobe Devanagari" pitchFamily="18" charset="0"/>
              </a:rPr>
              <a:t>st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Anna will receive March’s CTS benefits. </a:t>
            </a:r>
          </a:p>
          <a:p>
            <a:pPr marL="0" indent="0">
              <a:buNone/>
            </a:pPr>
            <a:r>
              <a:rPr lang="en-US" dirty="0">
                <a:latin typeface="Adobe Devanagari" pitchFamily="18" charset="0"/>
                <a:cs typeface="Adobe Devanagari" pitchFamily="18" charset="0"/>
              </a:rPr>
              <a:t>	</a:t>
            </a:r>
          </a:p>
        </p:txBody>
      </p:sp>
      <p:pic>
        <p:nvPicPr>
          <p:cNvPr id="4098" name="Picture 2" descr="\\fs\profiles$\yxy1\xenapp\b02\Desktop\call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20" y1="14453" x2="67108" y2="14160"/>
                        <a14:foregroundMark x1="56071" y1="90527" x2="64459" y2="97461"/>
                        <a14:foregroundMark x1="39514" y1="98145" x2="41060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761">
            <a:off x="6219081" y="1959957"/>
            <a:ext cx="1396515" cy="290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15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Late Renewals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8600"/>
            <a:ext cx="8229600" cy="2286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400" b="1" dirty="0" smtClean="0">
                <a:latin typeface="Adobe Devanagari" pitchFamily="18" charset="0"/>
                <a:cs typeface="Adobe Devanagari" pitchFamily="18" charset="0"/>
              </a:rPr>
              <a:t>Examples:</a:t>
            </a:r>
          </a:p>
          <a:p>
            <a:pPr marL="0" indent="0">
              <a:buNone/>
            </a:pPr>
            <a:r>
              <a:rPr lang="en-US" sz="3400" dirty="0" smtClean="0">
                <a:latin typeface="Adobe Devanagari" pitchFamily="18" charset="0"/>
                <a:cs typeface="Adobe Devanagari" pitchFamily="18" charset="0"/>
              </a:rPr>
              <a:t>Jennifer’s CTS renewal is due 12/31/2017. </a:t>
            </a:r>
            <a:r>
              <a:rPr lang="en-US" sz="3400" dirty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en-US" sz="3400" dirty="0" smtClean="0">
                <a:latin typeface="Adobe Devanagari" pitchFamily="18" charset="0"/>
                <a:cs typeface="Adobe Devanagari" pitchFamily="18" charset="0"/>
              </a:rPr>
              <a:t>Jennifer fails to complete renewal by 12/31/2017.  Jennifer will receive benefits for month of </a:t>
            </a:r>
            <a:r>
              <a:rPr lang="en-US" sz="3400" dirty="0" smtClean="0">
                <a:latin typeface="Adobe Devanagari" pitchFamily="18" charset="0"/>
                <a:cs typeface="Adobe Devanagari" pitchFamily="18" charset="0"/>
              </a:rPr>
              <a:t>January.  If not completed, the </a:t>
            </a:r>
            <a:r>
              <a:rPr lang="en-US" sz="3400" dirty="0" smtClean="0">
                <a:latin typeface="Adobe Devanagari" pitchFamily="18" charset="0"/>
                <a:cs typeface="Adobe Devanagari" pitchFamily="18" charset="0"/>
              </a:rPr>
              <a:t>CTS AG will close at January adverse action. CTS benefits will end 1/31/2018.</a:t>
            </a:r>
          </a:p>
          <a:p>
            <a:pPr marL="0" indent="0">
              <a:buNone/>
            </a:pPr>
            <a:endParaRPr lang="en-US" sz="3400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7170" name="Picture 2" descr="\\fs\profiles$\yxy1\xenapp\b02\Desktop\let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016">
            <a:off x="563635" y="1216403"/>
            <a:ext cx="2246482" cy="258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700989">
            <a:off x="1075587" y="219811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Terminated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2" y="1486945"/>
            <a:ext cx="60959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dobe Devanagari" pitchFamily="18" charset="0"/>
                <a:cs typeface="Adobe Devanagari" pitchFamily="18" charset="0"/>
              </a:rPr>
              <a:t>One </a:t>
            </a:r>
            <a:r>
              <a:rPr lang="en-US" sz="3200" dirty="0">
                <a:latin typeface="Adobe Devanagari" pitchFamily="18" charset="0"/>
                <a:cs typeface="Adobe Devanagari" pitchFamily="18" charset="0"/>
              </a:rPr>
              <a:t>grace month of eligibility </a:t>
            </a:r>
            <a:r>
              <a:rPr lang="en-US" sz="3200" dirty="0" smtClean="0">
                <a:latin typeface="Adobe Devanagari" pitchFamily="18" charset="0"/>
                <a:cs typeface="Adobe Devanagari" pitchFamily="18" charset="0"/>
              </a:rPr>
              <a:t>before CTS </a:t>
            </a:r>
            <a:r>
              <a:rPr lang="en-US" sz="3200" dirty="0">
                <a:latin typeface="Adobe Devanagari" pitchFamily="18" charset="0"/>
                <a:cs typeface="Adobe Devanagari" pitchFamily="18" charset="0"/>
              </a:rPr>
              <a:t>will close to lack </a:t>
            </a:r>
            <a:r>
              <a:rPr lang="en-US" sz="3200" dirty="0" smtClean="0">
                <a:latin typeface="Adobe Devanagari" pitchFamily="18" charset="0"/>
                <a:cs typeface="Adobe Devanagari" pitchFamily="18" charset="0"/>
              </a:rPr>
              <a:t>renewal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dobe Devanagari" pitchFamily="18" charset="0"/>
                <a:cs typeface="Adobe Devanagari" pitchFamily="18" charset="0"/>
              </a:rPr>
              <a:t>Can </a:t>
            </a:r>
            <a:r>
              <a:rPr lang="en-US" sz="3200" dirty="0">
                <a:latin typeface="Adobe Devanagari" pitchFamily="18" charset="0"/>
                <a:cs typeface="Adobe Devanagari" pitchFamily="18" charset="0"/>
              </a:rPr>
              <a:t>delay CTS payment </a:t>
            </a:r>
            <a:endParaRPr lang="en-US" sz="3200" dirty="0" smtClean="0">
              <a:latin typeface="Adobe Devanagari" pitchFamily="18" charset="0"/>
              <a:cs typeface="Adobe Devanagari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dobe Devanagari" pitchFamily="18" charset="0"/>
                <a:cs typeface="Adobe Devanagari" pitchFamily="18" charset="0"/>
              </a:rPr>
              <a:t>Do not update CTS begin date in CWW</a:t>
            </a:r>
            <a:endParaRPr lang="en-US" sz="3200" dirty="0">
              <a:latin typeface="Adobe Devanagari" pitchFamily="18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99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Late Renewals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405" y="4038600"/>
            <a:ext cx="8229600" cy="213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b="1" i="1" dirty="0" smtClean="0">
                <a:latin typeface="Adobe Devanagari" pitchFamily="18" charset="0"/>
                <a:cs typeface="Adobe Devanagari" pitchFamily="18" charset="0"/>
              </a:rPr>
              <a:t>If</a:t>
            </a:r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 Jennifer completes her CTS renewal on 1/10/18 (</a:t>
            </a:r>
            <a:r>
              <a:rPr lang="en-US" sz="2300" b="1" dirty="0" smtClean="0">
                <a:solidFill>
                  <a:srgbClr val="00B0F0"/>
                </a:solidFill>
                <a:latin typeface="Adobe Devanagari" pitchFamily="18" charset="0"/>
                <a:cs typeface="Adobe Devanagari" pitchFamily="18" charset="0"/>
              </a:rPr>
              <a:t>before January AA</a:t>
            </a:r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)</a:t>
            </a:r>
            <a:endParaRPr lang="en-US" sz="2300" dirty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CWW will automatically </a:t>
            </a:r>
            <a:r>
              <a:rPr lang="en-US" sz="2300" dirty="0">
                <a:latin typeface="Adobe Devanagari" pitchFamily="18" charset="0"/>
                <a:cs typeface="Adobe Devanagari" pitchFamily="18" charset="0"/>
              </a:rPr>
              <a:t>run eligibility for </a:t>
            </a:r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February (no need to run </a:t>
            </a:r>
            <a:r>
              <a:rPr lang="en-US" sz="2300" dirty="0">
                <a:latin typeface="Adobe Devanagari" pitchFamily="18" charset="0"/>
                <a:cs typeface="Adobe Devanagari" pitchFamily="18" charset="0"/>
              </a:rPr>
              <a:t>with dates for </a:t>
            </a:r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January)</a:t>
            </a:r>
            <a:endParaRPr lang="en-US" sz="2300" dirty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January payment already </a:t>
            </a:r>
            <a:r>
              <a:rPr lang="en-US" sz="2300" dirty="0">
                <a:latin typeface="Adobe Devanagari" pitchFamily="18" charset="0"/>
                <a:cs typeface="Adobe Devanagari" pitchFamily="18" charset="0"/>
              </a:rPr>
              <a:t>scheduled </a:t>
            </a:r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out January 1</a:t>
            </a:r>
            <a:r>
              <a:rPr lang="en-US" sz="2300" baseline="30000" dirty="0" smtClean="0">
                <a:latin typeface="Adobe Devanagari" pitchFamily="18" charset="0"/>
                <a:cs typeface="Adobe Devanagari" pitchFamily="18" charset="0"/>
              </a:rPr>
              <a:t>st</a:t>
            </a:r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 </a:t>
            </a:r>
          </a:p>
          <a:p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Feb payment will be received by Feb 1</a:t>
            </a:r>
            <a:r>
              <a:rPr lang="en-US" sz="2300" baseline="30000" dirty="0" smtClean="0">
                <a:latin typeface="Adobe Devanagari" pitchFamily="18" charset="0"/>
                <a:cs typeface="Adobe Devanagari" pitchFamily="18" charset="0"/>
              </a:rPr>
              <a:t>st</a:t>
            </a:r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 </a:t>
            </a:r>
          </a:p>
        </p:txBody>
      </p:sp>
      <p:pic>
        <p:nvPicPr>
          <p:cNvPr id="4" name="Picture 2" descr="\\fs\profiles$\yxy1\xenapp\b02\Desktop\blond 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5" b="21759"/>
          <a:stretch/>
        </p:blipFill>
        <p:spPr bwMode="auto">
          <a:xfrm>
            <a:off x="2133600" y="1371600"/>
            <a:ext cx="4495800" cy="2438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7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Late Renewals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405" y="4038600"/>
            <a:ext cx="8229600" cy="213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b="1" i="1" dirty="0" smtClean="0">
                <a:latin typeface="Adobe Devanagari" pitchFamily="18" charset="0"/>
                <a:cs typeface="Adobe Devanagari" pitchFamily="18" charset="0"/>
              </a:rPr>
              <a:t>If</a:t>
            </a:r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 Jennifer completes her CTS renewal on 1/23/18 (</a:t>
            </a:r>
            <a:r>
              <a:rPr lang="en-US" sz="2300" b="1" dirty="0" smtClean="0">
                <a:solidFill>
                  <a:srgbClr val="00B0F0"/>
                </a:solidFill>
                <a:latin typeface="Adobe Devanagari" pitchFamily="18" charset="0"/>
                <a:cs typeface="Adobe Devanagari" pitchFamily="18" charset="0"/>
              </a:rPr>
              <a:t>after January AA</a:t>
            </a:r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)</a:t>
            </a:r>
            <a:endParaRPr lang="en-US" sz="2300" dirty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CWW will automatically </a:t>
            </a:r>
            <a:r>
              <a:rPr lang="en-US" sz="2300" dirty="0">
                <a:latin typeface="Adobe Devanagari" pitchFamily="18" charset="0"/>
                <a:cs typeface="Adobe Devanagari" pitchFamily="18" charset="0"/>
              </a:rPr>
              <a:t>run eligibility for </a:t>
            </a:r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February (no need to run </a:t>
            </a:r>
            <a:r>
              <a:rPr lang="en-US" sz="2300" dirty="0">
                <a:latin typeface="Adobe Devanagari" pitchFamily="18" charset="0"/>
                <a:cs typeface="Adobe Devanagari" pitchFamily="18" charset="0"/>
              </a:rPr>
              <a:t>with dates for </a:t>
            </a:r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January)</a:t>
            </a:r>
            <a:endParaRPr lang="en-US" sz="2300" dirty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January already </a:t>
            </a:r>
            <a:r>
              <a:rPr lang="en-US" sz="2300" dirty="0">
                <a:latin typeface="Adobe Devanagari" pitchFamily="18" charset="0"/>
                <a:cs typeface="Adobe Devanagari" pitchFamily="18" charset="0"/>
              </a:rPr>
              <a:t>scheduled </a:t>
            </a:r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out January 1</a:t>
            </a:r>
            <a:r>
              <a:rPr lang="en-US" sz="2300" baseline="30000" dirty="0" smtClean="0">
                <a:latin typeface="Adobe Devanagari" pitchFamily="18" charset="0"/>
                <a:cs typeface="Adobe Devanagari" pitchFamily="18" charset="0"/>
              </a:rPr>
              <a:t>st</a:t>
            </a:r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 </a:t>
            </a:r>
          </a:p>
          <a:p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Feb payment will be delayed</a:t>
            </a:r>
          </a:p>
          <a:p>
            <a:pPr lvl="1"/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Received 3</a:t>
            </a:r>
            <a:r>
              <a:rPr lang="en-US" sz="2300" baseline="30000" dirty="0" smtClean="0">
                <a:latin typeface="Adobe Devanagari" pitchFamily="18" charset="0"/>
                <a:cs typeface="Adobe Devanagari" pitchFamily="18" charset="0"/>
              </a:rPr>
              <a:t>rd</a:t>
            </a:r>
            <a:r>
              <a:rPr lang="en-US" sz="2300" dirty="0" smtClean="0">
                <a:latin typeface="Adobe Devanagari" pitchFamily="18" charset="0"/>
                <a:cs typeface="Adobe Devanagari" pitchFamily="18" charset="0"/>
              </a:rPr>
              <a:t> week of Feb, no later than March 1st</a:t>
            </a:r>
          </a:p>
        </p:txBody>
      </p:sp>
      <p:pic>
        <p:nvPicPr>
          <p:cNvPr id="4" name="Picture 2" descr="\\fs\profiles$\yxy1\xenapp\b02\Desktop\blond 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5" b="21759"/>
          <a:stretch/>
        </p:blipFill>
        <p:spPr bwMode="auto">
          <a:xfrm>
            <a:off x="2133600" y="1371600"/>
            <a:ext cx="4495800" cy="2438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75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Late Renewals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593" y="4035425"/>
            <a:ext cx="8229600" cy="249041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700" b="1" i="1" dirty="0" smtClean="0">
                <a:latin typeface="Adobe Devanagari" pitchFamily="18" charset="0"/>
                <a:cs typeface="Adobe Devanagari" pitchFamily="18" charset="0"/>
              </a:rPr>
              <a:t>If</a:t>
            </a:r>
            <a:r>
              <a:rPr lang="en-US" sz="4700" dirty="0" smtClean="0">
                <a:latin typeface="Adobe Devanagari" pitchFamily="18" charset="0"/>
                <a:cs typeface="Adobe Devanagari" pitchFamily="18" charset="0"/>
              </a:rPr>
              <a:t> Jennifer completes her CTS renewal on 2/7/2018 </a:t>
            </a:r>
            <a:r>
              <a:rPr lang="en-US" sz="4700" b="1" dirty="0" smtClean="0">
                <a:latin typeface="Adobe Devanagari" pitchFamily="18" charset="0"/>
                <a:cs typeface="Adobe Devanagari" pitchFamily="18" charset="0"/>
              </a:rPr>
              <a:t>(</a:t>
            </a:r>
            <a:r>
              <a:rPr lang="en-US" sz="4700" b="1" dirty="0" smtClean="0">
                <a:solidFill>
                  <a:srgbClr val="00B0F0"/>
                </a:solidFill>
                <a:latin typeface="Adobe Devanagari" pitchFamily="18" charset="0"/>
                <a:cs typeface="Adobe Devanagari" pitchFamily="18" charset="0"/>
              </a:rPr>
              <a:t>before AA</a:t>
            </a:r>
            <a:r>
              <a:rPr lang="en-US" sz="4700" b="1" dirty="0" smtClean="0">
                <a:latin typeface="Adobe Devanagari" pitchFamily="18" charset="0"/>
                <a:cs typeface="Adobe Devanagari" pitchFamily="18" charset="0"/>
              </a:rPr>
              <a:t>)</a:t>
            </a:r>
            <a:endParaRPr lang="en-US" sz="4700" b="1" dirty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sz="4700" dirty="0" smtClean="0">
                <a:latin typeface="Adobe Devanagari" pitchFamily="18" charset="0"/>
                <a:cs typeface="Adobe Devanagari" pitchFamily="18" charset="0"/>
              </a:rPr>
              <a:t>January will already be paid out on January 1</a:t>
            </a:r>
            <a:r>
              <a:rPr lang="en-US" sz="4700" baseline="30000" dirty="0" smtClean="0">
                <a:latin typeface="Adobe Devanagari" pitchFamily="18" charset="0"/>
                <a:cs typeface="Adobe Devanagari" pitchFamily="18" charset="0"/>
              </a:rPr>
              <a:t>st</a:t>
            </a:r>
            <a:r>
              <a:rPr lang="en-US" sz="4700" dirty="0" smtClean="0">
                <a:latin typeface="Adobe Devanagari" pitchFamily="18" charset="0"/>
                <a:cs typeface="Adobe Devanagari" pitchFamily="18" charset="0"/>
              </a:rPr>
              <a:t> </a:t>
            </a:r>
          </a:p>
          <a:p>
            <a:r>
              <a:rPr lang="en-US" sz="4700" dirty="0" smtClean="0">
                <a:latin typeface="Adobe Devanagari" pitchFamily="18" charset="0"/>
                <a:cs typeface="Adobe Devanagari" pitchFamily="18" charset="0"/>
              </a:rPr>
              <a:t>Feb payment will be delayed</a:t>
            </a:r>
          </a:p>
          <a:p>
            <a:pPr lvl="1">
              <a:buFont typeface="Adobe Devanagari" pitchFamily="18" charset="0"/>
              <a:buChar char="−"/>
            </a:pPr>
            <a:r>
              <a:rPr lang="en-US" sz="4700" dirty="0" smtClean="0">
                <a:latin typeface="Adobe Devanagari" pitchFamily="18" charset="0"/>
                <a:cs typeface="Adobe Devanagari" pitchFamily="18" charset="0"/>
              </a:rPr>
              <a:t>Will be paid with March CTS</a:t>
            </a:r>
            <a:endParaRPr lang="en-US" sz="4700" baseline="30000" dirty="0" smtClean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sz="4700" dirty="0" smtClean="0">
                <a:latin typeface="Adobe Devanagari" pitchFamily="18" charset="0"/>
                <a:cs typeface="Adobe Devanagari" pitchFamily="18" charset="0"/>
              </a:rPr>
              <a:t>March CTS will be paid on time, March 1st</a:t>
            </a:r>
          </a:p>
          <a:p>
            <a:pPr marL="57150" indent="0">
              <a:buNone/>
            </a:pPr>
            <a:endParaRPr lang="en-US" sz="3600" dirty="0" smtClean="0">
              <a:latin typeface="Adobe Devanagari" pitchFamily="18" charset="0"/>
              <a:cs typeface="Adobe Devanagari" pitchFamily="18" charset="0"/>
            </a:endParaRPr>
          </a:p>
          <a:p>
            <a:pPr marL="5715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2" y="990600"/>
            <a:ext cx="5072063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7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Late Renewals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149" y="3581400"/>
            <a:ext cx="8382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indent="0">
              <a:buNone/>
            </a:pPr>
            <a:r>
              <a:rPr lang="en-US" sz="2500" b="1" i="1" dirty="0" smtClean="0">
                <a:latin typeface="Adobe Devanagari" pitchFamily="18" charset="0"/>
                <a:cs typeface="Adobe Devanagari" pitchFamily="18" charset="0"/>
              </a:rPr>
              <a:t>If</a:t>
            </a: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 Jennifer </a:t>
            </a:r>
            <a:r>
              <a:rPr lang="en-US" sz="2500" dirty="0">
                <a:latin typeface="Adobe Devanagari" pitchFamily="18" charset="0"/>
                <a:cs typeface="Adobe Devanagari" pitchFamily="18" charset="0"/>
              </a:rPr>
              <a:t>completes her CTS renewal on 2/20/2018 </a:t>
            </a:r>
            <a:r>
              <a:rPr lang="en-US" sz="2500" b="1" dirty="0">
                <a:latin typeface="Adobe Devanagari" pitchFamily="18" charset="0"/>
                <a:cs typeface="Adobe Devanagari" pitchFamily="18" charset="0"/>
              </a:rPr>
              <a:t>(</a:t>
            </a:r>
            <a:r>
              <a:rPr lang="en-US" sz="2500" b="1" dirty="0">
                <a:solidFill>
                  <a:srgbClr val="00B0F0"/>
                </a:solidFill>
                <a:latin typeface="Adobe Devanagari" pitchFamily="18" charset="0"/>
                <a:cs typeface="Adobe Devanagari" pitchFamily="18" charset="0"/>
              </a:rPr>
              <a:t>after </a:t>
            </a:r>
            <a:r>
              <a:rPr lang="en-US" sz="2500" b="1" dirty="0" smtClean="0">
                <a:solidFill>
                  <a:srgbClr val="00B0F0"/>
                </a:solidFill>
                <a:latin typeface="Adobe Devanagari" pitchFamily="18" charset="0"/>
                <a:cs typeface="Adobe Devanagari" pitchFamily="18" charset="0"/>
              </a:rPr>
              <a:t>AA</a:t>
            </a:r>
            <a:r>
              <a:rPr lang="en-US" sz="2500" b="1" dirty="0" smtClean="0">
                <a:latin typeface="Adobe Devanagari" pitchFamily="18" charset="0"/>
                <a:cs typeface="Adobe Devanagari" pitchFamily="18" charset="0"/>
              </a:rPr>
              <a:t>)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January </a:t>
            </a:r>
            <a:r>
              <a:rPr lang="en-US" sz="2500" dirty="0">
                <a:latin typeface="Adobe Devanagari" pitchFamily="18" charset="0"/>
                <a:cs typeface="Adobe Devanagari" pitchFamily="18" charset="0"/>
              </a:rPr>
              <a:t>will already be paid out on January 1</a:t>
            </a:r>
            <a:r>
              <a:rPr lang="en-US" sz="2500" baseline="30000" dirty="0">
                <a:latin typeface="Adobe Devanagari" pitchFamily="18" charset="0"/>
                <a:cs typeface="Adobe Devanagari" pitchFamily="18" charset="0"/>
              </a:rPr>
              <a:t>st</a:t>
            </a:r>
            <a:r>
              <a:rPr lang="en-US" sz="2500" dirty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 </a:t>
            </a:r>
            <a:endParaRPr lang="en-US" sz="2500" dirty="0">
              <a:latin typeface="Adobe Devanagari" pitchFamily="18" charset="0"/>
              <a:cs typeface="Adobe Devanagari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Adobe Devanagari" pitchFamily="18" charset="0"/>
                <a:cs typeface="Adobe Devanagari" pitchFamily="18" charset="0"/>
              </a:rPr>
              <a:t>Feb payment will be </a:t>
            </a: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delayed</a:t>
            </a:r>
          </a:p>
          <a:p>
            <a:pPr marL="800100" lvl="1" indent="-342900">
              <a:buFont typeface="Adobe Devanagari" pitchFamily="18" charset="0"/>
              <a:buChar char="−"/>
            </a:pP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Will be paid with March CTS check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March payment will be delayed</a:t>
            </a:r>
          </a:p>
          <a:p>
            <a:pPr marL="800100" lvl="1" indent="-342900">
              <a:buFont typeface="Adobe Devanagari" pitchFamily="18" charset="0"/>
              <a:buChar char="−"/>
            </a:pPr>
            <a:r>
              <a:rPr lang="en-US" sz="2500" dirty="0">
                <a:latin typeface="Adobe Devanagari" pitchFamily="18" charset="0"/>
                <a:cs typeface="Adobe Devanagari" pitchFamily="18" charset="0"/>
              </a:rPr>
              <a:t>Will be paid </a:t>
            </a: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the first week in March</a:t>
            </a:r>
            <a:endParaRPr lang="en-US" sz="2500" dirty="0">
              <a:latin typeface="Adobe Devanagari" pitchFamily="18" charset="0"/>
              <a:cs typeface="Adobe Devanagari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April payment will be paid on time, April 1</a:t>
            </a:r>
            <a:r>
              <a:rPr lang="en-US" sz="2500" baseline="30000" dirty="0" smtClean="0">
                <a:latin typeface="Adobe Devanagari" pitchFamily="18" charset="0"/>
                <a:cs typeface="Adobe Devanagari" pitchFamily="18" charset="0"/>
              </a:rPr>
              <a:t>st</a:t>
            </a: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 </a:t>
            </a:r>
            <a:endParaRPr lang="en-US" sz="2500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7" y="990600"/>
            <a:ext cx="50720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3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Renewal Not Completed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149" y="3807860"/>
            <a:ext cx="83820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indent="0">
              <a:buNone/>
            </a:pPr>
            <a:r>
              <a:rPr lang="en-US" sz="2500" b="1" i="1" dirty="0" smtClean="0">
                <a:latin typeface="Adobe Devanagari" pitchFamily="18" charset="0"/>
                <a:cs typeface="Adobe Devanagari" pitchFamily="18" charset="0"/>
              </a:rPr>
              <a:t>If</a:t>
            </a: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 Jennifer calls in March regarding her December CTS renewal and still meets all of the requirements</a:t>
            </a:r>
            <a:endParaRPr lang="en-US" sz="2500" b="1" dirty="0" smtClean="0">
              <a:latin typeface="Adobe Devanagari" pitchFamily="18" charset="0"/>
              <a:cs typeface="Adobe Devanagari" pitchFamily="18" charset="0"/>
            </a:endParaRP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Consider it a new CTS application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Update CTS begin date in CWW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Written signature is needed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500" dirty="0" smtClean="0">
                <a:latin typeface="Adobe Devanagari" pitchFamily="18" charset="0"/>
                <a:cs typeface="Adobe Devanagari" pitchFamily="18" charset="0"/>
              </a:rPr>
              <a:t>They are not eligible for CTS for February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endParaRPr lang="en-US" sz="2500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4098" name="Picture 2" descr="\\fs\profiles$\yxy1\xenapp\b02\Desktop\Blond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2" t="16667" r="28119" b="28000"/>
          <a:stretch/>
        </p:blipFill>
        <p:spPr bwMode="auto">
          <a:xfrm>
            <a:off x="3124200" y="1243014"/>
            <a:ext cx="2786064" cy="23717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5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Change </a:t>
            </a:r>
            <a:r>
              <a:rPr lang="en-US" b="1" dirty="0">
                <a:latin typeface="Adobe Devanagari" pitchFamily="18" charset="0"/>
                <a:cs typeface="Adobe Devanagari" pitchFamily="18" charset="0"/>
              </a:rPr>
              <a:t>R</a:t>
            </a:r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eporting Reminders 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51850" cy="4572000"/>
          </a:xfrm>
        </p:spPr>
        <p:txBody>
          <a:bodyPr>
            <a:normAutofit/>
          </a:bodyPr>
          <a:lstStyle/>
          <a:p>
            <a:pPr marL="514350" indent="-457200"/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A child must be residing with at least one</a:t>
            </a:r>
          </a:p>
          <a:p>
            <a:pPr marL="57150" indent="0">
              <a:buNone/>
            </a:pP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       biological parent to be eligible for CTS</a:t>
            </a:r>
          </a:p>
          <a:p>
            <a:pPr marL="57150" indent="0">
              <a:buNone/>
            </a:pPr>
            <a:endParaRPr lang="en-US" sz="2800" dirty="0" smtClean="0">
              <a:latin typeface="Adobe Devanagari" pitchFamily="18" charset="0"/>
              <a:cs typeface="Adobe Devanagari" pitchFamily="18" charset="0"/>
            </a:endParaRPr>
          </a:p>
          <a:p>
            <a:pPr marL="514350" indent="-457200"/>
            <a:r>
              <a:rPr lang="en-US" sz="2800" dirty="0">
                <a:latin typeface="Adobe Devanagari" pitchFamily="18" charset="0"/>
                <a:cs typeface="Adobe Devanagari" pitchFamily="18" charset="0"/>
              </a:rPr>
              <a:t>No other person (non-biological parent) labeled as guardian can receive CTS for the child even the person </a:t>
            </a:r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is receiving SSI</a:t>
            </a:r>
            <a:endParaRPr lang="en-US" sz="2800" dirty="0">
              <a:latin typeface="Adobe Devanagari" pitchFamily="18" charset="0"/>
              <a:cs typeface="Adobe Devanagari" pitchFamily="18" charset="0"/>
            </a:endParaRPr>
          </a:p>
          <a:p>
            <a:pPr marL="57150" indent="0">
              <a:buNone/>
            </a:pPr>
            <a:endParaRPr lang="en-US" sz="2800" dirty="0">
              <a:latin typeface="Adobe Devanagari" pitchFamily="18" charset="0"/>
              <a:cs typeface="Adobe Devanagari" pitchFamily="18" charset="0"/>
            </a:endParaRPr>
          </a:p>
          <a:p>
            <a:pPr marL="514350" indent="-457200"/>
            <a:r>
              <a:rPr lang="en-US" sz="2800" dirty="0" smtClean="0">
                <a:latin typeface="Adobe Devanagari" pitchFamily="18" charset="0"/>
                <a:cs typeface="Adobe Devanagari" pitchFamily="18" charset="0"/>
              </a:rPr>
              <a:t>Exception applies only if the child is officially adopted and the adoptive parent is also receiving SSI </a:t>
            </a:r>
          </a:p>
          <a:p>
            <a:pPr marL="57150" indent="0">
              <a:buNone/>
            </a:pPr>
            <a:endParaRPr lang="en-US" sz="2800" dirty="0">
              <a:latin typeface="Adobe Devanagari" pitchFamily="18" charset="0"/>
              <a:cs typeface="Adobe Devanagari" pitchFamily="18" charset="0"/>
            </a:endParaRPr>
          </a:p>
          <a:p>
            <a:pPr lvl="2"/>
            <a:endParaRPr lang="en-US" dirty="0" smtClean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\\fs\profiles$\yxy1\xenapp\b02\Desktop\happ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86" l="47097" r="100000">
                        <a14:foregroundMark x1="91935" y1="42571" x2="99677" y2="17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22"/>
          <a:stretch/>
        </p:blipFill>
        <p:spPr bwMode="auto">
          <a:xfrm>
            <a:off x="6310536" y="0"/>
            <a:ext cx="283346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72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Change </a:t>
            </a:r>
            <a:r>
              <a:rPr lang="en-US" b="1" dirty="0">
                <a:latin typeface="Adobe Devanagari" pitchFamily="18" charset="0"/>
                <a:cs typeface="Adobe Devanagari" pitchFamily="18" charset="0"/>
              </a:rPr>
              <a:t>R</a:t>
            </a:r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eporting Reminders 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51850" cy="4572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If the CTS child is reported out of the home for any reason</a:t>
            </a:r>
          </a:p>
          <a:p>
            <a:pPr lvl="1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Check to see if the parent has been receiving CTS for the period of time the child was out of the home</a:t>
            </a:r>
          </a:p>
          <a:p>
            <a:pPr lvl="1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Overpayment will be collected for both client and non-client errors</a:t>
            </a:r>
          </a:p>
          <a:p>
            <a:pPr lvl="2"/>
            <a:endParaRPr lang="en-US" dirty="0" smtClean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\\fs\profiles$\yxy1\xenapp\b02\Desktop\runnin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83" l="196" r="99316">
                        <a14:foregroundMark x1="80156" y1="16920" x2="84751" y2="75705"/>
                        <a14:foregroundMark x1="92180" y1="21475" x2="73314" y2="70282"/>
                        <a14:foregroundMark x1="78592" y1="19523" x2="75660" y2="52278"/>
                        <a14:foregroundMark x1="61388" y1="22343" x2="73118" y2="37310"/>
                        <a14:foregroundMark x1="61681" y1="33189" x2="64027" y2="29501"/>
                        <a14:foregroundMark x1="61584" y1="18872" x2="62268" y2="21041"/>
                        <a14:foregroundMark x1="65103" y1="32755" x2="66667" y2="46855"/>
                        <a14:foregroundMark x1="62854" y1="44902" x2="64223" y2="47505"/>
                        <a14:foregroundMark x1="76637" y1="64425" x2="80743" y2="82863"/>
                        <a14:foregroundMark x1="83382" y1="82213" x2="88368" y2="95879"/>
                        <a14:foregroundMark x1="44868" y1="1302" x2="44282" y2="6508"/>
                        <a14:foregroundMark x1="35679" y1="7375" x2="37537" y2="7375"/>
                        <a14:foregroundMark x1="1466" y1="48807" x2="3812" y2="46855"/>
                        <a14:foregroundMark x1="2639" y1="52278" x2="4692" y2="49675"/>
                        <a14:foregroundMark x1="94428" y1="93059" x2="94526" y2="99783"/>
                        <a14:foregroundMark x1="97361" y1="93926" x2="97361" y2="99566"/>
                        <a14:foregroundMark x1="52884" y1="82863" x2="52884" y2="84816"/>
                        <a14:foregroundMark x1="54350" y1="84165" x2="54350" y2="86551"/>
                        <a14:foregroundMark x1="81329" y1="18872" x2="90714" y2="21475"/>
                        <a14:foregroundMark x1="63245" y1="39046" x2="65885" y2="39479"/>
                        <a14:foregroundMark x1="94233" y1="22126" x2="88759" y2="41215"/>
                        <a14:foregroundMark x1="88563" y1="42733" x2="86901" y2="58134"/>
                        <a14:foregroundMark x1="86901" y1="57050" x2="87781" y2="78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0"/>
            <a:ext cx="598172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79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Pulldown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Occurs 1-2 working days after AA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Cannot run with dates during this period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9667" r="12551" b="44661"/>
          <a:stretch/>
        </p:blipFill>
        <p:spPr bwMode="auto">
          <a:xfrm>
            <a:off x="228600" y="2822029"/>
            <a:ext cx="8686800" cy="2635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\\fs\profiles$\yxy1\xenapp\b02\Desktop\no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0"/>
            <a:ext cx="1143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07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Change </a:t>
            </a:r>
            <a:r>
              <a:rPr lang="en-US" b="1" dirty="0">
                <a:latin typeface="Adobe Devanagari" pitchFamily="18" charset="0"/>
                <a:cs typeface="Adobe Devanagari" pitchFamily="18" charset="0"/>
              </a:rPr>
              <a:t>R</a:t>
            </a:r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eporting Reminders 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51850" cy="4572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Non-SSI biological parent moves into the home</a:t>
            </a:r>
          </a:p>
          <a:p>
            <a:pPr lvl="1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If parent is not receiving Wisconsin SSI, check if paternity is established</a:t>
            </a:r>
          </a:p>
          <a:p>
            <a:pPr lvl="2"/>
            <a:r>
              <a:rPr lang="en-US" sz="2600" dirty="0" smtClean="0">
                <a:latin typeface="Adobe Devanagari" pitchFamily="18" charset="0"/>
                <a:cs typeface="Adobe Devanagari" pitchFamily="18" charset="0"/>
              </a:rPr>
              <a:t>If established, no CTS for the child</a:t>
            </a:r>
          </a:p>
          <a:p>
            <a:pPr lvl="2"/>
            <a:r>
              <a:rPr lang="en-US" sz="2600" dirty="0" smtClean="0">
                <a:latin typeface="Adobe Devanagari" pitchFamily="18" charset="0"/>
                <a:cs typeface="Adobe Devanagari" pitchFamily="18" charset="0"/>
              </a:rPr>
              <a:t>If not established, </a:t>
            </a:r>
          </a:p>
          <a:p>
            <a:pPr marL="914400" lvl="2" indent="0">
              <a:buNone/>
            </a:pPr>
            <a:r>
              <a:rPr lang="en-US" sz="2600" dirty="0" smtClean="0">
                <a:latin typeface="Adobe Devanagari" pitchFamily="18" charset="0"/>
                <a:cs typeface="Adobe Devanagari" pitchFamily="18" charset="0"/>
              </a:rPr>
              <a:t>     child can continue to </a:t>
            </a:r>
          </a:p>
          <a:p>
            <a:pPr marL="914400" lvl="2" indent="0">
              <a:buNone/>
            </a:pPr>
            <a:r>
              <a:rPr lang="en-US" sz="2600" dirty="0" smtClean="0">
                <a:latin typeface="Adobe Devanagari" pitchFamily="18" charset="0"/>
                <a:cs typeface="Adobe Devanagari" pitchFamily="18" charset="0"/>
              </a:rPr>
              <a:t>     get CTS payment</a:t>
            </a:r>
          </a:p>
          <a:p>
            <a:pPr lvl="2"/>
            <a:endParaRPr lang="en-US" dirty="0" smtClean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1" name="Picture 3" descr="\\fs\profiles$\yxy1\xenapp\b02\Desktop\movin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94" l="3000" r="99750">
                        <a14:foregroundMark x1="10500" y1="28485" x2="13000" y2="36667"/>
                        <a14:foregroundMark x1="40750" y1="25455" x2="41000" y2="38485"/>
                        <a14:foregroundMark x1="49500" y1="32121" x2="48750" y2="43939"/>
                        <a14:foregroundMark x1="47750" y1="45758" x2="49750" y2="49697"/>
                        <a14:foregroundMark x1="50000" y1="50606" x2="54250" y2="50000"/>
                        <a14:foregroundMark x1="77250" y1="8182" x2="77250" y2="17273"/>
                        <a14:foregroundMark x1="79000" y1="13636" x2="83000" y2="13333"/>
                        <a14:foregroundMark x1="83250" y1="14848" x2="88000" y2="23939"/>
                        <a14:foregroundMark x1="87000" y1="12424" x2="95000" y2="12121"/>
                        <a14:foregroundMark x1="98250" y1="13030" x2="98250" y2="13030"/>
                        <a14:foregroundMark x1="97250" y1="15152" x2="97250" y2="15152"/>
                        <a14:foregroundMark x1="90750" y1="12727" x2="88250" y2="16970"/>
                        <a14:foregroundMark x1="50500" y1="16364" x2="73500" y2="14545"/>
                        <a14:foregroundMark x1="65750" y1="12727" x2="70500" y2="13030"/>
                        <a14:foregroundMark x1="39000" y1="76970" x2="39500" y2="74848"/>
                        <a14:foregroundMark x1="48500" y1="58182" x2="50750" y2="56667"/>
                        <a14:foregroundMark x1="19750" y1="88182" x2="22000" y2="91818"/>
                        <a14:foregroundMark x1="36750" y1="96970" x2="42500" y2="94242"/>
                        <a14:foregroundMark x1="86250" y1="24848" x2="84000" y2="30303"/>
                        <a14:foregroundMark x1="22750" y1="92424" x2="26500" y2="93333"/>
                        <a14:backgroundMark x1="79000" y1="26667" x2="83750" y2="27576"/>
                        <a14:backgroundMark x1="21250" y1="89697" x2="28000" y2="91515"/>
                        <a14:backgroundMark x1="23750" y1="84242" x2="24500" y2="85455"/>
                        <a14:backgroundMark x1="25750" y1="87879" x2="26250" y2="89697"/>
                        <a14:backgroundMark x1="22250" y1="85152" x2="22750" y2="86364"/>
                        <a14:backgroundMark x1="7000" y1="34848" x2="4750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7000"/>
            <a:ext cx="4129087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Change </a:t>
            </a:r>
            <a:r>
              <a:rPr lang="en-US" b="1" dirty="0">
                <a:latin typeface="Adobe Devanagari" pitchFamily="18" charset="0"/>
                <a:cs typeface="Adobe Devanagari" pitchFamily="18" charset="0"/>
              </a:rPr>
              <a:t>R</a:t>
            </a:r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eporting Reminders 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48200"/>
            <a:ext cx="8686800" cy="1876905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If 18 year old graduates before his/her 19</a:t>
            </a:r>
            <a:r>
              <a:rPr lang="en-US" baseline="30000" dirty="0" smtClean="0">
                <a:latin typeface="Adobe Devanagari" pitchFamily="18" charset="0"/>
                <a:cs typeface="Adobe Devanagari" pitchFamily="18" charset="0"/>
              </a:rPr>
              <a:t>th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 birthday, eligible for CTS until the graduation date</a:t>
            </a:r>
          </a:p>
          <a:p>
            <a:pPr lvl="1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If 18 year old will NOT graduate by their 19</a:t>
            </a:r>
            <a:r>
              <a:rPr lang="en-US" baseline="30000" dirty="0" smtClean="0">
                <a:latin typeface="Adobe Devanagari" pitchFamily="18" charset="0"/>
                <a:cs typeface="Adobe Devanagari" pitchFamily="18" charset="0"/>
              </a:rPr>
              <a:t>th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 birthday CTS ends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 descr="\\fs\profiles$\yxy1\xenapp\b02\Desktop\gr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9" b="96729" l="9961" r="94824">
                        <a14:foregroundMark x1="22266" y1="87227" x2="38379" y2="89252"/>
                        <a14:foregroundMark x1="19434" y1="92523" x2="20801" y2="87850"/>
                        <a14:foregroundMark x1="76953" y1="11994" x2="73438" y2="93146"/>
                        <a14:foregroundMark x1="65332" y1="41277" x2="74219" y2="41745"/>
                        <a14:foregroundMark x1="70410" y1="57009" x2="71191" y2="61838"/>
                        <a14:foregroundMark x1="64258" y1="88162" x2="70410" y2="88785"/>
                        <a14:foregroundMark x1="78809" y1="89875" x2="84082" y2="89252"/>
                        <a14:foregroundMark x1="76953" y1="81620" x2="79980" y2="90187"/>
                        <a14:foregroundMark x1="40820" y1="19470" x2="43457" y2="23364"/>
                        <a14:foregroundMark x1="41016" y1="20872" x2="41992" y2="25701"/>
                        <a14:foregroundMark x1="86914" y1="38785" x2="89551" y2="38474"/>
                        <a14:foregroundMark x1="86523" y1="39720" x2="86523" y2="42056"/>
                        <a14:foregroundMark x1="58203" y1="34891" x2="58594" y2="38162"/>
                        <a14:foregroundMark x1="57715" y1="35202" x2="55664" y2="36760"/>
                        <a14:foregroundMark x1="55273" y1="37383" x2="56152" y2="41277"/>
                        <a14:foregroundMark x1="85742" y1="44237" x2="87109" y2="40498"/>
                        <a14:foregroundMark x1="60547" y1="42835" x2="59375" y2="43458"/>
                        <a14:foregroundMark x1="59180" y1="44237" x2="59766" y2="47664"/>
                        <a14:foregroundMark x1="20410" y1="58411" x2="18750" y2="60125"/>
                        <a14:foregroundMark x1="18555" y1="52960" x2="17773" y2="50000"/>
                        <a14:foregroundMark x1="17578" y1="51246" x2="15332" y2="52336"/>
                        <a14:foregroundMark x1="15137" y1="52960" x2="15527" y2="56231"/>
                        <a14:foregroundMark x1="88379" y1="44548" x2="87500" y2="49688"/>
                        <a14:backgroundMark x1="70801" y1="84891" x2="76563" y2="84268"/>
                        <a14:backgroundMark x1="65723" y1="20872" x2="65137" y2="23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981200"/>
            <a:ext cx="4114800" cy="229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480288"/>
            <a:ext cx="8610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dobe Devanagari" pitchFamily="18" charset="0"/>
                <a:cs typeface="Adobe Devanagari" pitchFamily="18" charset="0"/>
              </a:rPr>
              <a:t>Dependent 18-year-olds </a:t>
            </a:r>
          </a:p>
          <a:p>
            <a:r>
              <a:rPr lang="en-US" sz="2400" dirty="0">
                <a:latin typeface="Adobe Devanagari" pitchFamily="18" charset="0"/>
                <a:cs typeface="Adobe Devanagari" pitchFamily="18" charset="0"/>
              </a:rPr>
              <a:t>	</a:t>
            </a:r>
            <a:r>
              <a:rPr lang="en-US" sz="2400" dirty="0" smtClean="0">
                <a:latin typeface="Adobe Devanagari" pitchFamily="18" charset="0"/>
                <a:cs typeface="Adobe Devanagari" pitchFamily="18" charset="0"/>
              </a:rPr>
              <a:t>		 	</a:t>
            </a:r>
            <a:r>
              <a:rPr lang="en-US" sz="2600" dirty="0" smtClean="0">
                <a:latin typeface="Adobe Devanagari" pitchFamily="18" charset="0"/>
                <a:cs typeface="Adobe Devanagari" pitchFamily="18" charset="0"/>
              </a:rPr>
              <a:t>CWW </a:t>
            </a:r>
            <a:r>
              <a:rPr lang="en-US" sz="2600" dirty="0">
                <a:latin typeface="Adobe Devanagari" pitchFamily="18" charset="0"/>
                <a:cs typeface="Adobe Devanagari" pitchFamily="18" charset="0"/>
              </a:rPr>
              <a:t>will ask for anticipated date </a:t>
            </a:r>
            <a:r>
              <a:rPr lang="en-US" sz="2600" dirty="0" smtClean="0">
                <a:latin typeface="Adobe Devanagari" pitchFamily="18" charset="0"/>
                <a:cs typeface="Adobe Devanagari" pitchFamily="18" charset="0"/>
              </a:rPr>
              <a:t>				              of graduation </a:t>
            </a:r>
            <a:r>
              <a:rPr lang="en-US" sz="2600" dirty="0">
                <a:latin typeface="Adobe Devanagari" pitchFamily="18" charset="0"/>
                <a:cs typeface="Adobe Devanagari" pitchFamily="18" charset="0"/>
              </a:rPr>
              <a:t>for 17 year olds</a:t>
            </a:r>
          </a:p>
          <a:p>
            <a:pPr lvl="1"/>
            <a:r>
              <a:rPr lang="en-US" sz="2600" dirty="0" smtClean="0">
                <a:latin typeface="Adobe Devanagari" pitchFamily="18" charset="0"/>
                <a:cs typeface="Adobe Devanagari" pitchFamily="18" charset="0"/>
              </a:rPr>
              <a:t>				</a:t>
            </a:r>
          </a:p>
          <a:p>
            <a:pPr lvl="1"/>
            <a:r>
              <a:rPr lang="en-US" sz="2600" dirty="0">
                <a:latin typeface="Adobe Devanagari" pitchFamily="18" charset="0"/>
                <a:cs typeface="Adobe Devanagari" pitchFamily="18" charset="0"/>
              </a:rPr>
              <a:t>	</a:t>
            </a:r>
            <a:r>
              <a:rPr lang="en-US" sz="2600" dirty="0" smtClean="0">
                <a:latin typeface="Adobe Devanagari" pitchFamily="18" charset="0"/>
                <a:cs typeface="Adobe Devanagari" pitchFamily="18" charset="0"/>
              </a:rPr>
              <a:t>			Request </a:t>
            </a:r>
            <a:r>
              <a:rPr lang="en-US" sz="2600" dirty="0">
                <a:latin typeface="Adobe Devanagari" pitchFamily="18" charset="0"/>
                <a:cs typeface="Adobe Devanagari" pitchFamily="18" charset="0"/>
              </a:rPr>
              <a:t>verification that the 18 </a:t>
            </a:r>
            <a:r>
              <a:rPr lang="en-US" sz="2600" dirty="0" smtClean="0">
                <a:latin typeface="Adobe Devanagari" pitchFamily="18" charset="0"/>
                <a:cs typeface="Adobe Devanagari" pitchFamily="18" charset="0"/>
              </a:rPr>
              <a:t>					year </a:t>
            </a:r>
            <a:r>
              <a:rPr lang="en-US" sz="2600" dirty="0">
                <a:latin typeface="Adobe Devanagari" pitchFamily="18" charset="0"/>
                <a:cs typeface="Adobe Devanagari" pitchFamily="18" charset="0"/>
              </a:rPr>
              <a:t>old </a:t>
            </a:r>
            <a:r>
              <a:rPr lang="en-US" sz="2600" dirty="0" smtClean="0">
                <a:latin typeface="Adobe Devanagari" pitchFamily="18" charset="0"/>
                <a:cs typeface="Adobe Devanagari" pitchFamily="18" charset="0"/>
              </a:rPr>
              <a:t>is </a:t>
            </a:r>
            <a:r>
              <a:rPr lang="en-US" sz="2600" dirty="0">
                <a:latin typeface="Adobe Devanagari" pitchFamily="18" charset="0"/>
                <a:cs typeface="Adobe Devanagari" pitchFamily="18" charset="0"/>
              </a:rPr>
              <a:t>expected to graduate </a:t>
            </a:r>
            <a:r>
              <a:rPr lang="en-US" sz="2600" dirty="0" smtClean="0">
                <a:latin typeface="Adobe Devanagari" pitchFamily="18" charset="0"/>
                <a:cs typeface="Adobe Devanagari" pitchFamily="18" charset="0"/>
              </a:rPr>
              <a:t>					prior </a:t>
            </a:r>
            <a:r>
              <a:rPr lang="en-US" sz="2600" dirty="0">
                <a:latin typeface="Adobe Devanagari" pitchFamily="18" charset="0"/>
                <a:cs typeface="Adobe Devanagari" pitchFamily="18" charset="0"/>
              </a:rPr>
              <a:t>to attaining </a:t>
            </a:r>
            <a:r>
              <a:rPr lang="en-US" sz="2600" dirty="0" smtClean="0">
                <a:latin typeface="Adobe Devanagari" pitchFamily="18" charset="0"/>
                <a:cs typeface="Adobe Devanagari" pitchFamily="18" charset="0"/>
              </a:rPr>
              <a:t>age 19</a:t>
            </a:r>
          </a:p>
          <a:p>
            <a:pPr lvl="1"/>
            <a:endParaRPr lang="en-US" sz="2800" dirty="0">
              <a:latin typeface="Adobe Devanagari" pitchFamily="18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382000" cy="5943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4338" name="Picture 2" descr="\\fs\profiles$\yxy1\xenapp\b02\Desktop\reminde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100000" l="0" r="100000">
                        <a14:foregroundMark x1="36170" y1="2000" x2="35816" y2="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518">
            <a:off x="1661645" y="617261"/>
            <a:ext cx="6223735" cy="558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1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382000" cy="5943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900" b="1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When processing a change, ask: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Is a FS aux needed?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Email your lead or supervisor if aux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approval is needed 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Is it appropriate to run with dates? </a:t>
            </a:r>
            <a:endParaRPr lang="en-US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Are the HealthCare AG review dates correct?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Are HealthCare benefits correct for all eligible members?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As a best practice, do not wait </a:t>
            </a:r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until day </a:t>
            </a:r>
            <a:r>
              <a:rPr lang="en-US" dirty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10 to process changes, </a:t>
            </a:r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documents, renewals</a:t>
            </a:r>
            <a:r>
              <a:rPr lang="en-US" dirty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, etc</a:t>
            </a:r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.</a:t>
            </a:r>
          </a:p>
          <a:p>
            <a:endParaRPr lang="en-US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Request verification following </a:t>
            </a:r>
            <a:r>
              <a:rPr lang="en-US" dirty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a report of </a:t>
            </a:r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change </a:t>
            </a:r>
            <a:r>
              <a:rPr lang="en-US" dirty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to prevent “failure to act” agency QC </a:t>
            </a:r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errors</a:t>
            </a:r>
            <a:endParaRPr lang="en-US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230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Where are the AA dates?</a:t>
            </a:r>
            <a:endParaRPr lang="en-US" b="1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276600"/>
            <a:ext cx="7772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Can be found on Capital Consortium website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bg1"/>
                </a:solidFill>
                <a:hlinkClick r:id="rId3"/>
              </a:rPr>
              <a:t>://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capital-im.com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Under Procedures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Then Calendars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6800"/>
            <a:ext cx="9144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603" y="1676400"/>
            <a:ext cx="8229600" cy="3916363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Questions</a:t>
            </a:r>
            <a:endParaRPr lang="en-US" sz="9600" b="1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15362" name="Picture 2" descr="\\fs\profiles$\yxy1\xenapp\b02\Desktop\questi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2" b="95799" l="3417" r="94875">
                        <a14:foregroundMark x1="21000" y1="64891" x2="21667" y2="82971"/>
                        <a14:foregroundMark x1="35458" y1="64516" x2="35917" y2="89347"/>
                        <a14:foregroundMark x1="48375" y1="62941" x2="50583" y2="90173"/>
                        <a14:foregroundMark x1="46125" y1="90998" x2="53042" y2="90998"/>
                        <a14:foregroundMark x1="61500" y1="64141" x2="62167" y2="92573"/>
                        <a14:foregroundMark x1="75292" y1="64141" x2="74417" y2="89347"/>
                        <a14:foregroundMark x1="6958" y1="14854" x2="21208" y2="16804"/>
                        <a14:foregroundMark x1="24333" y1="13203" x2="43917" y2="12828"/>
                        <a14:foregroundMark x1="12750" y1="28057" x2="91750" y2="28057"/>
                        <a14:foregroundMark x1="8292" y1="28432" x2="89542" y2="35634"/>
                        <a14:foregroundMark x1="6292" y1="20030" x2="13875" y2="44111"/>
                        <a14:foregroundMark x1="7875" y1="18455" x2="91750" y2="19655"/>
                        <a14:foregroundMark x1="21667" y1="36834" x2="76875" y2="38035"/>
                        <a14:foregroundMark x1="15000" y1="56114" x2="16542" y2="68942"/>
                        <a14:foregroundMark x1="68417" y1="64891" x2="68167" y2="70518"/>
                        <a14:foregroundMark x1="83667" y1="60090" x2="82333" y2="71718"/>
                        <a14:foregroundMark x1="8225" y1="37223" x2="41192" y2="42474"/>
                        <a14:foregroundMark x1="51425" y1="24387" x2="59197" y2="23687"/>
                        <a14:foregroundMark x1="44495" y1="11669" x2="59650" y2="18086"/>
                        <a14:foregroundMark x1="45402" y1="42824" x2="56736" y2="43291"/>
                        <a14:foregroundMark x1="40479" y1="35239" x2="51166" y2="35706"/>
                        <a14:foregroundMark x1="56088" y1="44924" x2="54987" y2="70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14600"/>
            <a:ext cx="6419606" cy="35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64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\\fs\profiles$\yxy1\xenapp\b02\Desktop\dead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782">
            <a:off x="183872" y="4377830"/>
            <a:ext cx="3412971" cy="2312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fs\profiles$\yxy1\xenapp\b02\Desktop\paper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471" y1="10337" x2="83529" y2="1202"/>
                        <a14:foregroundMark x1="15294" y1="7692" x2="76000" y2="481"/>
                        <a14:foregroundMark x1="17176" y1="9135" x2="43529" y2="95673"/>
                        <a14:foregroundMark x1="19294" y1="10337" x2="97176" y2="81971"/>
                        <a14:foregroundMark x1="83059" y1="2644" x2="42588" y2="90385"/>
                        <a14:foregroundMark x1="1647" y1="46635" x2="20235" y2="29087"/>
                        <a14:foregroundMark x1="16000" y1="8413" x2="17412" y2="27885"/>
                        <a14:foregroundMark x1="92941" y1="50721" x2="99765" y2="79808"/>
                        <a14:backgroundMark x1="84000" y1="721" x2="99765" y2="77885"/>
                        <a14:backgroundMark x1="58824" y1="90625" x2="99294" y2="84135"/>
                        <a14:backgroundMark x1="99765" y1="79327" x2="99765" y2="82692"/>
                        <a14:backgroundMark x1="72471" y1="481" x2="76000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0"/>
            <a:ext cx="6781800" cy="567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dobe Devanagari" pitchFamily="18" charset="0"/>
                <a:cs typeface="Adobe Devanagari" pitchFamily="18" charset="0"/>
              </a:rPr>
              <a:t>Why is it important?</a:t>
            </a:r>
            <a:endParaRPr lang="en-US" b="1" dirty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209956">
            <a:off x="3880649" y="1412500"/>
            <a:ext cx="4661710" cy="523379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dobe Devanagari" pitchFamily="18" charset="0"/>
                <a:cs typeface="Adobe Devanagari" pitchFamily="18" charset="0"/>
              </a:rPr>
              <a:t>Last day to impact next month’s benefits to ensure proper </a:t>
            </a:r>
          </a:p>
          <a:p>
            <a:pPr marL="0" indent="0">
              <a:buNone/>
            </a:pPr>
            <a:r>
              <a:rPr lang="en-US" sz="2400" dirty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en-US" sz="2400" dirty="0" smtClean="0">
                <a:latin typeface="Adobe Devanagari" pitchFamily="18" charset="0"/>
                <a:cs typeface="Adobe Devanagari" pitchFamily="18" charset="0"/>
              </a:rPr>
              <a:t>     notices to client</a:t>
            </a:r>
          </a:p>
          <a:p>
            <a:endParaRPr lang="en-US" sz="2400" dirty="0" smtClean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sz="2400" dirty="0" smtClean="0">
                <a:latin typeface="Adobe Devanagari" pitchFamily="18" charset="0"/>
                <a:cs typeface="Adobe Devanagari" pitchFamily="18" charset="0"/>
              </a:rPr>
              <a:t>Process SMRFs and renewals before cutoff to avoid negative notices</a:t>
            </a:r>
          </a:p>
          <a:p>
            <a:endParaRPr lang="en-US" sz="2400" dirty="0" smtClean="0">
              <a:latin typeface="Adobe Devanagari" pitchFamily="18" charset="0"/>
              <a:cs typeface="Adobe Devanagari" pitchFamily="18" charset="0"/>
            </a:endParaRPr>
          </a:p>
          <a:p>
            <a:r>
              <a:rPr lang="en-US" sz="2400" dirty="0" smtClean="0">
                <a:latin typeface="Adobe Devanagari" pitchFamily="18" charset="0"/>
                <a:cs typeface="Adobe Devanagari" pitchFamily="18" charset="0"/>
              </a:rPr>
              <a:t>Timeliness = less work (running w/dates, issuing supplements, phone calls)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\\fs\profiles$\yxy1\xenapp\b02\Desktop\paperwork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473" y1="34161" x2="7668" y2="50932"/>
                        <a14:foregroundMark x1="1917" y1="36646" x2="5751" y2="54658"/>
                        <a14:foregroundMark x1="45687" y1="28571" x2="46645" y2="47205"/>
                        <a14:foregroundMark x1="41853" y1="45342" x2="48562" y2="27329"/>
                        <a14:foregroundMark x1="62300" y1="88199" x2="98722" y2="88820"/>
                        <a14:foregroundMark x1="16933" y1="6211" x2="21086" y2="11801"/>
                        <a14:foregroundMark x1="10543" y1="78882" x2="12141" y2="64596"/>
                        <a14:foregroundMark x1="28754" y1="47826" x2="32588" y2="40373"/>
                        <a14:foregroundMark x1="67412" y1="96273" x2="79553" y2="93789"/>
                        <a14:foregroundMark x1="49201" y1="54658" x2="50479" y2="65839"/>
                        <a14:foregroundMark x1="50479" y1="63975" x2="58786" y2="55901"/>
                        <a14:foregroundMark x1="58786" y1="57143" x2="66134" y2="63975"/>
                        <a14:foregroundMark x1="49521" y1="65217" x2="55911" y2="72671"/>
                        <a14:foregroundMark x1="8946" y1="25466" x2="7029" y2="30435"/>
                        <a14:backgroundMark x1="54633" y1="75155" x2="57188" y2="73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61">
            <a:off x="135705" y="241114"/>
            <a:ext cx="3437520" cy="227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39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Reduce CAPER (Case and Procedural Error Rates) 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onitored by the state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Reduce client anxiety and stress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Impacts QC timeliness report</a:t>
            </a:r>
          </a:p>
          <a:p>
            <a:endParaRPr lang="en-US" dirty="0"/>
          </a:p>
        </p:txBody>
      </p:sp>
      <p:pic>
        <p:nvPicPr>
          <p:cNvPr id="1026" name="Picture 2" descr="\\fs\profiles$\yxy1\xenapp\b02\Desktop\str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8000" l="250" r="99250">
                        <a14:foregroundMark x1="4625" y1="7375" x2="11375" y2="13875"/>
                        <a14:foregroundMark x1="87375" y1="6750" x2="88375" y2="15875"/>
                        <a14:foregroundMark x1="38500" y1="3000" x2="37250" y2="9500"/>
                        <a14:foregroundMark x1="32249" y1="25601" x2="60679" y2="24752"/>
                        <a14:backgroundMark x1="10375" y1="73500" x2="21250" y2="8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451">
            <a:off x="4399239" y="3789639"/>
            <a:ext cx="2943333" cy="294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fs\profiles$\yxy1\xenapp\b02\Desktop\oop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7250" y1="69750" x2="67500" y2="86000"/>
                        <a14:backgroundMark x1="13000" y1="30250" x2="54250" y2="28500"/>
                        <a14:backgroundMark x1="15750" y1="40750" x2="40750" y2="40750"/>
                        <a14:backgroundMark x1="38000" y1="40750" x2="40250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145">
            <a:off x="5193655" y="2760473"/>
            <a:ext cx="4263045" cy="426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6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90">
            <a:alpha val="7568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10000" b="1" dirty="0" smtClean="0">
                <a:latin typeface="Adobe Devanagari" pitchFamily="18" charset="0"/>
                <a:cs typeface="Adobe Devanagari" pitchFamily="18" charset="0"/>
              </a:rPr>
              <a:t>FoodShare</a:t>
            </a:r>
            <a:endParaRPr lang="en-US" sz="10000" b="1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7170" name="Picture 2" descr="\\fs\profiles$\yxy1\xenapp\b02\Desktop\baske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1806599"/>
            <a:ext cx="5248275" cy="467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4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9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FoodShare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All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reported changes that cause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an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increase in the FoodShare benefit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will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be effective the first of the month following the report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month</a:t>
            </a:r>
          </a:p>
          <a:p>
            <a:pPr lvl="1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person adds </a:t>
            </a:r>
          </a:p>
          <a:p>
            <a:pPr lvl="1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increase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in </a:t>
            </a:r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expenses</a:t>
            </a:r>
          </a:p>
          <a:p>
            <a:pPr lvl="1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decreased income</a:t>
            </a:r>
          </a:p>
          <a:p>
            <a:pPr marL="457200" lvl="1" indent="0">
              <a:buNone/>
            </a:pPr>
            <a:endParaRPr lang="en-US" dirty="0" smtClean="0">
              <a:latin typeface="Adobe Devanagari" pitchFamily="18" charset="0"/>
              <a:cs typeface="Adobe Devanagari" pitchFamily="18" charset="0"/>
            </a:endParaRPr>
          </a:p>
          <a:p>
            <a:pPr marL="514350" indent="-457200"/>
            <a:r>
              <a:rPr lang="en-US" dirty="0" smtClean="0">
                <a:latin typeface="Adobe Devanagari" pitchFamily="18" charset="0"/>
                <a:cs typeface="Adobe Devanagari" pitchFamily="18" charset="0"/>
              </a:rPr>
              <a:t>If </a:t>
            </a:r>
            <a:r>
              <a:rPr lang="en-US" dirty="0">
                <a:latin typeface="Adobe Devanagari" pitchFamily="18" charset="0"/>
                <a:cs typeface="Adobe Devanagari" pitchFamily="18" charset="0"/>
              </a:rPr>
              <a:t>case is pending for verification over AA, benefits will be issued at the last confirmed amount</a:t>
            </a:r>
          </a:p>
          <a:p>
            <a:pPr marL="57150" indent="0">
              <a:buNone/>
            </a:pPr>
            <a:endParaRPr lang="en-US" dirty="0" smtClean="0">
              <a:solidFill>
                <a:schemeClr val="bg1"/>
              </a:solidFill>
              <a:latin typeface="Adobe Devanagari" pitchFamily="18" charset="0"/>
              <a:cs typeface="Adobe Devanagari" pitchFamily="18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1" name="Picture 7" descr="\\fs\profiles$\yxy1\xenapp\b02\Desktop\frui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894">
            <a:off x="5955748" y="3081655"/>
            <a:ext cx="21717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\\fs\profiles$\yxy1\xenapp\b02\Desktop\veggi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57000" l="1250" r="39000">
                        <a14:foregroundMark x1="13250" y1="31500" x2="19500" y2="39250"/>
                        <a14:foregroundMark x1="35500" y1="32750" x2="29250" y2="38000"/>
                        <a14:foregroundMark x1="20500" y1="34500" x2="26750" y2="33500"/>
                        <a14:foregroundMark x1="21500" y1="42750" x2="26500" y2="41750"/>
                        <a14:foregroundMark x1="19500" y1="55750" x2="22500" y2="53000"/>
                        <a14:foregroundMark x1="26500" y1="53000" x2="31500" y2="5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995" b="41551"/>
          <a:stretch/>
        </p:blipFill>
        <p:spPr bwMode="auto">
          <a:xfrm rot="20537741">
            <a:off x="330658" y="150057"/>
            <a:ext cx="1287317" cy="192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160337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45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9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39000" cy="1143000"/>
          </a:xfrm>
        </p:spPr>
        <p:txBody>
          <a:bodyPr/>
          <a:lstStyle/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FoodShare</a:t>
            </a:r>
            <a:endParaRPr lang="en-US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447800"/>
            <a:ext cx="4922043" cy="3200400"/>
          </a:xfrm>
        </p:spPr>
        <p:txBody>
          <a:bodyPr/>
          <a:lstStyle/>
          <a:p>
            <a:pPr marL="57150" indent="0">
              <a:buNone/>
            </a:pPr>
            <a:r>
              <a:rPr lang="en-US" dirty="0">
                <a:latin typeface="Adobe Devanagari" pitchFamily="18" charset="0"/>
                <a:cs typeface="Adobe Devanagari" pitchFamily="18" charset="0"/>
              </a:rPr>
              <a:t>Examples:</a:t>
            </a:r>
          </a:p>
          <a:p>
            <a:pPr marL="57150" indent="0">
              <a:buNone/>
            </a:pPr>
            <a:r>
              <a:rPr lang="en-US" sz="2400" dirty="0" smtClean="0">
                <a:latin typeface="Adobe Devanagari" pitchFamily="18" charset="0"/>
                <a:cs typeface="Adobe Devanagari" pitchFamily="18" charset="0"/>
              </a:rPr>
              <a:t>1) Sarah </a:t>
            </a:r>
            <a:r>
              <a:rPr lang="en-US" sz="2400" dirty="0">
                <a:latin typeface="Adobe Devanagari" pitchFamily="18" charset="0"/>
                <a:cs typeface="Adobe Devanagari" pitchFamily="18" charset="0"/>
              </a:rPr>
              <a:t>reports on April </a:t>
            </a:r>
            <a:r>
              <a:rPr lang="en-US" sz="2400" dirty="0" smtClean="0">
                <a:latin typeface="Adobe Devanagari" pitchFamily="18" charset="0"/>
                <a:cs typeface="Adobe Devanagari" pitchFamily="18" charset="0"/>
              </a:rPr>
              <a:t>2</a:t>
            </a:r>
            <a:r>
              <a:rPr lang="en-US" sz="2400" baseline="30000" dirty="0" smtClean="0">
                <a:latin typeface="Adobe Devanagari" pitchFamily="18" charset="0"/>
                <a:cs typeface="Adobe Devanagari" pitchFamily="18" charset="0"/>
              </a:rPr>
              <a:t>nd</a:t>
            </a:r>
            <a:r>
              <a:rPr lang="en-US" sz="2400" dirty="0" smtClean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en-US" sz="2400" dirty="0">
                <a:latin typeface="Adobe Devanagari" pitchFamily="18" charset="0"/>
                <a:cs typeface="Adobe Devanagari" pitchFamily="18" charset="0"/>
              </a:rPr>
              <a:t>that her rent increased. If not questionable, FS will increase effective May 1</a:t>
            </a:r>
            <a:r>
              <a:rPr lang="en-US" sz="2400" baseline="30000" dirty="0">
                <a:latin typeface="Adobe Devanagari" pitchFamily="18" charset="0"/>
                <a:cs typeface="Adobe Devanagari" pitchFamily="18" charset="0"/>
              </a:rPr>
              <a:t>st</a:t>
            </a:r>
            <a:r>
              <a:rPr lang="en-US" sz="2400" dirty="0">
                <a:latin typeface="Adobe Devanagari" pitchFamily="18" charset="0"/>
                <a:cs typeface="Adobe Devanagari" pitchFamily="18" charset="0"/>
              </a:rPr>
              <a:t>.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5681" y="3428999"/>
            <a:ext cx="8153400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lvl="0"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2) Nancy </a:t>
            </a:r>
            <a:r>
              <a:rPr lang="en-US" sz="2400" dirty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reports on April 10th that her income decreased, verification is due April 20th.  AA is the 17</a:t>
            </a:r>
            <a:r>
              <a:rPr lang="en-US" sz="2400" baseline="30000" dirty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, May FS benefits will be issued at the last confirmed amount. </a:t>
            </a:r>
          </a:p>
          <a:p>
            <a:pPr lvl="1"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-If verification is received April </a:t>
            </a:r>
            <a:r>
              <a:rPr lang="en-US" sz="2400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15</a:t>
            </a:r>
            <a:r>
              <a:rPr lang="en-US" sz="2400" baseline="30000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before AA</a:t>
            </a:r>
            <a:r>
              <a:rPr lang="en-US" sz="2400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), </a:t>
            </a:r>
            <a:r>
              <a:rPr lang="en-US" sz="2400" dirty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FS </a:t>
            </a:r>
            <a:r>
              <a:rPr lang="en-US" sz="2400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will increase </a:t>
            </a:r>
            <a:r>
              <a:rPr lang="en-US" sz="2400" dirty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effective </a:t>
            </a:r>
            <a:r>
              <a:rPr lang="en-US" sz="2400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May 1</a:t>
            </a:r>
            <a:r>
              <a:rPr lang="en-US" sz="2400" baseline="30000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st</a:t>
            </a:r>
            <a:r>
              <a:rPr lang="en-US" sz="2400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. </a:t>
            </a:r>
            <a:endParaRPr lang="en-US" sz="2400" dirty="0">
              <a:solidFill>
                <a:prstClr val="black"/>
              </a:solidFill>
              <a:latin typeface="Adobe Devanagari" pitchFamily="18" charset="0"/>
              <a:cs typeface="Adobe Devanagari" pitchFamily="18" charset="0"/>
            </a:endParaRPr>
          </a:p>
          <a:p>
            <a:pPr lvl="1"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-If verification is received April </a:t>
            </a:r>
            <a:r>
              <a:rPr lang="en-US" sz="2400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20</a:t>
            </a:r>
            <a:r>
              <a:rPr lang="en-US" sz="2400" baseline="30000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after AA</a:t>
            </a:r>
            <a:r>
              <a:rPr lang="en-US" sz="2400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), </a:t>
            </a:r>
            <a:r>
              <a:rPr lang="en-US" sz="2400" dirty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since May benefits have already been determined, worker will need to issue </a:t>
            </a:r>
            <a:r>
              <a:rPr lang="en-US" sz="2400" b="1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a supplement</a:t>
            </a:r>
            <a:r>
              <a:rPr lang="en-US" sz="2400" dirty="0" smtClean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dobe Devanagari" pitchFamily="18" charset="0"/>
                <a:cs typeface="Adobe Devanagari" pitchFamily="18" charset="0"/>
              </a:rPr>
              <a:t>for May.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12776"/>
            <a:ext cx="3208156" cy="234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66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5733</TotalTime>
  <Words>2332</Words>
  <Application>Microsoft Office PowerPoint</Application>
  <PresentationFormat>On-screen Show (4:3)</PresentationFormat>
  <Paragraphs>313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Adobe Devanagari</vt:lpstr>
      <vt:lpstr>Arial</vt:lpstr>
      <vt:lpstr>Calibri</vt:lpstr>
      <vt:lpstr>Wingdings</vt:lpstr>
      <vt:lpstr>Office Theme</vt:lpstr>
      <vt:lpstr>Tips Regarding  (AA)</vt:lpstr>
      <vt:lpstr>PowerPoint Presentation</vt:lpstr>
      <vt:lpstr>What is it?</vt:lpstr>
      <vt:lpstr>PowerPoint Presentation</vt:lpstr>
      <vt:lpstr>Why is it important?</vt:lpstr>
      <vt:lpstr>PowerPoint Presentation</vt:lpstr>
      <vt:lpstr>FoodShare</vt:lpstr>
      <vt:lpstr>FoodShare</vt:lpstr>
      <vt:lpstr>FoodShare</vt:lpstr>
      <vt:lpstr>FoodShare</vt:lpstr>
      <vt:lpstr>PowerPoint Presentation</vt:lpstr>
      <vt:lpstr>PowerPoint Presentation</vt:lpstr>
      <vt:lpstr>HealthCare</vt:lpstr>
      <vt:lpstr>HealthCare</vt:lpstr>
      <vt:lpstr>HealthCare</vt:lpstr>
      <vt:lpstr>PowerPoint Presentation</vt:lpstr>
      <vt:lpstr>Baby Add</vt:lpstr>
      <vt:lpstr>Changes to income/premium</vt:lpstr>
      <vt:lpstr>PowerPoint Presentation</vt:lpstr>
      <vt:lpstr>PowerPoint Presentation</vt:lpstr>
      <vt:lpstr>Premium Increase (Person Add)</vt:lpstr>
      <vt:lpstr>PowerPoint Presentation</vt:lpstr>
      <vt:lpstr>CTS</vt:lpstr>
      <vt:lpstr>CTS Interface</vt:lpstr>
      <vt:lpstr>CTS Interface</vt:lpstr>
      <vt:lpstr>CTS Payment Schedule</vt:lpstr>
      <vt:lpstr>CTS Payment Schedule</vt:lpstr>
      <vt:lpstr>CTS Payments (HOD)</vt:lpstr>
      <vt:lpstr>Running with Dates</vt:lpstr>
      <vt:lpstr>Retro Form</vt:lpstr>
      <vt:lpstr>PowerPoint Presentation</vt:lpstr>
      <vt:lpstr>Late Renewals</vt:lpstr>
      <vt:lpstr>Late Renewals</vt:lpstr>
      <vt:lpstr>Late Renewals</vt:lpstr>
      <vt:lpstr>Late Renewals</vt:lpstr>
      <vt:lpstr>Late Renewals</vt:lpstr>
      <vt:lpstr>Renewal Not Completed</vt:lpstr>
      <vt:lpstr>Change Reporting Reminders </vt:lpstr>
      <vt:lpstr>Change Reporting Reminders </vt:lpstr>
      <vt:lpstr>Change Reporting Reminders </vt:lpstr>
      <vt:lpstr>Change Reporting Reminders </vt:lpstr>
      <vt:lpstr>PowerPoint Presentation</vt:lpstr>
      <vt:lpstr>PowerPoint Presentation</vt:lpstr>
      <vt:lpstr>Where are the AA dates?</vt:lpstr>
      <vt:lpstr>PowerPoint Presentation</vt:lpstr>
    </vt:vector>
  </TitlesOfParts>
  <Company>Dane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Adverse Action</dc:title>
  <dc:creator>Yang, Yer</dc:creator>
  <cp:lastModifiedBy>Unger, Paul</cp:lastModifiedBy>
  <cp:revision>178</cp:revision>
  <cp:lastPrinted>2018-04-18T13:51:28Z</cp:lastPrinted>
  <dcterms:created xsi:type="dcterms:W3CDTF">2017-12-21T21:19:58Z</dcterms:created>
  <dcterms:modified xsi:type="dcterms:W3CDTF">2023-12-13T19:50:45Z</dcterms:modified>
</cp:coreProperties>
</file>