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23"/>
  </p:handoutMasterIdLst>
  <p:sldIdLst>
    <p:sldId id="256" r:id="rId2"/>
    <p:sldId id="258" r:id="rId3"/>
    <p:sldId id="280" r:id="rId4"/>
    <p:sldId id="257" r:id="rId5"/>
    <p:sldId id="259" r:id="rId6"/>
    <p:sldId id="285" r:id="rId7"/>
    <p:sldId id="261" r:id="rId8"/>
    <p:sldId id="267" r:id="rId9"/>
    <p:sldId id="268" r:id="rId10"/>
    <p:sldId id="281" r:id="rId11"/>
    <p:sldId id="269" r:id="rId12"/>
    <p:sldId id="282" r:id="rId13"/>
    <p:sldId id="277" r:id="rId14"/>
    <p:sldId id="278" r:id="rId15"/>
    <p:sldId id="276" r:id="rId16"/>
    <p:sldId id="270" r:id="rId17"/>
    <p:sldId id="283" r:id="rId18"/>
    <p:sldId id="279" r:id="rId19"/>
    <p:sldId id="263" r:id="rId20"/>
    <p:sldId id="284" r:id="rId21"/>
    <p:sldId id="265" r:id="rId22"/>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6" d="100"/>
          <a:sy n="86" d="100"/>
        </p:scale>
        <p:origin x="1524"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72421" cy="46498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027" y="1"/>
            <a:ext cx="2972421" cy="464980"/>
          </a:xfrm>
          <a:prstGeom prst="rect">
            <a:avLst/>
          </a:prstGeom>
        </p:spPr>
        <p:txBody>
          <a:bodyPr vert="horz" lIns="91440" tIns="45720" rIns="91440" bIns="45720" rtlCol="0"/>
          <a:lstStyle>
            <a:lvl1pPr algn="r">
              <a:defRPr sz="1200"/>
            </a:lvl1pPr>
          </a:lstStyle>
          <a:p>
            <a:fld id="{E8970DF0-D3B4-4606-8BB9-8C21FAA95B26}" type="datetimeFigureOut">
              <a:rPr lang="en-US" smtClean="0"/>
              <a:t>2/5/2020</a:t>
            </a:fld>
            <a:endParaRPr lang="en-US"/>
          </a:p>
        </p:txBody>
      </p:sp>
      <p:sp>
        <p:nvSpPr>
          <p:cNvPr id="4" name="Footer Placeholder 3"/>
          <p:cNvSpPr>
            <a:spLocks noGrp="1"/>
          </p:cNvSpPr>
          <p:nvPr>
            <p:ph type="ftr" sz="quarter" idx="2"/>
          </p:nvPr>
        </p:nvSpPr>
        <p:spPr>
          <a:xfrm>
            <a:off x="1" y="8829823"/>
            <a:ext cx="2972421" cy="46498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027" y="8829823"/>
            <a:ext cx="2972421" cy="464980"/>
          </a:xfrm>
          <a:prstGeom prst="rect">
            <a:avLst/>
          </a:prstGeom>
        </p:spPr>
        <p:txBody>
          <a:bodyPr vert="horz" lIns="91440" tIns="45720" rIns="91440" bIns="45720" rtlCol="0" anchor="b"/>
          <a:lstStyle>
            <a:lvl1pPr algn="r">
              <a:defRPr sz="1200"/>
            </a:lvl1pPr>
          </a:lstStyle>
          <a:p>
            <a:fld id="{B2E384A7-CC9A-498B-BA88-8CA239BD3990}" type="slidenum">
              <a:rPr lang="en-US" smtClean="0"/>
              <a:t>‹#›</a:t>
            </a:fld>
            <a:endParaRPr lang="en-US"/>
          </a:p>
        </p:txBody>
      </p:sp>
    </p:spTree>
    <p:extLst>
      <p:ext uri="{BB962C8B-B14F-4D97-AF65-F5344CB8AC3E}">
        <p14:creationId xmlns:p14="http://schemas.microsoft.com/office/powerpoint/2010/main" val="109107246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6C30E99-977C-49BC-BCEE-FA5AEAC4DB89}" type="datetimeFigureOut">
              <a:rPr lang="en-US" smtClean="0"/>
              <a:t>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733ADA-BB22-4E46-A849-EFBD5A720E06}" type="slidenum">
              <a:rPr lang="en-US" smtClean="0"/>
              <a:t>‹#›</a:t>
            </a:fld>
            <a:endParaRPr lang="en-US"/>
          </a:p>
        </p:txBody>
      </p:sp>
    </p:spTree>
    <p:extLst>
      <p:ext uri="{BB962C8B-B14F-4D97-AF65-F5344CB8AC3E}">
        <p14:creationId xmlns:p14="http://schemas.microsoft.com/office/powerpoint/2010/main" val="37260603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6C30E99-977C-49BC-BCEE-FA5AEAC4DB89}" type="datetimeFigureOut">
              <a:rPr lang="en-US" smtClean="0"/>
              <a:t>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733ADA-BB22-4E46-A849-EFBD5A720E06}" type="slidenum">
              <a:rPr lang="en-US" smtClean="0"/>
              <a:t>‹#›</a:t>
            </a:fld>
            <a:endParaRPr lang="en-US"/>
          </a:p>
        </p:txBody>
      </p:sp>
    </p:spTree>
    <p:extLst>
      <p:ext uri="{BB962C8B-B14F-4D97-AF65-F5344CB8AC3E}">
        <p14:creationId xmlns:p14="http://schemas.microsoft.com/office/powerpoint/2010/main" val="6287001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6C30E99-977C-49BC-BCEE-FA5AEAC4DB89}" type="datetimeFigureOut">
              <a:rPr lang="en-US" smtClean="0"/>
              <a:t>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733ADA-BB22-4E46-A849-EFBD5A720E06}" type="slidenum">
              <a:rPr lang="en-US" smtClean="0"/>
              <a:t>‹#›</a:t>
            </a:fld>
            <a:endParaRPr lang="en-US"/>
          </a:p>
        </p:txBody>
      </p:sp>
    </p:spTree>
    <p:extLst>
      <p:ext uri="{BB962C8B-B14F-4D97-AF65-F5344CB8AC3E}">
        <p14:creationId xmlns:p14="http://schemas.microsoft.com/office/powerpoint/2010/main" val="16967497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6C30E99-977C-49BC-BCEE-FA5AEAC4DB89}" type="datetimeFigureOut">
              <a:rPr lang="en-US" smtClean="0"/>
              <a:t>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733ADA-BB22-4E46-A849-EFBD5A720E06}" type="slidenum">
              <a:rPr lang="en-US" smtClean="0"/>
              <a:t>‹#›</a:t>
            </a:fld>
            <a:endParaRPr lang="en-US"/>
          </a:p>
        </p:txBody>
      </p:sp>
    </p:spTree>
    <p:extLst>
      <p:ext uri="{BB962C8B-B14F-4D97-AF65-F5344CB8AC3E}">
        <p14:creationId xmlns:p14="http://schemas.microsoft.com/office/powerpoint/2010/main" val="35973048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6C30E99-977C-49BC-BCEE-FA5AEAC4DB89}" type="datetimeFigureOut">
              <a:rPr lang="en-US" smtClean="0"/>
              <a:t>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733ADA-BB22-4E46-A849-EFBD5A720E06}" type="slidenum">
              <a:rPr lang="en-US" smtClean="0"/>
              <a:t>‹#›</a:t>
            </a:fld>
            <a:endParaRPr lang="en-US"/>
          </a:p>
        </p:txBody>
      </p:sp>
    </p:spTree>
    <p:extLst>
      <p:ext uri="{BB962C8B-B14F-4D97-AF65-F5344CB8AC3E}">
        <p14:creationId xmlns:p14="http://schemas.microsoft.com/office/powerpoint/2010/main" val="37062152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6C30E99-977C-49BC-BCEE-FA5AEAC4DB89}" type="datetimeFigureOut">
              <a:rPr lang="en-US" smtClean="0"/>
              <a:t>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733ADA-BB22-4E46-A849-EFBD5A720E06}" type="slidenum">
              <a:rPr lang="en-US" smtClean="0"/>
              <a:t>‹#›</a:t>
            </a:fld>
            <a:endParaRPr lang="en-US"/>
          </a:p>
        </p:txBody>
      </p:sp>
    </p:spTree>
    <p:extLst>
      <p:ext uri="{BB962C8B-B14F-4D97-AF65-F5344CB8AC3E}">
        <p14:creationId xmlns:p14="http://schemas.microsoft.com/office/powerpoint/2010/main" val="41282970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6C30E99-977C-49BC-BCEE-FA5AEAC4DB89}" type="datetimeFigureOut">
              <a:rPr lang="en-US" smtClean="0"/>
              <a:t>2/5/2020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733ADA-BB22-4E46-A849-EFBD5A720E06}" type="slidenum">
              <a:rPr lang="en-US" smtClean="0"/>
              <a:t>‹#›</a:t>
            </a:fld>
            <a:endParaRPr lang="en-US"/>
          </a:p>
        </p:txBody>
      </p:sp>
    </p:spTree>
    <p:extLst>
      <p:ext uri="{BB962C8B-B14F-4D97-AF65-F5344CB8AC3E}">
        <p14:creationId xmlns:p14="http://schemas.microsoft.com/office/powerpoint/2010/main" val="35282936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6C30E99-977C-49BC-BCEE-FA5AEAC4DB89}" type="datetimeFigureOut">
              <a:rPr lang="en-US" smtClean="0"/>
              <a:t>2/5/2020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733ADA-BB22-4E46-A849-EFBD5A720E06}" type="slidenum">
              <a:rPr lang="en-US" smtClean="0"/>
              <a:t>‹#›</a:t>
            </a:fld>
            <a:endParaRPr lang="en-US"/>
          </a:p>
        </p:txBody>
      </p:sp>
    </p:spTree>
    <p:extLst>
      <p:ext uri="{BB962C8B-B14F-4D97-AF65-F5344CB8AC3E}">
        <p14:creationId xmlns:p14="http://schemas.microsoft.com/office/powerpoint/2010/main" val="5465443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C30E99-977C-49BC-BCEE-FA5AEAC4DB89}" type="datetimeFigureOut">
              <a:rPr lang="en-US" smtClean="0"/>
              <a:t>2/5/2020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733ADA-BB22-4E46-A849-EFBD5A720E06}" type="slidenum">
              <a:rPr lang="en-US" smtClean="0"/>
              <a:t>‹#›</a:t>
            </a:fld>
            <a:endParaRPr lang="en-US"/>
          </a:p>
        </p:txBody>
      </p:sp>
    </p:spTree>
    <p:extLst>
      <p:ext uri="{BB962C8B-B14F-4D97-AF65-F5344CB8AC3E}">
        <p14:creationId xmlns:p14="http://schemas.microsoft.com/office/powerpoint/2010/main" val="7068503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6C30E99-977C-49BC-BCEE-FA5AEAC4DB89}" type="datetimeFigureOut">
              <a:rPr lang="en-US" smtClean="0"/>
              <a:t>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733ADA-BB22-4E46-A849-EFBD5A720E06}" type="slidenum">
              <a:rPr lang="en-US" smtClean="0"/>
              <a:t>‹#›</a:t>
            </a:fld>
            <a:endParaRPr lang="en-US"/>
          </a:p>
        </p:txBody>
      </p:sp>
    </p:spTree>
    <p:extLst>
      <p:ext uri="{BB962C8B-B14F-4D97-AF65-F5344CB8AC3E}">
        <p14:creationId xmlns:p14="http://schemas.microsoft.com/office/powerpoint/2010/main" val="41448385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6C30E99-977C-49BC-BCEE-FA5AEAC4DB89}" type="datetimeFigureOut">
              <a:rPr lang="en-US" smtClean="0"/>
              <a:t>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733ADA-BB22-4E46-A849-EFBD5A720E06}" type="slidenum">
              <a:rPr lang="en-US" smtClean="0"/>
              <a:t>‹#›</a:t>
            </a:fld>
            <a:endParaRPr lang="en-US"/>
          </a:p>
        </p:txBody>
      </p:sp>
    </p:spTree>
    <p:extLst>
      <p:ext uri="{BB962C8B-B14F-4D97-AF65-F5344CB8AC3E}">
        <p14:creationId xmlns:p14="http://schemas.microsoft.com/office/powerpoint/2010/main" val="124804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C30E99-977C-49BC-BCEE-FA5AEAC4DB89}" type="datetimeFigureOut">
              <a:rPr lang="en-US" smtClean="0"/>
              <a:t>2/5/2020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733ADA-BB22-4E46-A849-EFBD5A720E06}" type="slidenum">
              <a:rPr lang="en-US" smtClean="0"/>
              <a:t>‹#›</a:t>
            </a:fld>
            <a:endParaRPr lang="en-US"/>
          </a:p>
        </p:txBody>
      </p:sp>
    </p:spTree>
    <p:extLst>
      <p:ext uri="{BB962C8B-B14F-4D97-AF65-F5344CB8AC3E}">
        <p14:creationId xmlns:p14="http://schemas.microsoft.com/office/powerpoint/2010/main" val="12268306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Non </a:t>
            </a:r>
            <a:r>
              <a:rPr lang="en-US" dirty="0" err="1" smtClean="0"/>
              <a:t>Swica</a:t>
            </a:r>
            <a:r>
              <a:rPr lang="en-US" dirty="0" smtClean="0"/>
              <a:t/>
            </a:r>
            <a:br>
              <a:rPr lang="en-US" dirty="0" smtClean="0"/>
            </a:br>
            <a:r>
              <a:rPr lang="en-US" dirty="0" smtClean="0"/>
              <a:t>Discrepancies</a:t>
            </a:r>
            <a:endParaRPr lang="en-US" dirty="0"/>
          </a:p>
        </p:txBody>
      </p:sp>
      <p:sp>
        <p:nvSpPr>
          <p:cNvPr id="3" name="Subtitle 2"/>
          <p:cNvSpPr>
            <a:spLocks noGrp="1"/>
          </p:cNvSpPr>
          <p:nvPr>
            <p:ph type="subTitle" idx="1"/>
          </p:nvPr>
        </p:nvSpPr>
        <p:spPr/>
        <p:txBody>
          <a:bodyPr/>
          <a:lstStyle/>
          <a:p>
            <a:r>
              <a:rPr lang="en-US" dirty="0" smtClean="0"/>
              <a:t>Jeremiah Cook</a:t>
            </a:r>
          </a:p>
          <a:p>
            <a:r>
              <a:rPr lang="en-US" dirty="0" smtClean="0"/>
              <a:t>Dane County Human Services</a:t>
            </a:r>
          </a:p>
          <a:p>
            <a:r>
              <a:rPr lang="en-US" smtClean="0"/>
              <a:t>Updated 02/05/20</a:t>
            </a:r>
          </a:p>
        </p:txBody>
      </p:sp>
    </p:spTree>
    <p:extLst>
      <p:ext uri="{BB962C8B-B14F-4D97-AF65-F5344CB8AC3E}">
        <p14:creationId xmlns:p14="http://schemas.microsoft.com/office/powerpoint/2010/main" val="15922088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An Example of a Dual/Trip Entitlement</a:t>
            </a:r>
            <a:endParaRPr lang="en-US" dirty="0"/>
          </a:p>
        </p:txBody>
      </p:sp>
      <p:pic>
        <p:nvPicPr>
          <p:cNvPr id="4" name="Content Placeholder 3"/>
          <p:cNvPicPr>
            <a:picLocks noGrp="1" noChangeAspect="1"/>
          </p:cNvPicPr>
          <p:nvPr>
            <p:ph idx="1"/>
          </p:nvPr>
        </p:nvPicPr>
        <p:blipFill rotWithShape="1">
          <a:blip r:embed="rId2"/>
          <a:srcRect t="10101" r="31721"/>
          <a:stretch/>
        </p:blipFill>
        <p:spPr>
          <a:xfrm>
            <a:off x="2437236" y="1676400"/>
            <a:ext cx="4269528" cy="4068763"/>
          </a:xfrm>
          <a:prstGeom prst="rect">
            <a:avLst/>
          </a:prstGeom>
        </p:spPr>
      </p:pic>
    </p:spTree>
    <p:extLst>
      <p:ext uri="{BB962C8B-B14F-4D97-AF65-F5344CB8AC3E}">
        <p14:creationId xmlns:p14="http://schemas.microsoft.com/office/powerpoint/2010/main" val="13021822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SOLQ</a:t>
            </a:r>
            <a:endParaRPr lang="en-US" dirty="0"/>
          </a:p>
        </p:txBody>
      </p:sp>
      <p:sp>
        <p:nvSpPr>
          <p:cNvPr id="3" name="Content Placeholder 2"/>
          <p:cNvSpPr>
            <a:spLocks noGrp="1"/>
          </p:cNvSpPr>
          <p:nvPr>
            <p:ph sz="half" idx="1"/>
          </p:nvPr>
        </p:nvSpPr>
        <p:spPr>
          <a:xfrm>
            <a:off x="457200" y="1600201"/>
            <a:ext cx="8229600" cy="1676400"/>
          </a:xfrm>
        </p:spPr>
        <p:txBody>
          <a:bodyPr>
            <a:normAutofit lnSpcReduction="10000"/>
          </a:bodyPr>
          <a:lstStyle/>
          <a:p>
            <a:r>
              <a:rPr lang="en-US" dirty="0" smtClean="0">
                <a:solidFill>
                  <a:srgbClr val="FF0000"/>
                </a:solidFill>
              </a:rPr>
              <a:t>Federal SSI-update State SSI (SISS):  </a:t>
            </a:r>
            <a:r>
              <a:rPr lang="en-US" dirty="0" smtClean="0"/>
              <a:t>SOLQ can only update federal payment information.  Verify the State SSI payment and update the information manually on the Unearned Income page.</a:t>
            </a: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2405" t="12314" r="16371" b="28358"/>
          <a:stretch/>
        </p:blipFill>
        <p:spPr bwMode="auto">
          <a:xfrm>
            <a:off x="1524000" y="3276600"/>
            <a:ext cx="5140657" cy="31990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1905000" y="4038600"/>
            <a:ext cx="2590800" cy="182880"/>
          </a:xfrm>
          <a:prstGeom prst="rect">
            <a:avLst/>
          </a:prstGeom>
          <a:solidFill>
            <a:schemeClr val="bg1"/>
          </a:solidFill>
        </p:spPr>
        <p:txBody>
          <a:bodyPr wrap="square" rtlCol="0">
            <a:spAutoFit/>
          </a:bodyPr>
          <a:lstStyle/>
          <a:p>
            <a:endParaRPr lang="en-US" dirty="0"/>
          </a:p>
        </p:txBody>
      </p:sp>
      <p:sp>
        <p:nvSpPr>
          <p:cNvPr id="6" name="TextBox 5"/>
          <p:cNvSpPr txBox="1"/>
          <p:nvPr/>
        </p:nvSpPr>
        <p:spPr>
          <a:xfrm>
            <a:off x="2743200" y="4221480"/>
            <a:ext cx="3657600" cy="822960"/>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36564802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An Example of a State SSI Discrepancy</a:t>
            </a:r>
            <a:endParaRPr lang="en-US" dirty="0"/>
          </a:p>
        </p:txBody>
      </p:sp>
      <p:pic>
        <p:nvPicPr>
          <p:cNvPr id="4" name="Content Placeholder 3"/>
          <p:cNvPicPr>
            <a:picLocks noGrp="1" noChangeAspect="1"/>
          </p:cNvPicPr>
          <p:nvPr>
            <p:ph idx="1"/>
          </p:nvPr>
        </p:nvPicPr>
        <p:blipFill rotWithShape="1">
          <a:blip r:embed="rId2"/>
          <a:srcRect l="-37" t="13469" r="34195" b="-1684"/>
          <a:stretch/>
        </p:blipFill>
        <p:spPr>
          <a:xfrm>
            <a:off x="2209800" y="2270918"/>
            <a:ext cx="4117128" cy="3992563"/>
          </a:xfrm>
          <a:prstGeom prst="rect">
            <a:avLst/>
          </a:prstGeom>
        </p:spPr>
      </p:pic>
      <p:sp>
        <p:nvSpPr>
          <p:cNvPr id="6" name="Oval 5"/>
          <p:cNvSpPr/>
          <p:nvPr/>
        </p:nvSpPr>
        <p:spPr>
          <a:xfrm>
            <a:off x="1981200" y="3276600"/>
            <a:ext cx="5410200" cy="99060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854552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SOLQ</a:t>
            </a:r>
            <a:endParaRPr lang="en-US" dirty="0"/>
          </a:p>
        </p:txBody>
      </p:sp>
      <p:sp>
        <p:nvSpPr>
          <p:cNvPr id="4" name="Content Placeholder 3"/>
          <p:cNvSpPr>
            <a:spLocks noGrp="1"/>
          </p:cNvSpPr>
          <p:nvPr>
            <p:ph sz="half" idx="2"/>
          </p:nvPr>
        </p:nvSpPr>
        <p:spPr>
          <a:xfrm>
            <a:off x="152400" y="3962400"/>
            <a:ext cx="8534400" cy="2163763"/>
          </a:xfrm>
        </p:spPr>
        <p:txBody>
          <a:bodyPr/>
          <a:lstStyle/>
          <a:p>
            <a:r>
              <a:rPr lang="en-US" dirty="0" smtClean="0"/>
              <a:t>Note that the State SSI does not display on the initial screen.  Hit the Previous Source button        to view this information.  </a:t>
            </a:r>
            <a:endParaRPr lang="en-US" dirty="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2823" t="41418" r="28358" b="31343"/>
          <a:stretch/>
        </p:blipFill>
        <p:spPr bwMode="auto">
          <a:xfrm>
            <a:off x="152400" y="1524000"/>
            <a:ext cx="5759355" cy="19925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1147" t="77943" r="63197" b="15054"/>
          <a:stretch/>
        </p:blipFill>
        <p:spPr bwMode="auto">
          <a:xfrm>
            <a:off x="6337109" y="4490113"/>
            <a:ext cx="491319" cy="3548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524431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SOLQ</a:t>
            </a:r>
            <a:endParaRPr lang="en-US" dirty="0"/>
          </a:p>
        </p:txBody>
      </p:sp>
      <p:sp>
        <p:nvSpPr>
          <p:cNvPr id="3" name="Content Placeholder 2"/>
          <p:cNvSpPr>
            <a:spLocks noGrp="1"/>
          </p:cNvSpPr>
          <p:nvPr>
            <p:ph sz="half" idx="1"/>
          </p:nvPr>
        </p:nvSpPr>
        <p:spPr>
          <a:xfrm>
            <a:off x="457200" y="3657600"/>
            <a:ext cx="7772400" cy="2468563"/>
          </a:xfrm>
        </p:spPr>
        <p:txBody>
          <a:bodyPr/>
          <a:lstStyle/>
          <a:p>
            <a:r>
              <a:rPr lang="en-US" dirty="0" smtClean="0"/>
              <a:t>Here we see the State SSI payment displayed.</a:t>
            </a:r>
          </a:p>
          <a:p>
            <a:r>
              <a:rPr lang="en-US" dirty="0" smtClean="0"/>
              <a:t>In this particular case, the client is deceased, thus generating that alert.</a:t>
            </a:r>
            <a:endParaRPr lang="en-US" dirty="0"/>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2126" t="50000" r="17487" b="20522"/>
          <a:stretch/>
        </p:blipFill>
        <p:spPr bwMode="auto">
          <a:xfrm>
            <a:off x="1219200" y="1219200"/>
            <a:ext cx="6892120" cy="21563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981791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SOLQ</a:t>
            </a:r>
            <a:endParaRPr lang="en-US" dirty="0"/>
          </a:p>
        </p:txBody>
      </p:sp>
      <p:sp>
        <p:nvSpPr>
          <p:cNvPr id="3" name="Content Placeholder 2"/>
          <p:cNvSpPr>
            <a:spLocks noGrp="1"/>
          </p:cNvSpPr>
          <p:nvPr>
            <p:ph idx="1"/>
          </p:nvPr>
        </p:nvSpPr>
        <p:spPr/>
        <p:txBody>
          <a:bodyPr/>
          <a:lstStyle/>
          <a:p>
            <a:r>
              <a:rPr lang="en-US" dirty="0">
                <a:solidFill>
                  <a:srgbClr val="FF0000"/>
                </a:solidFill>
              </a:rPr>
              <a:t>Railroad Retirement update Medicare:  </a:t>
            </a:r>
            <a:r>
              <a:rPr lang="en-US" dirty="0"/>
              <a:t>The SOLQ process cannot update income or Medicare as some or all benefits may be received through Railroad Retirement.  Verify income or Medicare and update the appropriate pages in CWW.</a:t>
            </a:r>
          </a:p>
          <a:p>
            <a:pPr marL="0" indent="0">
              <a:buNone/>
            </a:pPr>
            <a:endParaRPr lang="en-US" dirty="0"/>
          </a:p>
        </p:txBody>
      </p:sp>
    </p:spTree>
    <p:extLst>
      <p:ext uri="{BB962C8B-B14F-4D97-AF65-F5344CB8AC3E}">
        <p14:creationId xmlns:p14="http://schemas.microsoft.com/office/powerpoint/2010/main" val="42799136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SOLQ-I</a:t>
            </a:r>
            <a:endParaRPr lang="en-US" dirty="0"/>
          </a:p>
        </p:txBody>
      </p:sp>
      <p:sp>
        <p:nvSpPr>
          <p:cNvPr id="3" name="Content Placeholder 2"/>
          <p:cNvSpPr>
            <a:spLocks noGrp="1"/>
          </p:cNvSpPr>
          <p:nvPr>
            <p:ph idx="1"/>
          </p:nvPr>
        </p:nvSpPr>
        <p:spPr>
          <a:xfrm>
            <a:off x="457200" y="1219200"/>
            <a:ext cx="8229600" cy="5410200"/>
          </a:xfrm>
        </p:spPr>
        <p:txBody>
          <a:bodyPr>
            <a:normAutofit/>
          </a:bodyPr>
          <a:lstStyle/>
          <a:p>
            <a:r>
              <a:rPr lang="en-US" dirty="0" smtClean="0">
                <a:solidFill>
                  <a:srgbClr val="FF0000"/>
                </a:solidFill>
                <a:effectLst/>
              </a:rPr>
              <a:t>Gross/net SS </a:t>
            </a:r>
            <a:r>
              <a:rPr lang="en-US" dirty="0" err="1" smtClean="0">
                <a:solidFill>
                  <a:srgbClr val="FF0000"/>
                </a:solidFill>
                <a:effectLst/>
              </a:rPr>
              <a:t>discrep</a:t>
            </a:r>
            <a:r>
              <a:rPr lang="en-US" dirty="0" smtClean="0">
                <a:solidFill>
                  <a:srgbClr val="FF0000"/>
                </a:solidFill>
                <a:effectLst/>
              </a:rPr>
              <a:t> enter OT income: </a:t>
            </a:r>
            <a:r>
              <a:rPr lang="en-US" dirty="0" smtClean="0"/>
              <a:t>When there is a difference between the gross and net SS amount, we enter the NET on the Unearned Income page, and that amount, plus the Medicare Premium amount should equal the gross amount.  If not, </a:t>
            </a:r>
            <a:r>
              <a:rPr lang="en-US" dirty="0" smtClean="0">
                <a:effectLst/>
              </a:rPr>
              <a:t>Workers must contact SSA or the applicant/member to gather more information on the deduction.</a:t>
            </a:r>
          </a:p>
          <a:p>
            <a:pPr marL="0" indent="0">
              <a:buNone/>
            </a:pPr>
            <a:r>
              <a:rPr lang="en-US" dirty="0" smtClean="0">
                <a:effectLst/>
              </a:rPr>
              <a:t> </a:t>
            </a:r>
          </a:p>
          <a:p>
            <a:pPr marL="0" indent="0">
              <a:buNone/>
            </a:pPr>
            <a:endParaRPr lang="en-US" dirty="0"/>
          </a:p>
          <a:p>
            <a:pPr marL="0" indent="0">
              <a:buNone/>
            </a:pPr>
            <a:endParaRPr lang="en-US" dirty="0" smtClean="0">
              <a:effectLst/>
            </a:endParaRPr>
          </a:p>
          <a:p>
            <a:pPr marL="0" indent="0">
              <a:buNone/>
            </a:pPr>
            <a:endParaRPr lang="en-US" dirty="0" smtClean="0">
              <a:effectLst/>
            </a:endParaRPr>
          </a:p>
          <a:p>
            <a:pPr marL="0" indent="0">
              <a:buNone/>
            </a:pPr>
            <a:endParaRPr lang="en-US" dirty="0"/>
          </a:p>
          <a:p>
            <a:pPr marL="0" indent="0">
              <a:buNone/>
            </a:pPr>
            <a:endParaRPr lang="en-US" dirty="0" smtClean="0">
              <a:effectLst/>
            </a:endParaRPr>
          </a:p>
          <a:p>
            <a:endParaRPr lang="en-US" dirty="0"/>
          </a:p>
        </p:txBody>
      </p:sp>
    </p:spTree>
    <p:extLst>
      <p:ext uri="{BB962C8B-B14F-4D97-AF65-F5344CB8AC3E}">
        <p14:creationId xmlns:p14="http://schemas.microsoft.com/office/powerpoint/2010/main" val="13529077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An Example of a Gross/Net Discrepancy</a:t>
            </a:r>
            <a:endParaRPr lang="en-US" dirty="0"/>
          </a:p>
        </p:txBody>
      </p:sp>
      <p:pic>
        <p:nvPicPr>
          <p:cNvPr id="4" name="Content Placeholder 3"/>
          <p:cNvPicPr>
            <a:picLocks noGrp="1" noChangeAspect="1"/>
          </p:cNvPicPr>
          <p:nvPr>
            <p:ph idx="1"/>
          </p:nvPr>
        </p:nvPicPr>
        <p:blipFill rotWithShape="1">
          <a:blip r:embed="rId2"/>
          <a:srcRect t="11785" r="34158"/>
          <a:stretch/>
        </p:blipFill>
        <p:spPr>
          <a:xfrm>
            <a:off x="2362200" y="1752600"/>
            <a:ext cx="4117128" cy="3992563"/>
          </a:xfrm>
          <a:prstGeom prst="rect">
            <a:avLst/>
          </a:prstGeom>
        </p:spPr>
      </p:pic>
    </p:spTree>
    <p:extLst>
      <p:ext uri="{BB962C8B-B14F-4D97-AF65-F5344CB8AC3E}">
        <p14:creationId xmlns:p14="http://schemas.microsoft.com/office/powerpoint/2010/main" val="30469691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SOLQ Notes</a:t>
            </a:r>
            <a:endParaRPr lang="en-US" dirty="0"/>
          </a:p>
        </p:txBody>
      </p:sp>
      <p:sp>
        <p:nvSpPr>
          <p:cNvPr id="4" name="Content Placeholder 3"/>
          <p:cNvSpPr>
            <a:spLocks noGrp="1"/>
          </p:cNvSpPr>
          <p:nvPr>
            <p:ph sz="half" idx="1"/>
          </p:nvPr>
        </p:nvSpPr>
        <p:spPr/>
        <p:txBody>
          <a:bodyPr>
            <a:normAutofit fontScale="92500" lnSpcReduction="20000"/>
          </a:bodyPr>
          <a:lstStyle/>
          <a:p>
            <a:pPr marL="0" indent="0">
              <a:buNone/>
            </a:pPr>
            <a:r>
              <a:rPr lang="en-US" b="1" dirty="0"/>
              <a:t>NOTE:</a:t>
            </a:r>
            <a:r>
              <a:rPr lang="en-US" dirty="0"/>
              <a:t> Enter the amount that is being deducted on the Unearned Income page as “OT” income. Case </a:t>
            </a:r>
            <a:r>
              <a:rPr lang="en-US" dirty="0" smtClean="0"/>
              <a:t>comment. </a:t>
            </a:r>
            <a:r>
              <a:rPr lang="en-US" dirty="0"/>
              <a:t>If the deduction is for an allowable expense for the program requested, enter the expense on the appropriate page in CWW (Support </a:t>
            </a:r>
            <a:r>
              <a:rPr lang="en-US" dirty="0" smtClean="0"/>
              <a:t>Obligations / Payments </a:t>
            </a:r>
            <a:r>
              <a:rPr lang="en-US" dirty="0"/>
              <a:t>page, the Medical Expense page, or Medical Coverage page).</a:t>
            </a:r>
          </a:p>
          <a:p>
            <a:endParaRPr lang="en-US" dirty="0"/>
          </a:p>
        </p:txBody>
      </p:sp>
      <p:sp>
        <p:nvSpPr>
          <p:cNvPr id="5" name="Content Placeholder 4"/>
          <p:cNvSpPr>
            <a:spLocks noGrp="1"/>
          </p:cNvSpPr>
          <p:nvPr>
            <p:ph sz="half" idx="2"/>
          </p:nvPr>
        </p:nvSpPr>
        <p:spPr/>
        <p:txBody>
          <a:bodyPr>
            <a:normAutofit fontScale="92500" lnSpcReduction="20000"/>
          </a:bodyPr>
          <a:lstStyle/>
          <a:p>
            <a:pPr marL="0" indent="0">
              <a:buNone/>
            </a:pPr>
            <a:r>
              <a:rPr lang="en-US" b="1" dirty="0"/>
              <a:t>NOTE:  </a:t>
            </a:r>
            <a:r>
              <a:rPr lang="en-US" dirty="0"/>
              <a:t>If the individual receives Medicare Premium Assistance, the amount of the discrepancy will be the gross amount, minus the payment displayed on the Unearned Income page.  (Since the premium is already counted in the payment.)</a:t>
            </a:r>
          </a:p>
          <a:p>
            <a:pPr marL="0" indent="0">
              <a:buNone/>
            </a:pPr>
            <a:endParaRPr lang="en-US" dirty="0"/>
          </a:p>
        </p:txBody>
      </p:sp>
    </p:spTree>
    <p:extLst>
      <p:ext uri="{BB962C8B-B14F-4D97-AF65-F5344CB8AC3E}">
        <p14:creationId xmlns:p14="http://schemas.microsoft.com/office/powerpoint/2010/main" val="17477395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Prisoner</a:t>
            </a:r>
            <a:endParaRPr lang="en-US" dirty="0"/>
          </a:p>
        </p:txBody>
      </p:sp>
      <p:sp>
        <p:nvSpPr>
          <p:cNvPr id="3" name="Content Placeholder 2"/>
          <p:cNvSpPr>
            <a:spLocks noGrp="1"/>
          </p:cNvSpPr>
          <p:nvPr>
            <p:ph sz="half" idx="1"/>
          </p:nvPr>
        </p:nvSpPr>
        <p:spPr/>
        <p:txBody>
          <a:bodyPr>
            <a:normAutofit fontScale="92500" lnSpcReduction="20000"/>
          </a:bodyPr>
          <a:lstStyle/>
          <a:p>
            <a:r>
              <a:rPr lang="en-US" dirty="0" smtClean="0"/>
              <a:t>CWW sends a monthly request for prisoner match data from SSA for all individuals 18 and older, as long as there is a code of V, C or W for SSN verification.  </a:t>
            </a:r>
          </a:p>
          <a:p>
            <a:r>
              <a:rPr lang="en-US" dirty="0" smtClean="0"/>
              <a:t>These matches require further verification of incarceration before taking any negative action.</a:t>
            </a:r>
          </a:p>
          <a:p>
            <a:endParaRPr lang="en-US" dirty="0" smtClean="0"/>
          </a:p>
        </p:txBody>
      </p:sp>
      <p:sp>
        <p:nvSpPr>
          <p:cNvPr id="4" name="Content Placeholder 3"/>
          <p:cNvSpPr>
            <a:spLocks noGrp="1"/>
          </p:cNvSpPr>
          <p:nvPr>
            <p:ph sz="half" idx="2"/>
          </p:nvPr>
        </p:nvSpPr>
        <p:spPr/>
        <p:txBody>
          <a:bodyPr>
            <a:normAutofit fontScale="92500" lnSpcReduction="20000"/>
          </a:bodyPr>
          <a:lstStyle/>
          <a:p>
            <a:r>
              <a:rPr lang="en-US" dirty="0" smtClean="0"/>
              <a:t>Agency liaison, phone calls, State of WI Offender Locator or Federal Prisoner Information – links to websites in Process Help.</a:t>
            </a:r>
          </a:p>
          <a:p>
            <a:r>
              <a:rPr lang="en-US" dirty="0" smtClean="0"/>
              <a:t>If customer is incarcerated, make necessary updates, determine ongoing eligibility, and determine whether there may be an overpayment.</a:t>
            </a:r>
          </a:p>
          <a:p>
            <a:pPr marL="0" indent="0">
              <a:buNone/>
            </a:pPr>
            <a:endParaRPr lang="en-US" dirty="0"/>
          </a:p>
        </p:txBody>
      </p:sp>
    </p:spTree>
    <p:extLst>
      <p:ext uri="{BB962C8B-B14F-4D97-AF65-F5344CB8AC3E}">
        <p14:creationId xmlns:p14="http://schemas.microsoft.com/office/powerpoint/2010/main" val="37876138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it?</a:t>
            </a:r>
            <a:endParaRPr lang="en-US" dirty="0"/>
          </a:p>
        </p:txBody>
      </p:sp>
      <p:sp>
        <p:nvSpPr>
          <p:cNvPr id="3" name="Content Placeholder 2"/>
          <p:cNvSpPr>
            <a:spLocks noGrp="1"/>
          </p:cNvSpPr>
          <p:nvPr>
            <p:ph sz="half" idx="1"/>
          </p:nvPr>
        </p:nvSpPr>
        <p:spPr/>
        <p:txBody>
          <a:bodyPr/>
          <a:lstStyle/>
          <a:p>
            <a:r>
              <a:rPr lang="en-US" dirty="0" smtClean="0"/>
              <a:t>Discrepancies are action items that alert us that an </a:t>
            </a:r>
            <a:r>
              <a:rPr lang="en-US" i="1" dirty="0" smtClean="0"/>
              <a:t>inconsistency</a:t>
            </a:r>
            <a:r>
              <a:rPr lang="en-US" dirty="0" smtClean="0"/>
              <a:t> exists between CWW info and info from the data source.</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2148840"/>
            <a:ext cx="3200400" cy="44805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931927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of Prisoner Discrepancy</a:t>
            </a:r>
            <a:endParaRPr lang="en-US" dirty="0"/>
          </a:p>
        </p:txBody>
      </p:sp>
      <p:pic>
        <p:nvPicPr>
          <p:cNvPr id="4" name="Content Placeholder 3"/>
          <p:cNvPicPr>
            <a:picLocks noGrp="1" noChangeAspect="1"/>
          </p:cNvPicPr>
          <p:nvPr>
            <p:ph idx="1"/>
          </p:nvPr>
        </p:nvPicPr>
        <p:blipFill rotWithShape="1">
          <a:blip r:embed="rId2"/>
          <a:srcRect t="10101" r="31721"/>
          <a:stretch/>
        </p:blipFill>
        <p:spPr>
          <a:xfrm>
            <a:off x="2437236" y="1600200"/>
            <a:ext cx="4269528" cy="4068763"/>
          </a:xfrm>
          <a:prstGeom prst="rect">
            <a:avLst/>
          </a:prstGeom>
        </p:spPr>
      </p:pic>
    </p:spTree>
    <p:extLst>
      <p:ext uri="{BB962C8B-B14F-4D97-AF65-F5344CB8AC3E}">
        <p14:creationId xmlns:p14="http://schemas.microsoft.com/office/powerpoint/2010/main" val="15984428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Prisoner Response Details</a:t>
            </a:r>
            <a:endParaRPr lang="en-US" dirty="0"/>
          </a:p>
        </p:txBody>
      </p:sp>
      <p:sp>
        <p:nvSpPr>
          <p:cNvPr id="3" name="Content Placeholder 2"/>
          <p:cNvSpPr>
            <a:spLocks noGrp="1"/>
          </p:cNvSpPr>
          <p:nvPr>
            <p:ph sz="half" idx="1"/>
          </p:nvPr>
        </p:nvSpPr>
        <p:spPr/>
        <p:txBody>
          <a:bodyPr/>
          <a:lstStyle/>
          <a:p>
            <a:pPr marL="0" indent="0">
              <a:buNone/>
            </a:pPr>
            <a:endParaRPr lang="en-US" dirty="0"/>
          </a:p>
        </p:txBody>
      </p:sp>
      <p:sp>
        <p:nvSpPr>
          <p:cNvPr id="4" name="Content Placeholder 3"/>
          <p:cNvSpPr>
            <a:spLocks noGrp="1"/>
          </p:cNvSpPr>
          <p:nvPr>
            <p:ph sz="half" idx="2"/>
          </p:nvPr>
        </p:nvSpPr>
        <p:spPr/>
        <p:txBody>
          <a:bodyPr/>
          <a:lstStyle/>
          <a:p>
            <a:endParaRPr lang="en-US"/>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1289" t="12127" r="5221" b="16978"/>
          <a:stretch/>
        </p:blipFill>
        <p:spPr bwMode="auto">
          <a:xfrm>
            <a:off x="381000" y="1371600"/>
            <a:ext cx="8175010" cy="5186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2362200" y="2057400"/>
            <a:ext cx="1981200" cy="2514600"/>
          </a:xfrm>
          <a:prstGeom prst="rect">
            <a:avLst/>
          </a:prstGeom>
          <a:solidFill>
            <a:schemeClr val="bg1"/>
          </a:solidFill>
        </p:spPr>
        <p:txBody>
          <a:bodyPr wrap="square" rtlCol="0">
            <a:spAutoFit/>
          </a:bodyPr>
          <a:lstStyle/>
          <a:p>
            <a:endParaRPr lang="en-US" dirty="0"/>
          </a:p>
        </p:txBody>
      </p:sp>
      <p:sp>
        <p:nvSpPr>
          <p:cNvPr id="7" name="TextBox 6"/>
          <p:cNvSpPr txBox="1"/>
          <p:nvPr/>
        </p:nvSpPr>
        <p:spPr>
          <a:xfrm>
            <a:off x="5943600" y="2583180"/>
            <a:ext cx="1554480" cy="1463040"/>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15440328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Where to find discrepancies</a:t>
            </a:r>
            <a:endParaRPr lang="en-US" sz="3200" dirty="0"/>
          </a:p>
        </p:txBody>
      </p:sp>
      <p:sp>
        <p:nvSpPr>
          <p:cNvPr id="4" name="Text Placeholder 3"/>
          <p:cNvSpPr>
            <a:spLocks noGrp="1"/>
          </p:cNvSpPr>
          <p:nvPr>
            <p:ph type="body" sz="half" idx="2"/>
          </p:nvPr>
        </p:nvSpPr>
        <p:spPr/>
        <p:txBody>
          <a:bodyPr>
            <a:noAutofit/>
          </a:bodyPr>
          <a:lstStyle/>
          <a:p>
            <a:r>
              <a:rPr lang="en-US" sz="2400" dirty="0" smtClean="0"/>
              <a:t>On the CWW home page on your dashboard.</a:t>
            </a:r>
            <a:endParaRPr lang="en-US" sz="2400" dirty="0"/>
          </a:p>
        </p:txBody>
      </p:sp>
      <p:pic>
        <p:nvPicPr>
          <p:cNvPr id="5" name="Picture Placeholder 4"/>
          <p:cNvPicPr>
            <a:picLocks noGrp="1"/>
          </p:cNvPicPr>
          <p:nvPr>
            <p:ph type="pic" idx="1"/>
          </p:nvPr>
        </p:nvPicPr>
        <p:blipFill rotWithShape="1">
          <a:blip r:embed="rId2"/>
          <a:srcRect l="1747" r="1747"/>
          <a:stretch/>
        </p:blipFill>
        <p:spPr bwMode="auto">
          <a:xfrm>
            <a:off x="1524000" y="457200"/>
            <a:ext cx="5486400" cy="4114800"/>
          </a:xfrm>
          <a:prstGeom prst="rect">
            <a:avLst/>
          </a:prstGeom>
          <a:ln>
            <a:noFill/>
          </a:ln>
          <a:extLst>
            <a:ext uri="{53640926-AAD7-44D8-BBD7-CCE9431645EC}">
              <a14:shadowObscured xmlns:a14="http://schemas.microsoft.com/office/drawing/2010/main"/>
            </a:ext>
          </a:extLst>
        </p:spPr>
      </p:pic>
      <p:sp>
        <p:nvSpPr>
          <p:cNvPr id="7" name="Oval 6"/>
          <p:cNvSpPr/>
          <p:nvPr/>
        </p:nvSpPr>
        <p:spPr>
          <a:xfrm>
            <a:off x="2362200" y="2895600"/>
            <a:ext cx="838200" cy="228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399762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Four Types</a:t>
            </a:r>
            <a:endParaRPr lang="en-US" dirty="0"/>
          </a:p>
        </p:txBody>
      </p:sp>
      <p:sp>
        <p:nvSpPr>
          <p:cNvPr id="3" name="Content Placeholder 2"/>
          <p:cNvSpPr>
            <a:spLocks noGrp="1"/>
          </p:cNvSpPr>
          <p:nvPr>
            <p:ph idx="1"/>
          </p:nvPr>
        </p:nvSpPr>
        <p:spPr/>
        <p:txBody>
          <a:bodyPr/>
          <a:lstStyle/>
          <a:p>
            <a:r>
              <a:rPr lang="en-US" dirty="0" smtClean="0"/>
              <a:t>Unemployment Insurance (UIB)</a:t>
            </a:r>
          </a:p>
          <a:p>
            <a:r>
              <a:rPr lang="en-US" dirty="0" smtClean="0"/>
              <a:t>SOLQ-I</a:t>
            </a:r>
          </a:p>
          <a:p>
            <a:r>
              <a:rPr lang="en-US" dirty="0" smtClean="0"/>
              <a:t>SWICA</a:t>
            </a:r>
          </a:p>
          <a:p>
            <a:r>
              <a:rPr lang="en-US" dirty="0" smtClean="0"/>
              <a:t>Prisoner</a:t>
            </a:r>
          </a:p>
        </p:txBody>
      </p:sp>
      <p:pic>
        <p:nvPicPr>
          <p:cNvPr id="2050" name="Picture 2" descr="http://ts4.mm.bing.net/th?id=HN.608042596109517833&amp;w=343&amp;h=188&amp;c=7&amp;rs=1&amp;qlt=80&amp;pid=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4419600"/>
            <a:ext cx="3267075" cy="17907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61372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Unemployment Insurance (UIB)</a:t>
            </a:r>
            <a:endParaRPr lang="en-US" dirty="0"/>
          </a:p>
        </p:txBody>
      </p:sp>
      <p:sp>
        <p:nvSpPr>
          <p:cNvPr id="3" name="Content Placeholder 2"/>
          <p:cNvSpPr>
            <a:spLocks noGrp="1"/>
          </p:cNvSpPr>
          <p:nvPr>
            <p:ph idx="1"/>
          </p:nvPr>
        </p:nvSpPr>
        <p:spPr/>
        <p:txBody>
          <a:bodyPr>
            <a:normAutofit lnSpcReduction="10000"/>
          </a:bodyPr>
          <a:lstStyle/>
          <a:p>
            <a:r>
              <a:rPr lang="en-US" dirty="0" smtClean="0"/>
              <a:t>Three common discrepancies:</a:t>
            </a:r>
          </a:p>
          <a:p>
            <a:pPr lvl="1"/>
            <a:r>
              <a:rPr lang="en-US" dirty="0" smtClean="0"/>
              <a:t>Working part time</a:t>
            </a:r>
          </a:p>
          <a:p>
            <a:pPr lvl="2"/>
            <a:r>
              <a:rPr lang="en-US" dirty="0" smtClean="0"/>
              <a:t>Query the UIB page to verify income, and update the UI page manually.  Also check Employment Page.</a:t>
            </a:r>
          </a:p>
          <a:p>
            <a:pPr lvl="1"/>
            <a:r>
              <a:rPr lang="en-US" dirty="0" smtClean="0"/>
              <a:t>Child Support intercepted</a:t>
            </a:r>
          </a:p>
          <a:p>
            <a:pPr lvl="2"/>
            <a:r>
              <a:rPr lang="en-US" dirty="0" smtClean="0"/>
              <a:t>TIP: enter the CS expense deduction on all cases, even those that don’t allow CS payment expenses as a deduction.  You’ll avoid a discrepancy every month.</a:t>
            </a:r>
          </a:p>
          <a:p>
            <a:pPr lvl="1"/>
            <a:r>
              <a:rPr lang="en-US" dirty="0" smtClean="0"/>
              <a:t>More than one payment missing</a:t>
            </a:r>
          </a:p>
          <a:p>
            <a:pPr lvl="2"/>
            <a:r>
              <a:rPr lang="en-US" dirty="0" smtClean="0"/>
              <a:t>Query the UIB page to verify income, and update the UI page manually.</a:t>
            </a:r>
          </a:p>
        </p:txBody>
      </p:sp>
    </p:spTree>
    <p:extLst>
      <p:ext uri="{BB962C8B-B14F-4D97-AF65-F5344CB8AC3E}">
        <p14:creationId xmlns:p14="http://schemas.microsoft.com/office/powerpoint/2010/main" val="18598646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of UIB Discrepancy</a:t>
            </a:r>
            <a:endParaRPr lang="en-US" dirty="0"/>
          </a:p>
        </p:txBody>
      </p:sp>
      <p:pic>
        <p:nvPicPr>
          <p:cNvPr id="4" name="Content Placeholder 3"/>
          <p:cNvPicPr>
            <a:picLocks noGrp="1" noChangeAspect="1"/>
          </p:cNvPicPr>
          <p:nvPr>
            <p:ph idx="1"/>
          </p:nvPr>
        </p:nvPicPr>
        <p:blipFill rotWithShape="1">
          <a:blip r:embed="rId2"/>
          <a:srcRect t="10101" r="31721"/>
          <a:stretch/>
        </p:blipFill>
        <p:spPr>
          <a:xfrm>
            <a:off x="2437236" y="1417638"/>
            <a:ext cx="4269528" cy="4068763"/>
          </a:xfrm>
          <a:prstGeom prst="rect">
            <a:avLst/>
          </a:prstGeom>
        </p:spPr>
      </p:pic>
    </p:spTree>
    <p:extLst>
      <p:ext uri="{BB962C8B-B14F-4D97-AF65-F5344CB8AC3E}">
        <p14:creationId xmlns:p14="http://schemas.microsoft.com/office/powerpoint/2010/main" val="16491936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SOLQ</a:t>
            </a:r>
            <a:endParaRPr lang="en-US" dirty="0"/>
          </a:p>
        </p:txBody>
      </p:sp>
      <p:sp>
        <p:nvSpPr>
          <p:cNvPr id="3" name="Content Placeholder 2"/>
          <p:cNvSpPr>
            <a:spLocks noGrp="1"/>
          </p:cNvSpPr>
          <p:nvPr>
            <p:ph sz="half" idx="1"/>
          </p:nvPr>
        </p:nvSpPr>
        <p:spPr/>
        <p:txBody>
          <a:bodyPr>
            <a:normAutofit lnSpcReduction="10000"/>
          </a:bodyPr>
          <a:lstStyle/>
          <a:p>
            <a:pPr marL="0" indent="0">
              <a:buNone/>
            </a:pPr>
            <a:r>
              <a:rPr lang="en-US" dirty="0" smtClean="0"/>
              <a:t>SOLQ inquiry is initiated during intake, renewal, person add, program add, and SMRF from the General Case Information page.</a:t>
            </a:r>
          </a:p>
          <a:p>
            <a:r>
              <a:rPr lang="en-US" dirty="0" smtClean="0"/>
              <a:t>SSN </a:t>
            </a:r>
            <a:r>
              <a:rPr lang="en-US" dirty="0" err="1" smtClean="0"/>
              <a:t>ver</a:t>
            </a:r>
            <a:r>
              <a:rPr lang="en-US" dirty="0" smtClean="0"/>
              <a:t> not found / last name mismatch</a:t>
            </a:r>
          </a:p>
          <a:p>
            <a:r>
              <a:rPr lang="en-US" dirty="0" smtClean="0"/>
              <a:t>New SSN provided check DX and update</a:t>
            </a:r>
          </a:p>
          <a:p>
            <a:endParaRPr lang="en-US" dirty="0"/>
          </a:p>
        </p:txBody>
      </p:sp>
      <p:sp>
        <p:nvSpPr>
          <p:cNvPr id="4" name="Content Placeholder 3"/>
          <p:cNvSpPr>
            <a:spLocks noGrp="1"/>
          </p:cNvSpPr>
          <p:nvPr>
            <p:ph sz="half" idx="2"/>
          </p:nvPr>
        </p:nvSpPr>
        <p:spPr/>
        <p:txBody>
          <a:bodyPr>
            <a:normAutofit lnSpcReduction="10000"/>
          </a:bodyPr>
          <a:lstStyle/>
          <a:p>
            <a:r>
              <a:rPr lang="en-US" dirty="0" smtClean="0"/>
              <a:t>New DOB from SSA check DX and update</a:t>
            </a:r>
          </a:p>
          <a:p>
            <a:r>
              <a:rPr lang="en-US" dirty="0" smtClean="0"/>
              <a:t>Dual / Trip entitle update SS and Medicare</a:t>
            </a:r>
          </a:p>
          <a:p>
            <a:r>
              <a:rPr lang="en-US" dirty="0" smtClean="0"/>
              <a:t>Federal SSI-update State SSI (SISS)</a:t>
            </a:r>
          </a:p>
          <a:p>
            <a:r>
              <a:rPr lang="en-US" dirty="0" smtClean="0"/>
              <a:t>Railroad Retirement update Medicare</a:t>
            </a:r>
          </a:p>
          <a:p>
            <a:r>
              <a:rPr lang="en-US" dirty="0" smtClean="0"/>
              <a:t>Gross / net SS </a:t>
            </a:r>
            <a:r>
              <a:rPr lang="en-US" dirty="0" err="1" smtClean="0"/>
              <a:t>discrep</a:t>
            </a:r>
            <a:r>
              <a:rPr lang="en-US" dirty="0" smtClean="0"/>
              <a:t> enter OT income</a:t>
            </a:r>
            <a:endParaRPr lang="en-US" dirty="0"/>
          </a:p>
        </p:txBody>
      </p:sp>
    </p:spTree>
    <p:extLst>
      <p:ext uri="{BB962C8B-B14F-4D97-AF65-F5344CB8AC3E}">
        <p14:creationId xmlns:p14="http://schemas.microsoft.com/office/powerpoint/2010/main" val="41888661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SOLQ</a:t>
            </a:r>
            <a:endParaRPr lang="en-US" dirty="0"/>
          </a:p>
        </p:txBody>
      </p:sp>
      <p:sp>
        <p:nvSpPr>
          <p:cNvPr id="6" name="Content Placeholder 5"/>
          <p:cNvSpPr>
            <a:spLocks noGrp="1"/>
          </p:cNvSpPr>
          <p:nvPr>
            <p:ph idx="1"/>
          </p:nvPr>
        </p:nvSpPr>
        <p:spPr/>
        <p:txBody>
          <a:bodyPr>
            <a:normAutofit lnSpcReduction="10000"/>
          </a:bodyPr>
          <a:lstStyle/>
          <a:p>
            <a:r>
              <a:rPr lang="en-US" dirty="0" smtClean="0">
                <a:solidFill>
                  <a:srgbClr val="FF0000"/>
                </a:solidFill>
              </a:rPr>
              <a:t>SSN </a:t>
            </a:r>
            <a:r>
              <a:rPr lang="en-US" dirty="0" err="1" smtClean="0">
                <a:solidFill>
                  <a:srgbClr val="FF0000"/>
                </a:solidFill>
              </a:rPr>
              <a:t>ver</a:t>
            </a:r>
            <a:r>
              <a:rPr lang="en-US" dirty="0" smtClean="0">
                <a:solidFill>
                  <a:srgbClr val="FF0000"/>
                </a:solidFill>
              </a:rPr>
              <a:t> not found / last name mismatch:  </a:t>
            </a:r>
            <a:r>
              <a:rPr lang="en-US" dirty="0" smtClean="0"/>
              <a:t>SSA cannot verify an SSN because the last name doesn’t match.  Follow up with customer to verify name and SSN.  CARES will not auto update any CWW pages.</a:t>
            </a:r>
          </a:p>
          <a:p>
            <a:r>
              <a:rPr lang="en-US" dirty="0" smtClean="0">
                <a:solidFill>
                  <a:srgbClr val="FF0000"/>
                </a:solidFill>
              </a:rPr>
              <a:t>New SSN provided check DX and update:  </a:t>
            </a:r>
            <a:r>
              <a:rPr lang="en-US" dirty="0" smtClean="0"/>
              <a:t>SSA verifies the SSN, but the SSN and/or DOB is off by one digit.  Check SOLQ to obtain the correct SSN and update Household Members page.</a:t>
            </a:r>
            <a:endParaRPr lang="en-US" dirty="0"/>
          </a:p>
        </p:txBody>
      </p:sp>
    </p:spTree>
    <p:extLst>
      <p:ext uri="{BB962C8B-B14F-4D97-AF65-F5344CB8AC3E}">
        <p14:creationId xmlns:p14="http://schemas.microsoft.com/office/powerpoint/2010/main" val="21876145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SOLQ</a:t>
            </a:r>
            <a:endParaRPr lang="en-US" dirty="0"/>
          </a:p>
        </p:txBody>
      </p:sp>
      <p:sp>
        <p:nvSpPr>
          <p:cNvPr id="3" name="Content Placeholder 2"/>
          <p:cNvSpPr>
            <a:spLocks noGrp="1"/>
          </p:cNvSpPr>
          <p:nvPr>
            <p:ph idx="1"/>
          </p:nvPr>
        </p:nvSpPr>
        <p:spPr>
          <a:xfrm>
            <a:off x="457200" y="1600200"/>
            <a:ext cx="8229600" cy="4800600"/>
          </a:xfrm>
        </p:spPr>
        <p:txBody>
          <a:bodyPr>
            <a:normAutofit fontScale="92500"/>
          </a:bodyPr>
          <a:lstStyle/>
          <a:p>
            <a:r>
              <a:rPr lang="en-US" dirty="0" smtClean="0">
                <a:solidFill>
                  <a:srgbClr val="FF0000"/>
                </a:solidFill>
              </a:rPr>
              <a:t>New DOB from SSA check DX and update:  </a:t>
            </a:r>
            <a:r>
              <a:rPr lang="en-US" dirty="0" smtClean="0"/>
              <a:t>SSA found the person and returned an SSN verification, but the SSA DOB doesn’t match the DOB in CWW.  Use SOLQ and other resources to determine the correct DOB.</a:t>
            </a:r>
          </a:p>
          <a:p>
            <a:r>
              <a:rPr lang="en-US" dirty="0" smtClean="0">
                <a:solidFill>
                  <a:srgbClr val="FF0000"/>
                </a:solidFill>
              </a:rPr>
              <a:t>Dual / Trip entitle update SS and Medicare:  </a:t>
            </a:r>
            <a:r>
              <a:rPr lang="en-US" dirty="0" smtClean="0"/>
              <a:t>The SOLQ process can’t update income for individuals with dual or triple claim numbers.  Check SOLQ with the individual’s SSN and manually update the income on the Unearned Income pages.</a:t>
            </a:r>
            <a:endParaRPr lang="en-US" dirty="0"/>
          </a:p>
        </p:txBody>
      </p:sp>
    </p:spTree>
    <p:extLst>
      <p:ext uri="{BB962C8B-B14F-4D97-AF65-F5344CB8AC3E}">
        <p14:creationId xmlns:p14="http://schemas.microsoft.com/office/powerpoint/2010/main" val="61895273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843</TotalTime>
  <Words>796</Words>
  <Application>Microsoft Office PowerPoint</Application>
  <PresentationFormat>On-screen Show (4:3)</PresentationFormat>
  <Paragraphs>66</Paragraphs>
  <Slides>21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21</vt:i4>
      </vt:variant>
    </vt:vector>
  </HeadingPairs>
  <TitlesOfParts>
    <vt:vector size="24" baseType="lpstr">
      <vt:lpstr>Arial</vt:lpstr>
      <vt:lpstr>Calibri</vt:lpstr>
      <vt:lpstr>Office Theme</vt:lpstr>
      <vt:lpstr>Non Swica Discrepancies</vt:lpstr>
      <vt:lpstr>What is it?</vt:lpstr>
      <vt:lpstr>Where to find discrepancies</vt:lpstr>
      <vt:lpstr>Four Types</vt:lpstr>
      <vt:lpstr>Unemployment Insurance (UIB)</vt:lpstr>
      <vt:lpstr>Example of UIB Discrepancy</vt:lpstr>
      <vt:lpstr>SOLQ</vt:lpstr>
      <vt:lpstr>SOLQ</vt:lpstr>
      <vt:lpstr>SOLQ</vt:lpstr>
      <vt:lpstr>An Example of a Dual/Trip Entitlement</vt:lpstr>
      <vt:lpstr>SOLQ</vt:lpstr>
      <vt:lpstr>An Example of a State SSI Discrepancy</vt:lpstr>
      <vt:lpstr>SOLQ</vt:lpstr>
      <vt:lpstr>SOLQ</vt:lpstr>
      <vt:lpstr>SOLQ</vt:lpstr>
      <vt:lpstr>SOLQ-I</vt:lpstr>
      <vt:lpstr>An Example of a Gross/Net Discrepancy</vt:lpstr>
      <vt:lpstr>SOLQ Notes</vt:lpstr>
      <vt:lpstr>Prisoner</vt:lpstr>
      <vt:lpstr>Example of Prisoner Discrepancy</vt:lpstr>
      <vt:lpstr>Prisoner Response Details</vt:lpstr>
    </vt:vector>
  </TitlesOfParts>
  <Company>Dane County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Discrepancies</dc:title>
  <dc:creator>Sanders, Nikki</dc:creator>
  <cp:lastModifiedBy>Cook, Jeremiah</cp:lastModifiedBy>
  <cp:revision>44</cp:revision>
  <cp:lastPrinted>2014-03-28T16:12:47Z</cp:lastPrinted>
  <dcterms:created xsi:type="dcterms:W3CDTF">2014-03-27T17:59:33Z</dcterms:created>
  <dcterms:modified xsi:type="dcterms:W3CDTF">2020-02-05T17:43:18Z</dcterms:modified>
</cp:coreProperties>
</file>