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4" r:id="rId7"/>
    <p:sldId id="261"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95" autoAdjust="0"/>
  </p:normalViewPr>
  <p:slideViewPr>
    <p:cSldViewPr snapToGrid="0">
      <p:cViewPr varScale="1">
        <p:scale>
          <a:sx n="111" d="100"/>
          <a:sy n="111" d="100"/>
        </p:scale>
        <p:origin x="53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8000605-8DDD-4826-820C-328C49806F46}" type="datetimeFigureOut">
              <a:rPr lang="en-US" smtClean="0"/>
              <a:t>10/27/2022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80C6D464-A0D6-44A8-A003-816951F756BF}" type="slidenum">
              <a:rPr lang="en-US" smtClean="0"/>
              <a:t>‹#›</a:t>
            </a:fld>
            <a:endParaRPr lang="en-US"/>
          </a:p>
        </p:txBody>
      </p:sp>
    </p:spTree>
    <p:extLst>
      <p:ext uri="{BB962C8B-B14F-4D97-AF65-F5344CB8AC3E}">
        <p14:creationId xmlns:p14="http://schemas.microsoft.com/office/powerpoint/2010/main" val="595613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8000605-8DDD-4826-820C-328C49806F46}" type="datetimeFigureOut">
              <a:rPr lang="en-US" smtClean="0"/>
              <a:t>10/27/2022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80C6D464-A0D6-44A8-A003-816951F756BF}" type="slidenum">
              <a:rPr lang="en-US" smtClean="0"/>
              <a:t>‹#›</a:t>
            </a:fld>
            <a:endParaRPr lang="en-US"/>
          </a:p>
        </p:txBody>
      </p:sp>
    </p:spTree>
    <p:extLst>
      <p:ext uri="{BB962C8B-B14F-4D97-AF65-F5344CB8AC3E}">
        <p14:creationId xmlns:p14="http://schemas.microsoft.com/office/powerpoint/2010/main" val="4173583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8000605-8DDD-4826-820C-328C49806F46}" type="datetimeFigureOut">
              <a:rPr lang="en-US" smtClean="0"/>
              <a:t>10/27/2022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80C6D464-A0D6-44A8-A003-816951F756BF}" type="slidenum">
              <a:rPr lang="en-US" smtClean="0"/>
              <a:t>‹#›</a:t>
            </a:fld>
            <a:endParaRPr lang="en-US"/>
          </a:p>
        </p:txBody>
      </p:sp>
    </p:spTree>
    <p:extLst>
      <p:ext uri="{BB962C8B-B14F-4D97-AF65-F5344CB8AC3E}">
        <p14:creationId xmlns:p14="http://schemas.microsoft.com/office/powerpoint/2010/main" val="21052351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8000605-8DDD-4826-820C-328C49806F46}" type="datetimeFigureOut">
              <a:rPr lang="en-US" smtClean="0"/>
              <a:t>10/27/2022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80C6D464-A0D6-44A8-A003-816951F756BF}"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554144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8000605-8DDD-4826-820C-328C49806F46}" type="datetimeFigureOut">
              <a:rPr lang="en-US" smtClean="0"/>
              <a:t>10/27/2022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80C6D464-A0D6-44A8-A003-816951F756BF}" type="slidenum">
              <a:rPr lang="en-US" smtClean="0"/>
              <a:t>‹#›</a:t>
            </a:fld>
            <a:endParaRPr lang="en-US"/>
          </a:p>
        </p:txBody>
      </p:sp>
    </p:spTree>
    <p:extLst>
      <p:ext uri="{BB962C8B-B14F-4D97-AF65-F5344CB8AC3E}">
        <p14:creationId xmlns:p14="http://schemas.microsoft.com/office/powerpoint/2010/main" val="16030567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58000605-8DDD-4826-820C-328C49806F46}" type="datetimeFigureOut">
              <a:rPr lang="en-US" smtClean="0"/>
              <a:t>10/27/2022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C6D464-A0D6-44A8-A003-816951F756BF}" type="slidenum">
              <a:rPr lang="en-US" smtClean="0"/>
              <a:t>‹#›</a:t>
            </a:fld>
            <a:endParaRPr lang="en-US"/>
          </a:p>
        </p:txBody>
      </p:sp>
    </p:spTree>
    <p:extLst>
      <p:ext uri="{BB962C8B-B14F-4D97-AF65-F5344CB8AC3E}">
        <p14:creationId xmlns:p14="http://schemas.microsoft.com/office/powerpoint/2010/main" val="16555491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58000605-8DDD-4826-820C-328C49806F46}" type="datetimeFigureOut">
              <a:rPr lang="en-US" smtClean="0"/>
              <a:t>10/27/2022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C6D464-A0D6-44A8-A003-816951F756BF}" type="slidenum">
              <a:rPr lang="en-US" smtClean="0"/>
              <a:t>‹#›</a:t>
            </a:fld>
            <a:endParaRPr lang="en-US"/>
          </a:p>
        </p:txBody>
      </p:sp>
    </p:spTree>
    <p:extLst>
      <p:ext uri="{BB962C8B-B14F-4D97-AF65-F5344CB8AC3E}">
        <p14:creationId xmlns:p14="http://schemas.microsoft.com/office/powerpoint/2010/main" val="2943257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000605-8DDD-4826-820C-328C49806F46}" type="datetimeFigureOut">
              <a:rPr lang="en-US" smtClean="0"/>
              <a:t>10/27/2022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C6D464-A0D6-44A8-A003-816951F756BF}" type="slidenum">
              <a:rPr lang="en-US" smtClean="0"/>
              <a:t>‹#›</a:t>
            </a:fld>
            <a:endParaRPr lang="en-US"/>
          </a:p>
        </p:txBody>
      </p:sp>
    </p:spTree>
    <p:extLst>
      <p:ext uri="{BB962C8B-B14F-4D97-AF65-F5344CB8AC3E}">
        <p14:creationId xmlns:p14="http://schemas.microsoft.com/office/powerpoint/2010/main" val="17561554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58000605-8DDD-4826-820C-328C49806F46}" type="datetimeFigureOut">
              <a:rPr lang="en-US" smtClean="0"/>
              <a:t>10/27/2022</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80C6D464-A0D6-44A8-A003-816951F756BF}" type="slidenum">
              <a:rPr lang="en-US" smtClean="0"/>
              <a:t>‹#›</a:t>
            </a:fld>
            <a:endParaRPr lang="en-US"/>
          </a:p>
        </p:txBody>
      </p:sp>
    </p:spTree>
    <p:extLst>
      <p:ext uri="{BB962C8B-B14F-4D97-AF65-F5344CB8AC3E}">
        <p14:creationId xmlns:p14="http://schemas.microsoft.com/office/powerpoint/2010/main" val="512669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000605-8DDD-4826-820C-328C49806F46}" type="datetimeFigureOut">
              <a:rPr lang="en-US" smtClean="0"/>
              <a:t>10/27/2022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C6D464-A0D6-44A8-A003-816951F756BF}" type="slidenum">
              <a:rPr lang="en-US" smtClean="0"/>
              <a:t>‹#›</a:t>
            </a:fld>
            <a:endParaRPr lang="en-US"/>
          </a:p>
        </p:txBody>
      </p:sp>
    </p:spTree>
    <p:extLst>
      <p:ext uri="{BB962C8B-B14F-4D97-AF65-F5344CB8AC3E}">
        <p14:creationId xmlns:p14="http://schemas.microsoft.com/office/powerpoint/2010/main" val="1158395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8000605-8DDD-4826-820C-328C49806F46}" type="datetimeFigureOut">
              <a:rPr lang="en-US" smtClean="0"/>
              <a:t>10/27/2022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80C6D464-A0D6-44A8-A003-816951F756BF}" type="slidenum">
              <a:rPr lang="en-US" smtClean="0"/>
              <a:t>‹#›</a:t>
            </a:fld>
            <a:endParaRPr lang="en-US"/>
          </a:p>
        </p:txBody>
      </p:sp>
    </p:spTree>
    <p:extLst>
      <p:ext uri="{BB962C8B-B14F-4D97-AF65-F5344CB8AC3E}">
        <p14:creationId xmlns:p14="http://schemas.microsoft.com/office/powerpoint/2010/main" val="2136149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8000605-8DDD-4826-820C-328C49806F46}" type="datetimeFigureOut">
              <a:rPr lang="en-US" smtClean="0"/>
              <a:t>10/27/2022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C6D464-A0D6-44A8-A003-816951F756BF}" type="slidenum">
              <a:rPr lang="en-US" smtClean="0"/>
              <a:t>‹#›</a:t>
            </a:fld>
            <a:endParaRPr lang="en-US"/>
          </a:p>
        </p:txBody>
      </p:sp>
    </p:spTree>
    <p:extLst>
      <p:ext uri="{BB962C8B-B14F-4D97-AF65-F5344CB8AC3E}">
        <p14:creationId xmlns:p14="http://schemas.microsoft.com/office/powerpoint/2010/main" val="2124331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8000605-8DDD-4826-820C-328C49806F46}" type="datetimeFigureOut">
              <a:rPr lang="en-US" smtClean="0"/>
              <a:t>10/27/2022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C6D464-A0D6-44A8-A003-816951F756BF}" type="slidenum">
              <a:rPr lang="en-US" smtClean="0"/>
              <a:t>‹#›</a:t>
            </a:fld>
            <a:endParaRPr lang="en-US"/>
          </a:p>
        </p:txBody>
      </p:sp>
    </p:spTree>
    <p:extLst>
      <p:ext uri="{BB962C8B-B14F-4D97-AF65-F5344CB8AC3E}">
        <p14:creationId xmlns:p14="http://schemas.microsoft.com/office/powerpoint/2010/main" val="3019030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8000605-8DDD-4826-820C-328C49806F46}" type="datetimeFigureOut">
              <a:rPr lang="en-US" smtClean="0"/>
              <a:t>10/27/2022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C6D464-A0D6-44A8-A003-816951F756BF}" type="slidenum">
              <a:rPr lang="en-US" smtClean="0"/>
              <a:t>‹#›</a:t>
            </a:fld>
            <a:endParaRPr lang="en-US"/>
          </a:p>
        </p:txBody>
      </p:sp>
    </p:spTree>
    <p:extLst>
      <p:ext uri="{BB962C8B-B14F-4D97-AF65-F5344CB8AC3E}">
        <p14:creationId xmlns:p14="http://schemas.microsoft.com/office/powerpoint/2010/main" val="4233188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58000605-8DDD-4826-820C-328C49806F46}" type="datetimeFigureOut">
              <a:rPr lang="en-US" smtClean="0"/>
              <a:t>10/27/2022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C6D464-A0D6-44A8-A003-816951F756BF}" type="slidenum">
              <a:rPr lang="en-US" smtClean="0"/>
              <a:t>‹#›</a:t>
            </a:fld>
            <a:endParaRPr lang="en-US"/>
          </a:p>
        </p:txBody>
      </p:sp>
    </p:spTree>
    <p:extLst>
      <p:ext uri="{BB962C8B-B14F-4D97-AF65-F5344CB8AC3E}">
        <p14:creationId xmlns:p14="http://schemas.microsoft.com/office/powerpoint/2010/main" val="97776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8000605-8DDD-4826-820C-328C49806F46}" type="datetimeFigureOut">
              <a:rPr lang="en-US" smtClean="0"/>
              <a:t>10/27/2022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C6D464-A0D6-44A8-A003-816951F756BF}" type="slidenum">
              <a:rPr lang="en-US" smtClean="0"/>
              <a:t>‹#›</a:t>
            </a:fld>
            <a:endParaRPr lang="en-US"/>
          </a:p>
        </p:txBody>
      </p:sp>
    </p:spTree>
    <p:extLst>
      <p:ext uri="{BB962C8B-B14F-4D97-AF65-F5344CB8AC3E}">
        <p14:creationId xmlns:p14="http://schemas.microsoft.com/office/powerpoint/2010/main" val="519702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8000605-8DDD-4826-820C-328C49806F46}" type="datetimeFigureOut">
              <a:rPr lang="en-US" smtClean="0"/>
              <a:t>10/27/2022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C6D464-A0D6-44A8-A003-816951F756BF}" type="slidenum">
              <a:rPr lang="en-US" smtClean="0"/>
              <a:t>‹#›</a:t>
            </a:fld>
            <a:endParaRPr lang="en-US"/>
          </a:p>
        </p:txBody>
      </p:sp>
    </p:spTree>
    <p:extLst>
      <p:ext uri="{BB962C8B-B14F-4D97-AF65-F5344CB8AC3E}">
        <p14:creationId xmlns:p14="http://schemas.microsoft.com/office/powerpoint/2010/main" val="3427756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8000605-8DDD-4826-820C-328C49806F46}" type="datetimeFigureOut">
              <a:rPr lang="en-US" smtClean="0"/>
              <a:t>10/27/2022</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80C6D464-A0D6-44A8-A003-816951F756BF}" type="slidenum">
              <a:rPr lang="en-US" smtClean="0"/>
              <a:t>‹#›</a:t>
            </a:fld>
            <a:endParaRPr lang="en-US"/>
          </a:p>
        </p:txBody>
      </p:sp>
    </p:spTree>
    <p:extLst>
      <p:ext uri="{BB962C8B-B14F-4D97-AF65-F5344CB8AC3E}">
        <p14:creationId xmlns:p14="http://schemas.microsoft.com/office/powerpoint/2010/main" val="1926613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healthcare.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Federally Facilitated Marketplace</a:t>
            </a:r>
            <a:endParaRPr lang="en-US" dirty="0"/>
          </a:p>
        </p:txBody>
      </p:sp>
      <p:sp>
        <p:nvSpPr>
          <p:cNvPr id="3" name="Subtitle 2"/>
          <p:cNvSpPr>
            <a:spLocks noGrp="1"/>
          </p:cNvSpPr>
          <p:nvPr>
            <p:ph type="subTitle" idx="1"/>
          </p:nvPr>
        </p:nvSpPr>
        <p:spPr/>
        <p:txBody>
          <a:bodyPr/>
          <a:lstStyle/>
          <a:p>
            <a:r>
              <a:rPr lang="en-US" dirty="0" smtClean="0"/>
              <a:t>(FFM for short)</a:t>
            </a:r>
            <a:endParaRPr lang="en-US" dirty="0"/>
          </a:p>
        </p:txBody>
      </p:sp>
    </p:spTree>
    <p:extLst>
      <p:ext uri="{BB962C8B-B14F-4D97-AF65-F5344CB8AC3E}">
        <p14:creationId xmlns:p14="http://schemas.microsoft.com/office/powerpoint/2010/main" val="1408154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Information</a:t>
            </a:r>
            <a:endParaRPr lang="en-US" dirty="0"/>
          </a:p>
        </p:txBody>
      </p:sp>
      <p:sp>
        <p:nvSpPr>
          <p:cNvPr id="3" name="Content Placeholder 2"/>
          <p:cNvSpPr>
            <a:spLocks noGrp="1"/>
          </p:cNvSpPr>
          <p:nvPr>
            <p:ph idx="1"/>
          </p:nvPr>
        </p:nvSpPr>
        <p:spPr>
          <a:xfrm>
            <a:off x="680321" y="2336872"/>
            <a:ext cx="9613861" cy="4205243"/>
          </a:xfrm>
        </p:spPr>
        <p:txBody>
          <a:bodyPr>
            <a:normAutofit fontScale="92500" lnSpcReduction="20000"/>
          </a:bodyPr>
          <a:lstStyle/>
          <a:p>
            <a:r>
              <a:rPr lang="en-US" dirty="0" smtClean="0"/>
              <a:t>Open enrollment is 11/01/22 through 01/15/23.  This can get extended.</a:t>
            </a:r>
          </a:p>
          <a:p>
            <a:pPr marL="0" indent="0">
              <a:buNone/>
            </a:pPr>
            <a:endParaRPr lang="en-US" dirty="0" smtClean="0"/>
          </a:p>
          <a:p>
            <a:r>
              <a:rPr lang="en-US" dirty="0" smtClean="0"/>
              <a:t>Applicant applies through the Marketplace at </a:t>
            </a:r>
            <a:r>
              <a:rPr lang="en-US" dirty="0" smtClean="0">
                <a:hlinkClick r:id="rId2"/>
              </a:rPr>
              <a:t>www.healthcare.gov</a:t>
            </a:r>
            <a:r>
              <a:rPr lang="en-US" dirty="0" smtClean="0"/>
              <a:t>.</a:t>
            </a:r>
          </a:p>
          <a:p>
            <a:pPr marL="0" indent="0">
              <a:buNone/>
            </a:pPr>
            <a:endParaRPr lang="en-US" dirty="0" smtClean="0"/>
          </a:p>
          <a:p>
            <a:r>
              <a:rPr lang="en-US" dirty="0" smtClean="0"/>
              <a:t>Streamlined application that looks at potential BC+ eligibility.</a:t>
            </a:r>
          </a:p>
          <a:p>
            <a:pPr marL="0" indent="0">
              <a:buNone/>
            </a:pPr>
            <a:endParaRPr lang="en-US" dirty="0"/>
          </a:p>
          <a:p>
            <a:r>
              <a:rPr lang="en-US" dirty="0" smtClean="0"/>
              <a:t>If they’re potentially eligible, the information gets transferred to an Access application.</a:t>
            </a:r>
          </a:p>
          <a:p>
            <a:endParaRPr lang="en-US" dirty="0"/>
          </a:p>
          <a:p>
            <a:r>
              <a:rPr lang="en-US" dirty="0"/>
              <a:t>The filing date for Health Care is the date the application was received by the FFM. We have 30 days to process from the day the application is submitted to the inbox. This may mean you will need to extend the due date.</a:t>
            </a:r>
          </a:p>
        </p:txBody>
      </p:sp>
    </p:spTree>
    <p:extLst>
      <p:ext uri="{BB962C8B-B14F-4D97-AF65-F5344CB8AC3E}">
        <p14:creationId xmlns:p14="http://schemas.microsoft.com/office/powerpoint/2010/main" val="3569583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Get Started</a:t>
            </a:r>
            <a:endParaRPr lang="en-US" dirty="0"/>
          </a:p>
        </p:txBody>
      </p:sp>
      <p:sp>
        <p:nvSpPr>
          <p:cNvPr id="3" name="Content Placeholder 2"/>
          <p:cNvSpPr>
            <a:spLocks noGrp="1"/>
          </p:cNvSpPr>
          <p:nvPr>
            <p:ph idx="1"/>
          </p:nvPr>
        </p:nvSpPr>
        <p:spPr>
          <a:xfrm>
            <a:off x="680321" y="2336872"/>
            <a:ext cx="9613861" cy="4338247"/>
          </a:xfrm>
        </p:spPr>
        <p:txBody>
          <a:bodyPr>
            <a:normAutofit lnSpcReduction="10000"/>
          </a:bodyPr>
          <a:lstStyle/>
          <a:p>
            <a:r>
              <a:rPr lang="en-US" dirty="0" smtClean="0"/>
              <a:t>Check to see if they already have an open case.  You may need to change the applicant to link the application properly.</a:t>
            </a:r>
          </a:p>
          <a:p>
            <a:r>
              <a:rPr lang="en-US" dirty="0" smtClean="0"/>
              <a:t>Look to see who is actually applying.</a:t>
            </a:r>
          </a:p>
          <a:p>
            <a:pPr lvl="1"/>
            <a:r>
              <a:rPr lang="en-US" dirty="0" smtClean="0"/>
              <a:t>If someone is applying for only their adult child, you can change the applicant to the child.  No additional signature is needed.</a:t>
            </a:r>
          </a:p>
          <a:p>
            <a:pPr lvl="1"/>
            <a:r>
              <a:rPr lang="en-US" dirty="0" smtClean="0"/>
              <a:t>If they are applying for themselves AND their adult child, you will need to process the application and then create a new RFA for the adult child.  Again, no additional signature is needed.</a:t>
            </a:r>
          </a:p>
          <a:p>
            <a:r>
              <a:rPr lang="en-US" dirty="0" smtClean="0"/>
              <a:t>Look at Related Submissions on the Application Summary Screen.  All applications should get processed at the same time.</a:t>
            </a:r>
          </a:p>
          <a:p>
            <a:r>
              <a:rPr lang="en-US" dirty="0"/>
              <a:t>FFM applications for individuals open for BCP should be used as change reports. FFM applications can be used as a review if a BCP review is due.  </a:t>
            </a:r>
          </a:p>
          <a:p>
            <a:endParaRPr lang="en-US" dirty="0"/>
          </a:p>
        </p:txBody>
      </p:sp>
    </p:spTree>
    <p:extLst>
      <p:ext uri="{BB962C8B-B14F-4D97-AF65-F5344CB8AC3E}">
        <p14:creationId xmlns:p14="http://schemas.microsoft.com/office/powerpoint/2010/main" val="3896956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Non-Financial Issues</a:t>
            </a:r>
            <a:endParaRPr lang="en-US" dirty="0"/>
          </a:p>
        </p:txBody>
      </p:sp>
      <p:sp>
        <p:nvSpPr>
          <p:cNvPr id="3" name="Content Placeholder 2"/>
          <p:cNvSpPr>
            <a:spLocks noGrp="1"/>
          </p:cNvSpPr>
          <p:nvPr>
            <p:ph idx="1"/>
          </p:nvPr>
        </p:nvSpPr>
        <p:spPr>
          <a:xfrm>
            <a:off x="680321" y="2336872"/>
            <a:ext cx="7981541" cy="4434863"/>
          </a:xfrm>
        </p:spPr>
        <p:txBody>
          <a:bodyPr>
            <a:normAutofit fontScale="92500" lnSpcReduction="10000"/>
          </a:bodyPr>
          <a:lstStyle/>
          <a:p>
            <a:r>
              <a:rPr lang="en-US" dirty="0" smtClean="0"/>
              <a:t>Spouses and children are listed as Out of the Home.  </a:t>
            </a:r>
          </a:p>
          <a:p>
            <a:endParaRPr lang="en-US" dirty="0" smtClean="0"/>
          </a:p>
          <a:p>
            <a:r>
              <a:rPr lang="en-US" dirty="0" smtClean="0"/>
              <a:t>Also, they are being listed as non-citizens. </a:t>
            </a:r>
          </a:p>
          <a:p>
            <a:pPr marL="0" indent="0">
              <a:buNone/>
            </a:pPr>
            <a:endParaRPr lang="en-US" dirty="0" smtClean="0"/>
          </a:p>
          <a:p>
            <a:r>
              <a:rPr lang="en-US" dirty="0" smtClean="0"/>
              <a:t>No </a:t>
            </a:r>
            <a:r>
              <a:rPr lang="en-US" dirty="0"/>
              <a:t>phone # coming over from the FFM. You will need </a:t>
            </a:r>
            <a:r>
              <a:rPr lang="en-US" dirty="0" smtClean="0"/>
              <a:t>to </a:t>
            </a:r>
            <a:r>
              <a:rPr lang="en-US" dirty="0"/>
              <a:t>add text to the VCL to get the information that needs clarification or that is not sent by the FFM referral. </a:t>
            </a:r>
            <a:endParaRPr lang="en-US" dirty="0" smtClean="0"/>
          </a:p>
          <a:p>
            <a:endParaRPr lang="en-US" dirty="0"/>
          </a:p>
          <a:p>
            <a:r>
              <a:rPr lang="en-US" dirty="0" smtClean="0"/>
              <a:t>TFI </a:t>
            </a:r>
            <a:r>
              <a:rPr lang="en-US" dirty="0"/>
              <a:t>on married couples in the same HH are listed as single head of household for each person. You should list each person as married filing jointly with any kids listed </a:t>
            </a:r>
            <a:r>
              <a:rPr lang="en-US" dirty="0" smtClean="0"/>
              <a:t>as </a:t>
            </a:r>
            <a:r>
              <a:rPr lang="en-US" dirty="0"/>
              <a:t>dependents. </a:t>
            </a:r>
          </a:p>
          <a:p>
            <a:pPr marL="0" indent="0">
              <a:buNone/>
            </a:pPr>
            <a:endParaRPr lang="en-US" dirty="0" smtClean="0"/>
          </a:p>
          <a:p>
            <a:endParaRPr lang="en-US" dirty="0"/>
          </a:p>
        </p:txBody>
      </p:sp>
      <p:pic>
        <p:nvPicPr>
          <p:cNvPr id="4" name="Picture 3" descr="Boys Shout Go Away Leave · Free image on Pixabay"/>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61862" y="2883690"/>
            <a:ext cx="3394363" cy="2505681"/>
          </a:xfrm>
          <a:prstGeom prst="rect">
            <a:avLst/>
          </a:prstGeom>
        </p:spPr>
      </p:pic>
    </p:spTree>
    <p:extLst>
      <p:ext uri="{BB962C8B-B14F-4D97-AF65-F5344CB8AC3E}">
        <p14:creationId xmlns:p14="http://schemas.microsoft.com/office/powerpoint/2010/main" val="381218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Issues</a:t>
            </a:r>
            <a:endParaRPr lang="en-US" dirty="0"/>
          </a:p>
        </p:txBody>
      </p:sp>
      <p:sp>
        <p:nvSpPr>
          <p:cNvPr id="3" name="Content Placeholder 2"/>
          <p:cNvSpPr>
            <a:spLocks noGrp="1"/>
          </p:cNvSpPr>
          <p:nvPr>
            <p:ph idx="1"/>
          </p:nvPr>
        </p:nvSpPr>
        <p:spPr>
          <a:xfrm>
            <a:off x="680322" y="2336872"/>
            <a:ext cx="8197672" cy="4413061"/>
          </a:xfrm>
        </p:spPr>
        <p:txBody>
          <a:bodyPr>
            <a:normAutofit/>
          </a:bodyPr>
          <a:lstStyle/>
          <a:p>
            <a:r>
              <a:rPr lang="en-US" dirty="0"/>
              <a:t>Self employment is coming over as a monthly amount, and the amount listed is possibly incorrect, or listed as </a:t>
            </a:r>
            <a:r>
              <a:rPr lang="en-US" dirty="0" smtClean="0"/>
              <a:t>EI.</a:t>
            </a:r>
          </a:p>
          <a:p>
            <a:endParaRPr lang="en-US" dirty="0" smtClean="0"/>
          </a:p>
          <a:p>
            <a:r>
              <a:rPr lang="en-US" dirty="0"/>
              <a:t>Earned income is listed as a monthly salary amount, regardless of the pay type or </a:t>
            </a:r>
            <a:r>
              <a:rPr lang="en-US" dirty="0" smtClean="0"/>
              <a:t>period.</a:t>
            </a:r>
          </a:p>
          <a:p>
            <a:endParaRPr lang="en-US" dirty="0" smtClean="0"/>
          </a:p>
          <a:p>
            <a:r>
              <a:rPr lang="en-US" dirty="0"/>
              <a:t>Employment start date is listed as filing date, and the employer address is listed as the HH </a:t>
            </a:r>
            <a:r>
              <a:rPr lang="en-US" dirty="0" smtClean="0"/>
              <a:t>address.</a:t>
            </a:r>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66273" y="3523713"/>
            <a:ext cx="3255818" cy="1830567"/>
          </a:xfrm>
          <a:prstGeom prst="rect">
            <a:avLst/>
          </a:prstGeom>
        </p:spPr>
      </p:pic>
    </p:spTree>
    <p:extLst>
      <p:ext uri="{BB962C8B-B14F-4D97-AF65-F5344CB8AC3E}">
        <p14:creationId xmlns:p14="http://schemas.microsoft.com/office/powerpoint/2010/main" val="1132405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Financial Issues</a:t>
            </a:r>
            <a:endParaRPr lang="en-US" dirty="0"/>
          </a:p>
        </p:txBody>
      </p:sp>
      <p:sp>
        <p:nvSpPr>
          <p:cNvPr id="3" name="Content Placeholder 2"/>
          <p:cNvSpPr>
            <a:spLocks noGrp="1"/>
          </p:cNvSpPr>
          <p:nvPr>
            <p:ph idx="1"/>
          </p:nvPr>
        </p:nvSpPr>
        <p:spPr>
          <a:xfrm>
            <a:off x="680321" y="2336873"/>
            <a:ext cx="9613861" cy="4245082"/>
          </a:xfrm>
        </p:spPr>
        <p:txBody>
          <a:bodyPr>
            <a:normAutofit/>
          </a:bodyPr>
          <a:lstStyle/>
          <a:p>
            <a:r>
              <a:rPr lang="en-US" dirty="0"/>
              <a:t>We can use reasonable compatibility on the case, but we should not be denying based on </a:t>
            </a:r>
            <a:r>
              <a:rPr lang="en-US" dirty="0" smtClean="0"/>
              <a:t>earned income reported </a:t>
            </a:r>
            <a:r>
              <a:rPr lang="en-US" dirty="0"/>
              <a:t>without asking for verification. </a:t>
            </a:r>
            <a:endParaRPr lang="en-US" dirty="0" smtClean="0"/>
          </a:p>
          <a:p>
            <a:endParaRPr lang="en-US" dirty="0"/>
          </a:p>
          <a:p>
            <a:r>
              <a:rPr lang="en-US" dirty="0"/>
              <a:t>If we have a backdate request you need to build all pages properly for EI verifications, Example: Nov app, 3 month backdate needed, build August, Sept, Oct and Nov. </a:t>
            </a:r>
            <a:endParaRPr lang="en-US" dirty="0" smtClean="0"/>
          </a:p>
          <a:p>
            <a:endParaRPr lang="en-US" dirty="0" smtClean="0"/>
          </a:p>
          <a:p>
            <a:r>
              <a:rPr lang="en-US" dirty="0"/>
              <a:t>Some income is not counted by the FFM (i.e. Social Security), but is counted for BC+, so it is possible to deny apps for over income based on info provided on the application.</a:t>
            </a:r>
          </a:p>
          <a:p>
            <a:endParaRPr lang="en-US" dirty="0"/>
          </a:p>
          <a:p>
            <a:endParaRPr lang="en-US" dirty="0"/>
          </a:p>
        </p:txBody>
      </p:sp>
    </p:spTree>
    <p:extLst>
      <p:ext uri="{BB962C8B-B14F-4D97-AF65-F5344CB8AC3E}">
        <p14:creationId xmlns:p14="http://schemas.microsoft.com/office/powerpoint/2010/main" val="2103518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Reminders</a:t>
            </a:r>
            <a:endParaRPr lang="en-US" dirty="0"/>
          </a:p>
        </p:txBody>
      </p:sp>
      <p:sp>
        <p:nvSpPr>
          <p:cNvPr id="3" name="Content Placeholder 2"/>
          <p:cNvSpPr>
            <a:spLocks noGrp="1"/>
          </p:cNvSpPr>
          <p:nvPr>
            <p:ph idx="1"/>
          </p:nvPr>
        </p:nvSpPr>
        <p:spPr/>
        <p:txBody>
          <a:bodyPr>
            <a:normAutofit/>
          </a:bodyPr>
          <a:lstStyle/>
          <a:p>
            <a:r>
              <a:rPr lang="en-US" dirty="0" smtClean="0"/>
              <a:t>GAP </a:t>
            </a:r>
            <a:r>
              <a:rPr lang="en-US" dirty="0"/>
              <a:t>eligibility will need to be determined prior to denying the </a:t>
            </a:r>
            <a:r>
              <a:rPr lang="en-US" dirty="0" smtClean="0"/>
              <a:t>case. </a:t>
            </a:r>
          </a:p>
          <a:p>
            <a:r>
              <a:rPr lang="en-US" dirty="0" smtClean="0"/>
              <a:t>Make </a:t>
            </a:r>
            <a:r>
              <a:rPr lang="en-US" dirty="0"/>
              <a:t>sure to send the Case Summary each time</a:t>
            </a:r>
            <a:r>
              <a:rPr lang="en-US" dirty="0" smtClean="0"/>
              <a:t>.</a:t>
            </a:r>
          </a:p>
          <a:p>
            <a:r>
              <a:rPr lang="en-US" dirty="0" smtClean="0"/>
              <a:t>We </a:t>
            </a:r>
            <a:r>
              <a:rPr lang="en-US" dirty="0"/>
              <a:t>are not allowed to withdraw any application unless we have an applicant that makes this request, make sure to case comment this request</a:t>
            </a:r>
            <a:r>
              <a:rPr lang="en-US" dirty="0" smtClean="0"/>
              <a:t>.</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6883" y="5485987"/>
            <a:ext cx="4968816" cy="1135394"/>
          </a:xfrm>
          <a:prstGeom prst="rect">
            <a:avLst/>
          </a:prstGeom>
        </p:spPr>
      </p:pic>
      <p:cxnSp>
        <p:nvCxnSpPr>
          <p:cNvPr id="6" name="Straight Connector 5"/>
          <p:cNvCxnSpPr/>
          <p:nvPr/>
        </p:nvCxnSpPr>
        <p:spPr>
          <a:xfrm>
            <a:off x="2682815" y="5400137"/>
            <a:ext cx="5814204" cy="1302588"/>
          </a:xfrm>
          <a:prstGeom prst="line">
            <a:avLst/>
          </a:prstGeom>
          <a:ln w="19050"/>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flipV="1">
            <a:off x="2777706" y="5400137"/>
            <a:ext cx="5624422" cy="1302588"/>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30917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in Doubt</a:t>
            </a:r>
            <a:endParaRPr lang="en-US" dirty="0"/>
          </a:p>
        </p:txBody>
      </p:sp>
      <p:sp>
        <p:nvSpPr>
          <p:cNvPr id="3" name="Content Placeholder 2"/>
          <p:cNvSpPr>
            <a:spLocks noGrp="1"/>
          </p:cNvSpPr>
          <p:nvPr>
            <p:ph idx="1"/>
          </p:nvPr>
        </p:nvSpPr>
        <p:spPr/>
        <p:txBody>
          <a:bodyPr/>
          <a:lstStyle/>
          <a:p>
            <a:endParaRPr lang="en-US" dirty="0" smtClean="0"/>
          </a:p>
          <a:p>
            <a:r>
              <a:rPr lang="en-US" dirty="0" smtClean="0"/>
              <a:t>Call </a:t>
            </a:r>
            <a:r>
              <a:rPr lang="en-US" dirty="0"/>
              <a:t>the customer and ask them about their situation and/or HH composition. </a:t>
            </a:r>
            <a:endParaRPr lang="en-US" dirty="0" smtClean="0"/>
          </a:p>
          <a:p>
            <a:pPr marL="0" indent="0">
              <a:buNone/>
            </a:pPr>
            <a:endParaRPr lang="en-US" dirty="0" smtClean="0"/>
          </a:p>
          <a:p>
            <a:r>
              <a:rPr lang="en-US" dirty="0" smtClean="0"/>
              <a:t>You </a:t>
            </a:r>
            <a:r>
              <a:rPr lang="en-US" dirty="0"/>
              <a:t>can also add text to the verification </a:t>
            </a:r>
            <a:r>
              <a:rPr lang="en-US" dirty="0" smtClean="0"/>
              <a:t>checklist.</a:t>
            </a:r>
            <a:endParaRPr lang="en-US" dirty="0"/>
          </a:p>
        </p:txBody>
      </p:sp>
      <p:pic>
        <p:nvPicPr>
          <p:cNvPr id="4" name="Picture 3" descr="6 Do's and Don'ts for Startup Employees - Silicon Valley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49491" y="3898669"/>
            <a:ext cx="2743200" cy="2231967"/>
          </a:xfrm>
          <a:prstGeom prst="rect">
            <a:avLst/>
          </a:prstGeom>
        </p:spPr>
      </p:pic>
    </p:spTree>
    <p:extLst>
      <p:ext uri="{BB962C8B-B14F-4D97-AF65-F5344CB8AC3E}">
        <p14:creationId xmlns:p14="http://schemas.microsoft.com/office/powerpoint/2010/main" val="2469141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788841" y="2336800"/>
            <a:ext cx="5398294" cy="3598863"/>
          </a:xfrm>
        </p:spPr>
      </p:pic>
    </p:spTree>
    <p:extLst>
      <p:ext uri="{BB962C8B-B14F-4D97-AF65-F5344CB8AC3E}">
        <p14:creationId xmlns:p14="http://schemas.microsoft.com/office/powerpoint/2010/main" val="748741823"/>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90</TotalTime>
  <Words>582</Words>
  <Application>Microsoft Office PowerPoint</Application>
  <PresentationFormat>Widescreen</PresentationFormat>
  <Paragraphs>49</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Trebuchet MS</vt:lpstr>
      <vt:lpstr>Berlin</vt:lpstr>
      <vt:lpstr>Federally Facilitated Marketplace</vt:lpstr>
      <vt:lpstr>General Information</vt:lpstr>
      <vt:lpstr>Before You Get Started</vt:lpstr>
      <vt:lpstr>Non-Financial Issues</vt:lpstr>
      <vt:lpstr>Financial Issues</vt:lpstr>
      <vt:lpstr>More Financial Issues</vt:lpstr>
      <vt:lpstr>Reminders</vt:lpstr>
      <vt:lpstr>When in Doubt</vt:lpstr>
      <vt:lpstr>Questions?</vt:lpstr>
    </vt:vector>
  </TitlesOfParts>
  <Company>Dane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Federally Facilitated Marketplace</dc:title>
  <dc:creator>Corcoran, Joan</dc:creator>
  <cp:lastModifiedBy>Corcoran, Joan</cp:lastModifiedBy>
  <cp:revision>14</cp:revision>
  <dcterms:created xsi:type="dcterms:W3CDTF">2020-11-11T18:57:38Z</dcterms:created>
  <dcterms:modified xsi:type="dcterms:W3CDTF">2022-10-27T12:44:52Z</dcterms:modified>
</cp:coreProperties>
</file>