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handoutMasterIdLst>
    <p:handoutMasterId r:id="rId39"/>
  </p:handoutMasterIdLst>
  <p:sldIdLst>
    <p:sldId id="305" r:id="rId2"/>
    <p:sldId id="306" r:id="rId3"/>
    <p:sldId id="307" r:id="rId4"/>
    <p:sldId id="308" r:id="rId5"/>
    <p:sldId id="309" r:id="rId6"/>
    <p:sldId id="310" r:id="rId7"/>
    <p:sldId id="311" r:id="rId8"/>
    <p:sldId id="312" r:id="rId9"/>
    <p:sldId id="313" r:id="rId10"/>
    <p:sldId id="314" r:id="rId11"/>
    <p:sldId id="315" r:id="rId12"/>
    <p:sldId id="316" r:id="rId13"/>
    <p:sldId id="319" r:id="rId14"/>
    <p:sldId id="318" r:id="rId15"/>
    <p:sldId id="279" r:id="rId16"/>
    <p:sldId id="287" r:id="rId17"/>
    <p:sldId id="278" r:id="rId18"/>
    <p:sldId id="288" r:id="rId19"/>
    <p:sldId id="289" r:id="rId20"/>
    <p:sldId id="290" r:id="rId21"/>
    <p:sldId id="291" r:id="rId22"/>
    <p:sldId id="292" r:id="rId23"/>
    <p:sldId id="293" r:id="rId24"/>
    <p:sldId id="294" r:id="rId25"/>
    <p:sldId id="295" r:id="rId26"/>
    <p:sldId id="300" r:id="rId27"/>
    <p:sldId id="296" r:id="rId28"/>
    <p:sldId id="297" r:id="rId29"/>
    <p:sldId id="298" r:id="rId30"/>
    <p:sldId id="299" r:id="rId31"/>
    <p:sldId id="321" r:id="rId32"/>
    <p:sldId id="301" r:id="rId33"/>
    <p:sldId id="302" r:id="rId34"/>
    <p:sldId id="303" r:id="rId35"/>
    <p:sldId id="304" r:id="rId36"/>
    <p:sldId id="320" r:id="rId37"/>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6"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nger, Paul" initials="PJU" lastIdx="0" clrIdx="0">
    <p:extLst>
      <p:ext uri="{19B8F6BF-5375-455C-9EA6-DF929625EA0E}">
        <p15:presenceInfo xmlns:p15="http://schemas.microsoft.com/office/powerpoint/2012/main" userId="Unger, Pau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280" autoAdjust="0"/>
  </p:normalViewPr>
  <p:slideViewPr>
    <p:cSldViewPr>
      <p:cViewPr varScale="1">
        <p:scale>
          <a:sx n="73" d="100"/>
          <a:sy n="73" d="100"/>
        </p:scale>
        <p:origin x="540" y="72"/>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54C6E1-AF92-4FB7-A013-0B520EBC30AE}" type="datetimeFigureOut">
              <a:rPr lang="en-US"/>
              <a:t>3/30/2023</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52D9BF-D574-4807-B36C-9E2A025BE826}" type="slidenum">
              <a:rPr/>
              <a:t>‹#›</a:t>
            </a:fld>
            <a:endParaRPr/>
          </a:p>
        </p:txBody>
      </p:sp>
    </p:spTree>
    <p:extLst>
      <p:ext uri="{BB962C8B-B14F-4D97-AF65-F5344CB8AC3E}">
        <p14:creationId xmlns:p14="http://schemas.microsoft.com/office/powerpoint/2010/main" val="2306792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C10850-0874-4A61-99B4-D613C5E8D9EA}" type="datetimeFigureOut">
              <a:rPr lang="en-US"/>
              <a:t>3/30/2023</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11EC53-F507-411E-9ADC-FBCFECE09D3D}" type="slidenum">
              <a:rPr/>
              <a:t>‹#›</a:t>
            </a:fld>
            <a:endParaRPr/>
          </a:p>
        </p:txBody>
      </p:sp>
    </p:spTree>
    <p:extLst>
      <p:ext uri="{BB962C8B-B14F-4D97-AF65-F5344CB8AC3E}">
        <p14:creationId xmlns:p14="http://schemas.microsoft.com/office/powerpoint/2010/main" val="75818263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62" name="Rectangle 61"/>
          <p:cNvSpPr/>
          <p:nvPr/>
        </p:nvSpPr>
        <p:spPr bwMode="hidden">
          <a:xfrm>
            <a:off x="0" y="1905001"/>
            <a:ext cx="12188825" cy="214825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lnSpc>
                <a:spcPct val="90000"/>
              </a:lnSpc>
            </a:pPr>
            <a:endParaRPr sz="3200">
              <a:solidFill>
                <a:schemeClr val="tx2"/>
              </a:solidFill>
            </a:endParaRPr>
          </a:p>
        </p:txBody>
      </p:sp>
      <p:sp>
        <p:nvSpPr>
          <p:cNvPr id="2" name="Title 1"/>
          <p:cNvSpPr>
            <a:spLocks noGrp="1"/>
          </p:cNvSpPr>
          <p:nvPr>
            <p:ph type="ctrTitle"/>
          </p:nvPr>
        </p:nvSpPr>
        <p:spPr>
          <a:xfrm>
            <a:off x="1218883" y="1905002"/>
            <a:ext cx="9751060" cy="2147926"/>
          </a:xfrm>
        </p:spPr>
        <p:txBody>
          <a:bodyPr anchor="ctr">
            <a:normAutofit/>
          </a:bodyPr>
          <a:lstStyle>
            <a:lvl1pPr algn="ctr">
              <a:defRPr sz="4400" cap="all" normalizeH="0" baseline="0"/>
            </a:lvl1pPr>
          </a:lstStyle>
          <a:p>
            <a:r>
              <a:rPr lang="en-US" smtClean="0"/>
              <a:t>Click to edit Master title style</a:t>
            </a:r>
            <a:endParaRPr/>
          </a:p>
        </p:txBody>
      </p:sp>
      <p:sp>
        <p:nvSpPr>
          <p:cNvPr id="3" name="Subtitle 2"/>
          <p:cNvSpPr>
            <a:spLocks noGrp="1"/>
          </p:cNvSpPr>
          <p:nvPr>
            <p:ph type="subTitle" idx="1"/>
          </p:nvPr>
        </p:nvSpPr>
        <p:spPr>
          <a:xfrm>
            <a:off x="1218883" y="4140200"/>
            <a:ext cx="9751060" cy="1016000"/>
          </a:xfrm>
        </p:spPr>
        <p:txBody>
          <a:bodyPr>
            <a:normAutofit/>
          </a:bodyPr>
          <a:lstStyle>
            <a:lvl1pPr marL="0" indent="0" algn="ctr">
              <a:spcBef>
                <a:spcPts val="0"/>
              </a:spcBef>
              <a:buNone/>
              <a:defRPr sz="280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21163" y="482600"/>
            <a:ext cx="3961368" cy="1422400"/>
          </a:xfrm>
        </p:spPr>
        <p:txBody>
          <a:bodyPr anchor="b" anchorCtr="0">
            <a:normAutofit/>
          </a:bodyPr>
          <a:lstStyle>
            <a:lvl1pPr algn="l">
              <a:defRPr sz="3200" b="0"/>
            </a:lvl1pPr>
          </a:lstStyle>
          <a:p>
            <a:r>
              <a:rPr lang="en-US" smtClean="0"/>
              <a:t>Click to edit Master title style</a:t>
            </a:r>
            <a:endParaRPr/>
          </a:p>
        </p:txBody>
      </p:sp>
      <p:sp>
        <p:nvSpPr>
          <p:cNvPr id="9" name="Rectangle 8" descr="&#10;"/>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descr="An empty placeholder to add an image. Click on the placeholder and select the image that you wish to add.&#10;"/>
          <p:cNvSpPr>
            <a:spLocks noGrp="1"/>
          </p:cNvSpPr>
          <p:nvPr>
            <p:ph type="pic" idx="1"/>
          </p:nvPr>
        </p:nvSpPr>
        <p:spPr>
          <a:xfrm>
            <a:off x="507868" y="482600"/>
            <a:ext cx="6602281" cy="5842001"/>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dirty="0"/>
          </a:p>
        </p:txBody>
      </p:sp>
      <p:sp>
        <p:nvSpPr>
          <p:cNvPr id="4" name="Text Placeholder 3"/>
          <p:cNvSpPr>
            <a:spLocks noGrp="1"/>
          </p:cNvSpPr>
          <p:nvPr>
            <p:ph type="body" sz="half" idx="2"/>
          </p:nvPr>
        </p:nvSpPr>
        <p:spPr>
          <a:xfrm>
            <a:off x="7821163" y="2108200"/>
            <a:ext cx="3961368" cy="426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Edit Master text styles</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669581">
              <a:defRPr baseline="0"/>
            </a:lvl6pPr>
            <a:lvl7pPr marL="2669581">
              <a:defRPr baseline="0"/>
            </a:lvl7pPr>
            <a:lvl8pPr marL="2669581">
              <a:defRPr baseline="0"/>
            </a:lvl8pPr>
            <a:lvl9pPr marL="2669581">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B9B9059-F1D6-41D0-95CF-D21CAA096B3A}" type="datetimeFigureOut">
              <a:rPr lang="en-US"/>
              <a:t>3/30/2023</a:t>
            </a:fld>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40043" y="482599"/>
            <a:ext cx="1843982" cy="579120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914162" y="482599"/>
            <a:ext cx="9040045" cy="5791201"/>
          </a:xfrm>
        </p:spPr>
        <p:txBody>
          <a:bodyPr vert="eaVert"/>
          <a:lstStyle>
            <a:lvl5pPr>
              <a:defRPr/>
            </a:lvl5pPr>
            <a:lvl6pPr>
              <a:defRPr/>
            </a:lvl6pPr>
            <a:lvl7pPr>
              <a:defRPr/>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B9B9059-F1D6-41D0-95CF-D21CAA096B3A}" type="datetimeFigureOut">
              <a:rPr lang="en-US"/>
              <a:t>3/30/2023</a:t>
            </a:fld>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B9B9059-F1D6-41D0-95CF-D21CAA096B3A}" type="datetimeFigureOut">
              <a:rPr lang="en-US"/>
              <a:t>3/30/2023</a:t>
            </a:fld>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1218883" y="1524000"/>
            <a:ext cx="9751060" cy="1992597"/>
          </a:xfrm>
        </p:spPr>
        <p:txBody>
          <a:bodyPr anchor="b" anchorCtr="0">
            <a:noAutofit/>
          </a:bodyPr>
          <a:lstStyle>
            <a:lvl1pPr algn="ctr">
              <a:defRPr sz="4400" b="0" cap="all" baseline="0"/>
            </a:lvl1pPr>
          </a:lstStyle>
          <a:p>
            <a:r>
              <a:rPr lang="en-US" smtClean="0"/>
              <a:t>Click to edit Master title style</a:t>
            </a:r>
            <a:endParaRPr/>
          </a:p>
        </p:txBody>
      </p:sp>
      <p:sp>
        <p:nvSpPr>
          <p:cNvPr id="3" name="Text Placeholder 2"/>
          <p:cNvSpPr>
            <a:spLocks noGrp="1"/>
          </p:cNvSpPr>
          <p:nvPr>
            <p:ph type="body" idx="1"/>
          </p:nvPr>
        </p:nvSpPr>
        <p:spPr>
          <a:xfrm>
            <a:off x="1218883" y="3632200"/>
            <a:ext cx="9751060" cy="1016000"/>
          </a:xfrm>
        </p:spPr>
        <p:txBody>
          <a:bodyPr anchor="t" anchorCtr="0">
            <a:noAutofit/>
          </a:bodyPr>
          <a:lstStyle>
            <a:lvl1pPr marL="0" indent="0" algn="ctr">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B9B9059-F1D6-41D0-95CF-D21CAA096B3A}" type="datetimeFigureOut">
              <a:rPr lang="en-US"/>
              <a:t>3/30/2023</a:t>
            </a:fld>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162" y="1803401"/>
            <a:ext cx="4977104" cy="4470400"/>
          </a:xfrm>
        </p:spPr>
        <p:txBody>
          <a:bodyPr>
            <a:normAutofit/>
          </a:bodyPr>
          <a:lstStyle>
            <a:lvl1pPr>
              <a:defRPr sz="2400"/>
            </a:lvl1pPr>
            <a:lvl2pPr>
              <a:defRPr sz="2000"/>
            </a:lvl2pPr>
            <a:lvl3pPr>
              <a:defRPr sz="1800"/>
            </a:lvl3pPr>
            <a:lvl4pPr>
              <a:defRPr sz="1600"/>
            </a:lvl4pPr>
            <a:lvl5pPr>
              <a:defRPr sz="1400"/>
            </a:lvl5pPr>
            <a:lvl6pPr>
              <a:defRPr sz="1400"/>
            </a:lvl6pPr>
            <a:lvl7pPr marL="2669581">
              <a:defRPr sz="1400"/>
            </a:lvl7pPr>
            <a:lvl8pPr marL="2669581">
              <a:defRPr sz="1400"/>
            </a:lvl8pPr>
            <a:lvl9pPr marL="2669581">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97559" y="1803401"/>
            <a:ext cx="4977104" cy="4470400"/>
          </a:xfrm>
        </p:spPr>
        <p:txBody>
          <a:bodyPr>
            <a:normAutofit/>
          </a:bodyPr>
          <a:lstStyle>
            <a:lvl1pPr>
              <a:defRPr sz="2400"/>
            </a:lvl1pPr>
            <a:lvl2pPr>
              <a:defRPr sz="2000"/>
            </a:lvl2pPr>
            <a:lvl3pPr>
              <a:defRPr sz="1800"/>
            </a:lvl3pPr>
            <a:lvl4pPr>
              <a:defRPr sz="1600"/>
            </a:lvl4pPr>
            <a:lvl5pPr>
              <a:defRPr sz="1400"/>
            </a:lvl5pPr>
            <a:lvl6pPr marL="2669581">
              <a:defRPr sz="1400" baseline="0"/>
            </a:lvl6pPr>
            <a:lvl7pPr marL="2669581">
              <a:defRPr sz="1400" baseline="0"/>
            </a:lvl7pPr>
            <a:lvl8pPr marL="2669581">
              <a:defRPr sz="1400" baseline="0"/>
            </a:lvl8pPr>
            <a:lvl9pPr marL="2669581">
              <a:defRPr sz="14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3B9B9059-F1D6-41D0-95CF-D21CAA096B3A}" type="datetimeFigureOut">
              <a:rPr lang="en-US"/>
              <a:t>3/30/2023</a:t>
            </a:fld>
            <a:endParaRPr/>
          </a:p>
        </p:txBody>
      </p:sp>
      <p:sp>
        <p:nvSpPr>
          <p:cNvPr id="7" name="Slide Number Placeholder 6"/>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14162"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Edit Master text styles</a:t>
            </a:r>
          </a:p>
        </p:txBody>
      </p:sp>
      <p:sp>
        <p:nvSpPr>
          <p:cNvPr id="4" name="Content Placeholder 3"/>
          <p:cNvSpPr>
            <a:spLocks noGrp="1"/>
          </p:cNvSpPr>
          <p:nvPr>
            <p:ph sz="half" idx="2"/>
          </p:nvPr>
        </p:nvSpPr>
        <p:spPr>
          <a:xfrm>
            <a:off x="914162"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a:lvl8pPr>
            <a:lvl9pPr marL="2669581">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97559"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Edit Master text styles</a:t>
            </a:r>
          </a:p>
        </p:txBody>
      </p:sp>
      <p:sp>
        <p:nvSpPr>
          <p:cNvPr id="6" name="Content Placeholder 5"/>
          <p:cNvSpPr>
            <a:spLocks noGrp="1"/>
          </p:cNvSpPr>
          <p:nvPr>
            <p:ph sz="quarter" idx="4"/>
          </p:nvPr>
        </p:nvSpPr>
        <p:spPr>
          <a:xfrm>
            <a:off x="6297559"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baseline="0"/>
            </a:lvl8pPr>
            <a:lvl9pPr marL="2669581">
              <a:defRPr sz="14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3B9B9059-F1D6-41D0-95CF-D21CAA096B3A}" type="datetimeFigureOut">
              <a:rPr lang="en-US"/>
              <a:t>3/30/2023</a:t>
            </a:fld>
            <a:endParaRPr/>
          </a:p>
        </p:txBody>
      </p:sp>
      <p:sp>
        <p:nvSpPr>
          <p:cNvPr id="9" name="Slide Number Placeholder 8"/>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3B9B9059-F1D6-41D0-95CF-D21CAA096B3A}" type="datetimeFigureOut">
              <a:rPr lang="en-US"/>
              <a:t>3/30/2023</a:t>
            </a:fld>
            <a:endParaRPr/>
          </a:p>
        </p:txBody>
      </p:sp>
      <p:sp>
        <p:nvSpPr>
          <p:cNvPr id="5" name="Slide Number Placeholder 4"/>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21163" y="482600"/>
            <a:ext cx="3961368" cy="1422400"/>
          </a:xfrm>
        </p:spPr>
        <p:txBody>
          <a:bodyPr anchor="b">
            <a:noAutofit/>
          </a:bodyPr>
          <a:lstStyle>
            <a:lvl1pPr algn="l">
              <a:defRPr sz="3200" b="0"/>
            </a:lvl1pPr>
          </a:lstStyle>
          <a:p>
            <a:r>
              <a:rPr lang="en-US" smtClean="0"/>
              <a:t>Click to edit Master title style</a:t>
            </a:r>
            <a:endParaRPr/>
          </a:p>
        </p:txBody>
      </p:sp>
      <p:sp>
        <p:nvSpPr>
          <p:cNvPr id="20" name="Rectangle 19"/>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Content Placeholder 2"/>
          <p:cNvSpPr>
            <a:spLocks noGrp="1"/>
          </p:cNvSpPr>
          <p:nvPr>
            <p:ph idx="1"/>
          </p:nvPr>
        </p:nvSpPr>
        <p:spPr bwMode="white">
          <a:xfrm>
            <a:off x="507868" y="482600"/>
            <a:ext cx="6602280" cy="5842001"/>
          </a:xfrm>
        </p:spPr>
        <p:txBody>
          <a:bodyPr>
            <a:norm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821163" y="2108200"/>
            <a:ext cx="3961368" cy="4267200"/>
          </a:xfrm>
        </p:spPr>
        <p:txBody>
          <a:bodyPr anchor="t" anchorCtr="0">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6399133" y="1905000"/>
            <a:ext cx="5180251" cy="1727200"/>
          </a:xfrm>
        </p:spPr>
        <p:txBody>
          <a:bodyPr anchor="b" anchorCtr="0">
            <a:normAutofit/>
          </a:bodyPr>
          <a:lstStyle>
            <a:lvl1pPr algn="l">
              <a:defRPr sz="3200" b="0"/>
            </a:lvl1pPr>
          </a:lstStyle>
          <a:p>
            <a:r>
              <a:rPr lang="en-US" smtClean="0"/>
              <a:t>Click to edit Master title style</a:t>
            </a:r>
            <a:endParaRPr/>
          </a:p>
        </p:txBody>
      </p:sp>
      <p:sp>
        <p:nvSpPr>
          <p:cNvPr id="9" name="Rectangle 8"/>
          <p:cNvSpPr/>
          <p:nvPr/>
        </p:nvSpPr>
        <p:spPr>
          <a:xfrm>
            <a:off x="0" y="-1115"/>
            <a:ext cx="6093594"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descr="An empty placeholder to add an image. Click on the placeholder and select the image that you wish to add.&#10;"/>
          <p:cNvSpPr>
            <a:spLocks noGrp="1"/>
          </p:cNvSpPr>
          <p:nvPr>
            <p:ph type="pic" idx="1"/>
          </p:nvPr>
        </p:nvSpPr>
        <p:spPr>
          <a:xfrm>
            <a:off x="507869" y="482601"/>
            <a:ext cx="5077859" cy="5862706"/>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6399133" y="3733800"/>
            <a:ext cx="5180251" cy="172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162" y="482600"/>
            <a:ext cx="10360501" cy="1219200"/>
          </a:xfrm>
          <a:prstGeom prst="rect">
            <a:avLst/>
          </a:prstGeom>
          <a:effectLst/>
        </p:spPr>
        <p:txBody>
          <a:bodyPr vert="horz" lIns="121899" tIns="60949" rIns="121899" bIns="60949"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914162" y="1803401"/>
            <a:ext cx="10360501"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914162" y="6375400"/>
            <a:ext cx="7414869" cy="195072"/>
          </a:xfrm>
          <a:prstGeom prst="rect">
            <a:avLst/>
          </a:prstGeom>
        </p:spPr>
        <p:txBody>
          <a:bodyPr vert="horz" lIns="121899" tIns="60949" rIns="121899" bIns="60949" rtlCol="0" anchor="ctr"/>
          <a:lstStyle>
            <a:lvl1pPr algn="l">
              <a:defRPr sz="1100">
                <a:solidFill>
                  <a:schemeClr val="tx1"/>
                </a:solidFill>
              </a:defRPr>
            </a:lvl1pPr>
          </a:lstStyle>
          <a:p>
            <a:endParaRPr/>
          </a:p>
        </p:txBody>
      </p:sp>
      <p:sp>
        <p:nvSpPr>
          <p:cNvPr id="4" name="Date Placeholder 3"/>
          <p:cNvSpPr>
            <a:spLocks noGrp="1"/>
          </p:cNvSpPr>
          <p:nvPr>
            <p:ph type="dt" sz="half" idx="2"/>
          </p:nvPr>
        </p:nvSpPr>
        <p:spPr>
          <a:xfrm>
            <a:off x="8735324" y="6375400"/>
            <a:ext cx="1422030" cy="195072"/>
          </a:xfrm>
          <a:prstGeom prst="rect">
            <a:avLst/>
          </a:prstGeom>
        </p:spPr>
        <p:txBody>
          <a:bodyPr vert="horz" lIns="121899" tIns="60949" rIns="121899" bIns="60949" rtlCol="0" anchor="ctr"/>
          <a:lstStyle>
            <a:lvl1pPr algn="r">
              <a:defRPr sz="1100">
                <a:solidFill>
                  <a:schemeClr val="tx1"/>
                </a:solidFill>
              </a:defRPr>
            </a:lvl1pPr>
          </a:lstStyle>
          <a:p>
            <a:fld id="{3B9B9059-F1D6-41D0-95CF-D21CAA096B3A}" type="datetimeFigureOut">
              <a:rPr lang="en-US"/>
              <a:pPr/>
              <a:t>3/30/2023</a:t>
            </a:fld>
            <a:endParaRPr/>
          </a:p>
        </p:txBody>
      </p:sp>
      <p:sp>
        <p:nvSpPr>
          <p:cNvPr id="6" name="Slide Number Placeholder 5"/>
          <p:cNvSpPr>
            <a:spLocks noGrp="1"/>
          </p:cNvSpPr>
          <p:nvPr>
            <p:ph type="sldNum" sz="quarter" idx="4"/>
          </p:nvPr>
        </p:nvSpPr>
        <p:spPr>
          <a:xfrm>
            <a:off x="10441760" y="6375400"/>
            <a:ext cx="832903" cy="195072"/>
          </a:xfrm>
          <a:prstGeom prst="rect">
            <a:avLst/>
          </a:prstGeom>
        </p:spPr>
        <p:txBody>
          <a:bodyPr vert="horz" lIns="121899" tIns="60949" rIns="121899" bIns="60949" rtlCol="0" anchor="ctr"/>
          <a:lstStyle>
            <a:lvl1pPr algn="r">
              <a:defRPr sz="1100">
                <a:solidFill>
                  <a:schemeClr val="tx1"/>
                </a:solidFill>
              </a:defRPr>
            </a:lvl1pPr>
          </a:lstStyle>
          <a:p>
            <a:fld id="{E5FD5434-F838-4DD4-A17B-1CB1A1850DF4}" type="slidenum">
              <a:rPr/>
              <a:pPr/>
              <a:t>‹#›</a:t>
            </a:fld>
            <a:endParaRPr/>
          </a:p>
        </p:txBody>
      </p:sp>
    </p:spTree>
  </p:cSld>
  <p:clrMap bg1="dk1" tx1="lt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82" r:id="rId10"/>
    <p:sldLayoutId id="2147483678" r:id="rId11"/>
    <p:sldLayoutId id="214748367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p:titleStyle>
    <p:bodyStyle>
      <a:lvl1pPr marL="274320" indent="-274320" algn="l" defTabSz="1218987" rtl="0" eaLnBrk="1" latinLnBrk="0" hangingPunct="1">
        <a:lnSpc>
          <a:spcPct val="90000"/>
        </a:lnSpc>
        <a:spcBef>
          <a:spcPts val="1600"/>
        </a:spcBef>
        <a:buClr>
          <a:schemeClr val="tx2"/>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tx2"/>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tx2"/>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tx2"/>
        </a:buClr>
        <a:buSzPct val="100000"/>
        <a:buFont typeface="Cambria" pitchFamily="18" charset="0"/>
        <a:buChar char="–"/>
        <a:defRPr sz="1800" kern="1200">
          <a:solidFill>
            <a:schemeClr val="tx1"/>
          </a:solidFill>
          <a:latin typeface="+mn-lt"/>
          <a:ea typeface="+mn-ea"/>
          <a:cs typeface="+mn-cs"/>
        </a:defRPr>
      </a:lvl4pPr>
      <a:lvl5pPr marL="137160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7pPr>
      <a:lvl8pPr marL="219456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1811" y="417295"/>
            <a:ext cx="9141619" cy="2386978"/>
          </a:xfrm>
        </p:spPr>
        <p:txBody>
          <a:bodyPr/>
          <a:lstStyle/>
          <a:p>
            <a:r>
              <a:rPr lang="en-US" dirty="0"/>
              <a:t>Health Care Renewal Errors </a:t>
            </a:r>
            <a:r>
              <a:rPr lang="en-US" dirty="0" smtClean="0"/>
              <a:t>and the override process</a:t>
            </a:r>
            <a:endParaRPr lang="en-US" dirty="0"/>
          </a:p>
        </p:txBody>
      </p:sp>
      <p:sp>
        <p:nvSpPr>
          <p:cNvPr id="4" name="Rectangle 3"/>
          <p:cNvSpPr/>
          <p:nvPr/>
        </p:nvSpPr>
        <p:spPr>
          <a:xfrm>
            <a:off x="3239661" y="3012767"/>
            <a:ext cx="5436858" cy="3499525"/>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Tree>
    <p:extLst>
      <p:ext uri="{BB962C8B-B14F-4D97-AF65-F5344CB8AC3E}">
        <p14:creationId xmlns:p14="http://schemas.microsoft.com/office/powerpoint/2010/main" val="2559571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Multiple HC AGs different renewal dates</a:t>
            </a:r>
            <a:r>
              <a:rPr lang="en-US" dirty="0"/>
              <a:t/>
            </a:r>
            <a:br>
              <a:rPr lang="en-US" dirty="0"/>
            </a:br>
            <a:endParaRPr lang="en-US" dirty="0"/>
          </a:p>
        </p:txBody>
      </p:sp>
      <p:sp>
        <p:nvSpPr>
          <p:cNvPr id="3" name="Content Placeholder 2"/>
          <p:cNvSpPr>
            <a:spLocks noGrp="1"/>
          </p:cNvSpPr>
          <p:nvPr>
            <p:ph idx="1"/>
          </p:nvPr>
        </p:nvSpPr>
        <p:spPr>
          <a:xfrm>
            <a:off x="837981" y="1380155"/>
            <a:ext cx="10512862" cy="4796093"/>
          </a:xfrm>
        </p:spPr>
        <p:txBody>
          <a:bodyPr>
            <a:normAutofit lnSpcReduction="10000"/>
          </a:bodyPr>
          <a:lstStyle/>
          <a:p>
            <a:pPr marL="0" indent="0">
              <a:buNone/>
            </a:pPr>
            <a:r>
              <a:rPr lang="en-US" dirty="0"/>
              <a:t>Example:  MAGC renewal due in 2/2019 and MAGB renewal due in 9/2019.  MAGC renewal not completed by February AA so MAGC closes for renewal (077).  </a:t>
            </a:r>
          </a:p>
          <a:p>
            <a:pPr marL="0" indent="0">
              <a:buNone/>
            </a:pPr>
            <a:r>
              <a:rPr lang="en-US" dirty="0"/>
              <a:t>Member submits a renewal on 2/26. Because MAGB is open, MAGC opens for the recurring month (April).  If the worker runs with dates for March, MAGC will fail 077. </a:t>
            </a:r>
          </a:p>
          <a:p>
            <a:pPr marL="0" indent="0">
              <a:buNone/>
            </a:pPr>
            <a:endParaRPr lang="en-US" dirty="0"/>
          </a:p>
          <a:p>
            <a:pPr marL="0" indent="0">
              <a:buNone/>
            </a:pPr>
            <a:r>
              <a:rPr lang="en-US" dirty="0"/>
              <a:t>There is no workaround for this other than overrides.  When overriding make sure to correct the renewal </a:t>
            </a:r>
            <a:r>
              <a:rPr lang="en-US" dirty="0" smtClean="0"/>
              <a:t>date and manually certify MAGI in Forward Health. </a:t>
            </a:r>
            <a:r>
              <a:rPr lang="en-US" dirty="0"/>
              <a:t>For this case, if FPS was the only HC AG open, MAGC would pop open as of March.  </a:t>
            </a:r>
          </a:p>
          <a:p>
            <a:endParaRPr lang="en-US" dirty="0"/>
          </a:p>
        </p:txBody>
      </p:sp>
    </p:spTree>
    <p:extLst>
      <p:ext uri="{BB962C8B-B14F-4D97-AF65-F5344CB8AC3E}">
        <p14:creationId xmlns:p14="http://schemas.microsoft.com/office/powerpoint/2010/main" val="3297493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EBD Medicaid AGs</a:t>
            </a:r>
            <a:r>
              <a:rPr lang="en-US" dirty="0"/>
              <a:t/>
            </a:r>
            <a:br>
              <a:rPr lang="en-US" dirty="0"/>
            </a:br>
            <a:endParaRPr lang="en-US" dirty="0"/>
          </a:p>
        </p:txBody>
      </p:sp>
      <p:sp>
        <p:nvSpPr>
          <p:cNvPr id="3" name="Content Placeholder 2"/>
          <p:cNvSpPr>
            <a:spLocks noGrp="1"/>
          </p:cNvSpPr>
          <p:nvPr>
            <p:ph idx="1"/>
          </p:nvPr>
        </p:nvSpPr>
        <p:spPr>
          <a:xfrm>
            <a:off x="837981" y="1368962"/>
            <a:ext cx="10512862" cy="4350205"/>
          </a:xfrm>
        </p:spPr>
        <p:txBody>
          <a:bodyPr>
            <a:normAutofit/>
          </a:bodyPr>
          <a:lstStyle/>
          <a:p>
            <a:r>
              <a:rPr lang="en-US" dirty="0"/>
              <a:t>If an EBD renewal is failing 077 and if the case has archived data: </a:t>
            </a:r>
          </a:p>
          <a:p>
            <a:pPr lvl="1"/>
            <a:r>
              <a:rPr lang="en-US" dirty="0"/>
              <a:t>Worker should request the archived data to be retrieved and wait overnight (this processing runs at night) for the 077 failure to be resolved.  </a:t>
            </a:r>
          </a:p>
          <a:p>
            <a:pPr lvl="1"/>
            <a:endParaRPr lang="en-US" dirty="0"/>
          </a:p>
          <a:p>
            <a:pPr lvl="1"/>
            <a:r>
              <a:rPr lang="en-US" b="1" dirty="0"/>
              <a:t>Do not </a:t>
            </a:r>
            <a:r>
              <a:rPr lang="en-US" dirty="0"/>
              <a:t>confirm the 077 renewal failure, when that happens, you will not be able to resolve the 077 problem by running with dates. </a:t>
            </a:r>
          </a:p>
          <a:p>
            <a:pPr marL="457063" lvl="1" indent="0">
              <a:buNone/>
            </a:pPr>
            <a:endParaRPr lang="en-US" dirty="0"/>
          </a:p>
          <a:p>
            <a:pPr marL="457063" lvl="1" indent="0">
              <a:buNone/>
            </a:pPr>
            <a:r>
              <a:rPr lang="en-US" dirty="0"/>
              <a:t>For details about the archival process see Ops Memo 16-J3 </a:t>
            </a:r>
            <a:r>
              <a:rPr lang="en-US" dirty="0" smtClean="0"/>
              <a:t>(Process Help 36.4). </a:t>
            </a:r>
            <a:endParaRPr lang="en-US" dirty="0"/>
          </a:p>
          <a:p>
            <a:pPr marL="0" indent="0">
              <a:buNone/>
            </a:pPr>
            <a:endParaRPr lang="en-US" dirty="0"/>
          </a:p>
          <a:p>
            <a:pPr marL="0" indent="0">
              <a:buNone/>
            </a:pPr>
            <a:endParaRPr lang="en-US" dirty="0"/>
          </a:p>
          <a:p>
            <a:endParaRPr lang="en-US" dirty="0"/>
          </a:p>
        </p:txBody>
      </p:sp>
      <p:sp>
        <p:nvSpPr>
          <p:cNvPr id="4" name="TextBox 3">
            <a:extLst>
              <a:ext uri="{FF2B5EF4-FFF2-40B4-BE49-F238E27FC236}">
                <a16:creationId xmlns:a16="http://schemas.microsoft.com/office/drawing/2014/main" id="{4B538200-8D34-498B-9442-796C3E17470B}"/>
              </a:ext>
            </a:extLst>
          </p:cNvPr>
          <p:cNvSpPr txBox="1"/>
          <p:nvPr/>
        </p:nvSpPr>
        <p:spPr>
          <a:xfrm>
            <a:off x="708027" y="5242237"/>
            <a:ext cx="10835507" cy="953859"/>
          </a:xfrm>
          <a:prstGeom prst="rect">
            <a:avLst/>
          </a:prstGeom>
          <a:solidFill>
            <a:schemeClr val="accent1">
              <a:lumMod val="40000"/>
              <a:lumOff val="60000"/>
            </a:schemeClr>
          </a:solidFill>
        </p:spPr>
        <p:txBody>
          <a:bodyPr wrap="square" rtlCol="0">
            <a:spAutoFit/>
          </a:bodyPr>
          <a:lstStyle/>
          <a:p>
            <a:pPr algn="ctr"/>
            <a:r>
              <a:rPr lang="en-US" sz="2799" dirty="0">
                <a:solidFill>
                  <a:schemeClr val="bg1"/>
                </a:solidFill>
              </a:rPr>
              <a:t>Note: There is NO trigger in CWW to retrieve archived data, this is just a workaround to attempt.</a:t>
            </a:r>
          </a:p>
        </p:txBody>
      </p:sp>
    </p:spTree>
    <p:extLst>
      <p:ext uri="{BB962C8B-B14F-4D97-AF65-F5344CB8AC3E}">
        <p14:creationId xmlns:p14="http://schemas.microsoft.com/office/powerpoint/2010/main" val="2168959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284412" y="399183"/>
            <a:ext cx="7620000" cy="6044670"/>
          </a:xfrm>
          <a:prstGeom prst="rect">
            <a:avLst/>
          </a:prstGeom>
        </p:spPr>
      </p:pic>
      <p:pic>
        <p:nvPicPr>
          <p:cNvPr id="2" name="Picture 1"/>
          <p:cNvPicPr>
            <a:picLocks noChangeAspect="1"/>
          </p:cNvPicPr>
          <p:nvPr/>
        </p:nvPicPr>
        <p:blipFill>
          <a:blip r:embed="rId3"/>
          <a:stretch>
            <a:fillRect/>
          </a:stretch>
        </p:blipFill>
        <p:spPr>
          <a:xfrm>
            <a:off x="314837" y="318546"/>
            <a:ext cx="7379775" cy="6310854"/>
          </a:xfrm>
          <a:prstGeom prst="rect">
            <a:avLst/>
          </a:prstGeom>
        </p:spPr>
      </p:pic>
      <p:cxnSp>
        <p:nvCxnSpPr>
          <p:cNvPr id="4" name="Straight Arrow Connector 3"/>
          <p:cNvCxnSpPr/>
          <p:nvPr/>
        </p:nvCxnSpPr>
        <p:spPr>
          <a:xfrm flipH="1">
            <a:off x="1446212" y="4572000"/>
            <a:ext cx="1010390" cy="1192389"/>
          </a:xfrm>
          <a:prstGeom prst="straightConnector1">
            <a:avLst/>
          </a:prstGeom>
          <a:ln w="76200">
            <a:tailEnd type="triangle"/>
          </a:ln>
        </p:spPr>
        <p:style>
          <a:lnRef idx="1">
            <a:schemeClr val="accent3"/>
          </a:lnRef>
          <a:fillRef idx="0">
            <a:schemeClr val="accent3"/>
          </a:fillRef>
          <a:effectRef idx="0">
            <a:schemeClr val="accent3"/>
          </a:effectRef>
          <a:fontRef idx="minor">
            <a:schemeClr val="tx1"/>
          </a:fontRef>
        </p:style>
      </p:cxnSp>
      <p:sp>
        <p:nvSpPr>
          <p:cNvPr id="6" name="TextBox 5"/>
          <p:cNvSpPr txBox="1"/>
          <p:nvPr/>
        </p:nvSpPr>
        <p:spPr>
          <a:xfrm>
            <a:off x="7999412" y="288241"/>
            <a:ext cx="4025044" cy="5692199"/>
          </a:xfrm>
          <a:prstGeom prst="rect">
            <a:avLst/>
          </a:prstGeom>
          <a:noFill/>
        </p:spPr>
        <p:txBody>
          <a:bodyPr wrap="square" rtlCol="0">
            <a:spAutoFit/>
          </a:bodyPr>
          <a:lstStyle/>
          <a:p>
            <a:endParaRPr lang="en-US" sz="2799" dirty="0"/>
          </a:p>
          <a:p>
            <a:r>
              <a:rPr lang="en-US" sz="2799" dirty="0"/>
              <a:t>The retrieved data will be available to view in CARES for 90 calendar days and will be archived at the end of the 90 days. </a:t>
            </a:r>
          </a:p>
          <a:p>
            <a:endParaRPr lang="en-US" sz="2799" dirty="0"/>
          </a:p>
          <a:p>
            <a:endParaRPr lang="en-US" sz="2799" dirty="0"/>
          </a:p>
          <a:p>
            <a:endParaRPr lang="en-US" sz="2799" dirty="0"/>
          </a:p>
          <a:p>
            <a:r>
              <a:rPr lang="en-US" sz="2799" dirty="0"/>
              <a:t>Note: This workaround does not work for MAGI AGs. </a:t>
            </a:r>
          </a:p>
          <a:p>
            <a:endParaRPr lang="en-US" sz="2799" dirty="0"/>
          </a:p>
        </p:txBody>
      </p:sp>
    </p:spTree>
    <p:extLst>
      <p:ext uri="{BB962C8B-B14F-4D97-AF65-F5344CB8AC3E}">
        <p14:creationId xmlns:p14="http://schemas.microsoft.com/office/powerpoint/2010/main" val="3539721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22" presetClass="entr" presetSubtype="1"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2000"/>
                                        <p:tgtEl>
                                          <p:spTgt spid="4"/>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981" y="66144"/>
            <a:ext cx="10360501" cy="1219200"/>
          </a:xfrm>
        </p:spPr>
        <p:txBody>
          <a:bodyPr/>
          <a:lstStyle/>
          <a:p>
            <a:r>
              <a:rPr lang="en-US" b="1" dirty="0"/>
              <a:t>When to update filing date:</a:t>
            </a:r>
          </a:p>
        </p:txBody>
      </p:sp>
      <p:sp>
        <p:nvSpPr>
          <p:cNvPr id="6" name="Rectangle 5"/>
          <p:cNvSpPr/>
          <p:nvPr/>
        </p:nvSpPr>
        <p:spPr>
          <a:xfrm>
            <a:off x="837981" y="1691141"/>
            <a:ext cx="3171500" cy="3291326"/>
          </a:xfrm>
          <a:prstGeom prst="rect">
            <a:avLst/>
          </a:prstGeom>
        </p:spPr>
        <p:txBody>
          <a:bodyPr wrap="square">
            <a:spAutoFit/>
          </a:bodyPr>
          <a:lstStyle/>
          <a:p>
            <a:pPr marL="457063" indent="-457063">
              <a:buFont typeface="Arial" panose="020B0604020202020204" pitchFamily="34" charset="0"/>
              <a:buChar char="•"/>
            </a:pPr>
            <a:r>
              <a:rPr lang="en-US" sz="2799" dirty="0"/>
              <a:t>Application </a:t>
            </a:r>
          </a:p>
          <a:p>
            <a:pPr marL="457063" indent="-457063">
              <a:buFont typeface="Arial" panose="020B0604020202020204" pitchFamily="34" charset="0"/>
              <a:buChar char="•"/>
            </a:pPr>
            <a:r>
              <a:rPr lang="en-US" sz="2799" dirty="0"/>
              <a:t>Person add </a:t>
            </a:r>
          </a:p>
          <a:p>
            <a:pPr marL="457063" indent="-457063">
              <a:buFont typeface="Arial" panose="020B0604020202020204" pitchFamily="34" charset="0"/>
              <a:buChar char="•"/>
            </a:pPr>
            <a:r>
              <a:rPr lang="en-US" sz="2799" dirty="0"/>
              <a:t>Person delete </a:t>
            </a:r>
          </a:p>
          <a:p>
            <a:pPr marL="457063" indent="-457063">
              <a:buFont typeface="Arial" panose="020B0604020202020204" pitchFamily="34" charset="0"/>
              <a:buChar char="•"/>
            </a:pPr>
            <a:r>
              <a:rPr lang="en-US" sz="2799" dirty="0"/>
              <a:t>Program add </a:t>
            </a:r>
          </a:p>
          <a:p>
            <a:endParaRPr lang="en-US" sz="2399" dirty="0"/>
          </a:p>
          <a:p>
            <a:r>
              <a:rPr lang="en-US" sz="2399" dirty="0"/>
              <a:t> </a:t>
            </a:r>
          </a:p>
          <a:p>
            <a:endParaRPr lang="en-US" sz="2399" dirty="0"/>
          </a:p>
          <a:p>
            <a:endParaRPr lang="en-US" sz="2399" dirty="0"/>
          </a:p>
        </p:txBody>
      </p:sp>
      <p:sp>
        <p:nvSpPr>
          <p:cNvPr id="7" name="TextBox 6"/>
          <p:cNvSpPr txBox="1"/>
          <p:nvPr/>
        </p:nvSpPr>
        <p:spPr>
          <a:xfrm>
            <a:off x="3849102" y="1691141"/>
            <a:ext cx="7501741" cy="2246184"/>
          </a:xfrm>
          <a:prstGeom prst="rect">
            <a:avLst/>
          </a:prstGeom>
          <a:noFill/>
        </p:spPr>
        <p:txBody>
          <a:bodyPr wrap="square" rtlCol="0">
            <a:spAutoFit/>
          </a:bodyPr>
          <a:lstStyle/>
          <a:p>
            <a:pPr marL="457063" indent="-457063">
              <a:buFont typeface="Arial" panose="020B0604020202020204" pitchFamily="34" charset="0"/>
              <a:buChar char="•"/>
            </a:pPr>
            <a:r>
              <a:rPr lang="en-US" sz="2799" dirty="0"/>
              <a:t>Late renewal or renewal related verification is submitted for Health Care </a:t>
            </a:r>
          </a:p>
          <a:p>
            <a:pPr marL="457063" indent="-457063">
              <a:buFont typeface="Arial" panose="020B0604020202020204" pitchFamily="34" charset="0"/>
              <a:buChar char="•"/>
            </a:pPr>
            <a:r>
              <a:rPr lang="en-US" sz="2799" dirty="0"/>
              <a:t>Late verifications are submitted after the 30 day denial notice is sent for a </a:t>
            </a:r>
            <a:r>
              <a:rPr lang="en-US" sz="2799" dirty="0" err="1"/>
              <a:t>FoodShare</a:t>
            </a:r>
            <a:r>
              <a:rPr lang="en-US" sz="2799" dirty="0"/>
              <a:t> application</a:t>
            </a:r>
          </a:p>
        </p:txBody>
      </p:sp>
      <p:sp>
        <p:nvSpPr>
          <p:cNvPr id="8" name="Rectangle 7"/>
          <p:cNvSpPr/>
          <p:nvPr/>
        </p:nvSpPr>
        <p:spPr>
          <a:xfrm>
            <a:off x="837982" y="4429638"/>
            <a:ext cx="5922002" cy="522956"/>
          </a:xfrm>
          <a:prstGeom prst="rect">
            <a:avLst/>
          </a:prstGeom>
        </p:spPr>
        <p:txBody>
          <a:bodyPr wrap="none">
            <a:spAutoFit/>
          </a:bodyPr>
          <a:lstStyle/>
          <a:p>
            <a:pPr marL="457063" indent="-457063">
              <a:buFont typeface="Arial" panose="020B0604020202020204" pitchFamily="34" charset="0"/>
              <a:buChar char="•"/>
            </a:pPr>
            <a:r>
              <a:rPr lang="en-US" sz="2799" dirty="0"/>
              <a:t>When CARES shows this message: </a:t>
            </a:r>
          </a:p>
        </p:txBody>
      </p:sp>
      <p:pic>
        <p:nvPicPr>
          <p:cNvPr id="9" name="Picture 8"/>
          <p:cNvPicPr>
            <a:picLocks noChangeAspect="1"/>
          </p:cNvPicPr>
          <p:nvPr/>
        </p:nvPicPr>
        <p:blipFill>
          <a:blip r:embed="rId2"/>
          <a:stretch>
            <a:fillRect/>
          </a:stretch>
        </p:blipFill>
        <p:spPr>
          <a:xfrm>
            <a:off x="837982" y="4952722"/>
            <a:ext cx="10308378" cy="1362757"/>
          </a:xfrm>
          <a:prstGeom prst="rect">
            <a:avLst/>
          </a:prstGeom>
        </p:spPr>
      </p:pic>
    </p:spTree>
    <p:extLst>
      <p:ext uri="{BB962C8B-B14F-4D97-AF65-F5344CB8AC3E}">
        <p14:creationId xmlns:p14="http://schemas.microsoft.com/office/powerpoint/2010/main" val="373857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D17F02-BD94-4D89-B25B-7AB4880F0269}"/>
              </a:ext>
            </a:extLst>
          </p:cNvPr>
          <p:cNvSpPr/>
          <p:nvPr/>
        </p:nvSpPr>
        <p:spPr>
          <a:xfrm>
            <a:off x="282314" y="229434"/>
            <a:ext cx="11624196" cy="6399133"/>
          </a:xfrm>
          <a:prstGeom prst="rect">
            <a:avLst/>
          </a:prstGeom>
          <a:blipFill dpi="0" rotWithShape="1">
            <a:blip r:embed="rId2">
              <a:extLst>
                <a:ext uri="{BEBA8EAE-BF5A-486C-A8C5-ECC9F3942E4B}">
                  <a14:imgProps xmlns:a14="http://schemas.microsoft.com/office/drawing/2010/main">
                    <a14:imgLayer r:embed="rId3">
                      <a14:imgEffect>
                        <a14:backgroundRemoval t="4643" b="95893" l="2000" r="99000">
                          <a14:foregroundMark x1="7333" y1="4464" x2="17000" y2="2857"/>
                          <a14:foregroundMark x1="17000" y1="2857" x2="26556" y2="2857"/>
                          <a14:foregroundMark x1="26556" y1="2857" x2="35889" y2="2679"/>
                          <a14:foregroundMark x1="35889" y1="2679" x2="41222" y2="2679"/>
                          <a14:foregroundMark x1="41222" y1="2679" x2="47444" y2="2500"/>
                          <a14:foregroundMark x1="47444" y1="2500" x2="88556" y2="3750"/>
                          <a14:foregroundMark x1="88556" y1="3750" x2="90333" y2="10714"/>
                          <a14:foregroundMark x1="90333" y1="10714" x2="91333" y2="73929"/>
                          <a14:foregroundMark x1="91333" y1="73929" x2="87000" y2="78929"/>
                          <a14:foregroundMark x1="87000" y1="78929" x2="62120" y2="79958"/>
                          <a14:foregroundMark x1="60604" y1="83482" x2="59889" y2="88393"/>
                          <a14:foregroundMark x1="59889" y1="88393" x2="42111" y2="90714"/>
                          <a14:foregroundMark x1="42111" y1="90714" x2="42000" y2="81964"/>
                          <a14:foregroundMark x1="42000" y1="81964" x2="37667" y2="76429"/>
                          <a14:foregroundMark x1="37667" y1="76429" x2="8556" y2="74286"/>
                          <a14:foregroundMark x1="8556" y1="74286" x2="7889" y2="4643"/>
                          <a14:foregroundMark x1="90889" y1="1607" x2="92667" y2="18393"/>
                          <a14:foregroundMark x1="92667" y1="18393" x2="92222" y2="38036"/>
                          <a14:foregroundMark x1="1333" y1="93571" x2="92333" y2="95357"/>
                          <a14:foregroundMark x1="92333" y1="95357" x2="96889" y2="94821"/>
                          <a14:foregroundMark x1="96889" y1="94821" x2="99111" y2="93393"/>
                          <a14:foregroundMark x1="2333" y1="92500" x2="6444" y2="96607"/>
                          <a14:foregroundMark x1="6444" y1="96607" x2="14430" y2="98172"/>
                          <a14:foregroundMark x1="19349" y1="98027" x2="48889" y2="95179"/>
                          <a14:foregroundMark x1="48889" y1="95179" x2="52444" y2="95357"/>
                          <a14:foregroundMark x1="2111" y1="92679" x2="4667" y2="94821"/>
                          <a14:foregroundMark x1="53222" y1="95714" x2="80333" y2="95893"/>
                          <a14:backgroundMark x1="60778" y1="82143" x2="60778" y2="82143"/>
                          <a14:backgroundMark x1="60444" y1="81607" x2="61333" y2="81786"/>
                          <a14:backgroundMark x1="14111" y1="98929" x2="18667" y2="99643"/>
                        </a14:backgroundRemoval>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2" name="Title 1"/>
          <p:cNvSpPr>
            <a:spLocks noGrp="1"/>
          </p:cNvSpPr>
          <p:nvPr>
            <p:ph type="title"/>
          </p:nvPr>
        </p:nvSpPr>
        <p:spPr>
          <a:xfrm>
            <a:off x="1541526" y="520712"/>
            <a:ext cx="9034072" cy="1317468"/>
          </a:xfrm>
        </p:spPr>
        <p:txBody>
          <a:bodyPr/>
          <a:lstStyle/>
          <a:p>
            <a:pPr algn="ctr"/>
            <a:r>
              <a:rPr lang="en-US" b="1" dirty="0">
                <a:solidFill>
                  <a:schemeClr val="bg1"/>
                </a:solidFill>
              </a:rPr>
              <a:t>What the heck is an override and how do I do it?</a:t>
            </a:r>
          </a:p>
        </p:txBody>
      </p:sp>
      <p:sp>
        <p:nvSpPr>
          <p:cNvPr id="4" name="TextBox 3">
            <a:extLst>
              <a:ext uri="{FF2B5EF4-FFF2-40B4-BE49-F238E27FC236}">
                <a16:creationId xmlns:a16="http://schemas.microsoft.com/office/drawing/2014/main" id="{ADB502E0-8C46-4A31-B265-5981F8EBAC25}"/>
              </a:ext>
            </a:extLst>
          </p:cNvPr>
          <p:cNvSpPr txBox="1"/>
          <p:nvPr/>
        </p:nvSpPr>
        <p:spPr>
          <a:xfrm>
            <a:off x="2383990" y="2276463"/>
            <a:ext cx="8281232" cy="830781"/>
          </a:xfrm>
          <a:prstGeom prst="rect">
            <a:avLst/>
          </a:prstGeom>
          <a:noFill/>
        </p:spPr>
        <p:txBody>
          <a:bodyPr wrap="square" rtlCol="0">
            <a:spAutoFit/>
          </a:bodyPr>
          <a:lstStyle/>
          <a:p>
            <a:r>
              <a:rPr lang="en-US" sz="4799" dirty="0">
                <a:solidFill>
                  <a:schemeClr val="bg1"/>
                </a:solidFill>
              </a:rPr>
              <a:t>Check out Process Help 41.3 </a:t>
            </a:r>
          </a:p>
        </p:txBody>
      </p:sp>
    </p:spTree>
    <p:extLst>
      <p:ext uri="{BB962C8B-B14F-4D97-AF65-F5344CB8AC3E}">
        <p14:creationId xmlns:p14="http://schemas.microsoft.com/office/powerpoint/2010/main" val="2721441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500"/>
                                  </p:iterate>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Processing overrides in cares</a:t>
            </a:r>
            <a:endParaRPr lang="en-US" dirty="0"/>
          </a:p>
        </p:txBody>
      </p:sp>
    </p:spTree>
    <p:extLst>
      <p:ext uri="{BB962C8B-B14F-4D97-AF65-F5344CB8AC3E}">
        <p14:creationId xmlns:p14="http://schemas.microsoft.com/office/powerpoint/2010/main" val="108287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914162" y="228600"/>
            <a:ext cx="10360501" cy="6045201"/>
          </a:xfrm>
        </p:spPr>
        <p:txBody>
          <a:bodyPr/>
          <a:lstStyle/>
          <a:p>
            <a:pPr marL="0" indent="0">
              <a:buNone/>
            </a:pPr>
            <a:r>
              <a:rPr lang="en-US" dirty="0"/>
              <a:t>When in the course of human events, it becomes necessary for one </a:t>
            </a:r>
            <a:r>
              <a:rPr lang="en-US" dirty="0" smtClean="0"/>
              <a:t>worker </a:t>
            </a:r>
            <a:r>
              <a:rPr lang="en-US" dirty="0"/>
              <a:t>to </a:t>
            </a:r>
            <a:r>
              <a:rPr lang="en-US" dirty="0" smtClean="0"/>
              <a:t>dissolve </a:t>
            </a:r>
            <a:r>
              <a:rPr lang="en-US" dirty="0"/>
              <a:t>the </a:t>
            </a:r>
            <a:r>
              <a:rPr lang="en-US" dirty="0" smtClean="0"/>
              <a:t>results which </a:t>
            </a:r>
            <a:r>
              <a:rPr lang="en-US" dirty="0"/>
              <a:t>have connected them with </a:t>
            </a:r>
            <a:r>
              <a:rPr lang="en-US" dirty="0" smtClean="0"/>
              <a:t>errors, </a:t>
            </a:r>
            <a:r>
              <a:rPr lang="en-US" dirty="0"/>
              <a:t>and to assume among the powers of the earth, the separate and equal station to which the </a:t>
            </a:r>
            <a:r>
              <a:rPr lang="en-US" dirty="0" smtClean="0"/>
              <a:t>QC specialists and co-workers entitle </a:t>
            </a:r>
            <a:r>
              <a:rPr lang="en-US" dirty="0"/>
              <a:t>them, a decent respect to the opinions of mankind requires that they should </a:t>
            </a:r>
            <a:r>
              <a:rPr lang="en-US" dirty="0" smtClean="0"/>
              <a:t>override </a:t>
            </a:r>
            <a:r>
              <a:rPr lang="en-US" dirty="0"/>
              <a:t>the causes which impel them to the </a:t>
            </a:r>
            <a:r>
              <a:rPr lang="en-US" dirty="0" smtClean="0"/>
              <a:t>mistake.</a:t>
            </a:r>
            <a:endParaRPr lang="en-US" dirty="0"/>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backgroundMark x1="2750" y1="14667" x2="2750" y2="14667"/>
                        <a14:backgroundMark x1="19250" y1="14667" x2="19250" y2="14667"/>
                      </a14:backgroundRemoval>
                    </a14:imgEffect>
                  </a14:imgLayer>
                </a14:imgProps>
              </a:ext>
              <a:ext uri="{28A0092B-C50C-407E-A947-70E740481C1C}">
                <a14:useLocalDpi xmlns:a14="http://schemas.microsoft.com/office/drawing/2010/main" val="0"/>
              </a:ext>
            </a:extLst>
          </a:blip>
          <a:stretch>
            <a:fillRect/>
          </a:stretch>
        </p:blipFill>
        <p:spPr>
          <a:xfrm>
            <a:off x="3732212" y="2819400"/>
            <a:ext cx="5079365" cy="3809524"/>
          </a:xfrm>
          <a:prstGeom prst="rect">
            <a:avLst/>
          </a:prstGeom>
        </p:spPr>
      </p:pic>
    </p:spTree>
    <p:extLst>
      <p:ext uri="{BB962C8B-B14F-4D97-AF65-F5344CB8AC3E}">
        <p14:creationId xmlns:p14="http://schemas.microsoft.com/office/powerpoint/2010/main" val="1795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162" y="482600"/>
            <a:ext cx="10360501" cy="660400"/>
          </a:xfrm>
        </p:spPr>
        <p:txBody>
          <a:bodyPr/>
          <a:lstStyle/>
          <a:p>
            <a:pPr algn="ctr"/>
            <a:r>
              <a:rPr lang="en-US" dirty="0" smtClean="0"/>
              <a:t>Why override?</a:t>
            </a:r>
            <a:endParaRPr lang="en-US" dirty="0"/>
          </a:p>
        </p:txBody>
      </p:sp>
      <p:sp>
        <p:nvSpPr>
          <p:cNvPr id="3" name="Content Placeholder 2"/>
          <p:cNvSpPr>
            <a:spLocks noGrp="1"/>
          </p:cNvSpPr>
          <p:nvPr>
            <p:ph idx="1"/>
          </p:nvPr>
        </p:nvSpPr>
        <p:spPr>
          <a:xfrm>
            <a:off x="914162" y="1143000"/>
            <a:ext cx="10360501" cy="5130801"/>
          </a:xfrm>
        </p:spPr>
        <p:txBody>
          <a:bodyPr/>
          <a:lstStyle/>
          <a:p>
            <a:pPr marL="0" indent="0">
              <a:buNone/>
            </a:pPr>
            <a:r>
              <a:rPr lang="en-US" dirty="0" smtClean="0"/>
              <a:t>CARES normally does a very good job at determining eligibility and benefits.  However, there are times when the worker must take extra steps to ensure that a correct determination is made.  That process is still the domain of the mainframe (</a:t>
            </a:r>
            <a:r>
              <a:rPr lang="en-US" dirty="0" err="1" smtClean="0"/>
              <a:t>darkside</a:t>
            </a:r>
            <a:r>
              <a:rPr lang="en-US" dirty="0" smtClean="0"/>
              <a:t>, HOD,     , </a:t>
            </a:r>
            <a:r>
              <a:rPr lang="en-US" dirty="0" err="1" smtClean="0"/>
              <a:t>etc</a:t>
            </a:r>
            <a:r>
              <a:rPr lang="en-US" dirty="0" smtClean="0"/>
              <a:t>). </a:t>
            </a:r>
          </a:p>
          <a:p>
            <a:pPr marL="0" indent="0">
              <a:buNone/>
            </a:pPr>
            <a:endParaRPr lang="en-US" dirty="0"/>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0133012" y="2438400"/>
            <a:ext cx="304800" cy="276224"/>
          </a:xfrm>
          <a:prstGeom prst="rect">
            <a:avLst/>
          </a:prstGeom>
        </p:spPr>
      </p:pic>
      <p:pic>
        <p:nvPicPr>
          <p:cNvPr id="5" name="Picture 4"/>
          <p:cNvPicPr>
            <a:picLocks noChangeAspect="1"/>
          </p:cNvPicPr>
          <p:nvPr/>
        </p:nvPicPr>
        <p:blipFill>
          <a:blip r:embed="rId4"/>
          <a:stretch>
            <a:fillRect/>
          </a:stretch>
        </p:blipFill>
        <p:spPr>
          <a:xfrm>
            <a:off x="2055812" y="2971800"/>
            <a:ext cx="7239000" cy="3481390"/>
          </a:xfrm>
          <a:prstGeom prst="rect">
            <a:avLst/>
          </a:prstGeom>
        </p:spPr>
      </p:pic>
    </p:spTree>
    <p:extLst>
      <p:ext uri="{BB962C8B-B14F-4D97-AF65-F5344CB8AC3E}">
        <p14:creationId xmlns:p14="http://schemas.microsoft.com/office/powerpoint/2010/main" val="1336900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162" y="381001"/>
            <a:ext cx="10360501" cy="5892800"/>
          </a:xfrm>
        </p:spPr>
        <p:txBody>
          <a:bodyPr/>
          <a:lstStyle/>
          <a:p>
            <a:pPr marL="0" indent="0">
              <a:buNone/>
            </a:pPr>
            <a:r>
              <a:rPr lang="en-US" dirty="0" err="1" smtClean="0"/>
              <a:t>Soooo</a:t>
            </a:r>
            <a:r>
              <a:rPr lang="en-US" dirty="0" smtClean="0"/>
              <a:t>…you’re running eligibility and you’re not seeing the results that you want?  What do you do?  Which screen do you go to in order to fix the case?</a:t>
            </a:r>
          </a:p>
          <a:p>
            <a:pPr marL="0" indent="0">
              <a:buNone/>
            </a:pPr>
            <a:r>
              <a:rPr lang="en-US" dirty="0" smtClean="0"/>
              <a:t>FIRST…check your numbers.  Be sure that all of the data is correct.</a:t>
            </a:r>
          </a:p>
          <a:p>
            <a:pPr marL="0" indent="0">
              <a:buNone/>
            </a:pPr>
            <a:r>
              <a:rPr lang="en-US" dirty="0" smtClean="0"/>
              <a:t>SECOND…make sure that your case is in the correct mode: review, intake, etc.</a:t>
            </a:r>
          </a:p>
          <a:p>
            <a:pPr marL="0" indent="0">
              <a:buNone/>
            </a:pPr>
            <a:r>
              <a:rPr lang="en-US" dirty="0" smtClean="0"/>
              <a:t>THIRD…is CARES running the correct months?  You may need to make adjustments on the program request pages.</a:t>
            </a:r>
          </a:p>
          <a:p>
            <a:pPr marL="0" indent="0">
              <a:buNone/>
            </a:pPr>
            <a:r>
              <a:rPr lang="en-US" dirty="0" smtClean="0"/>
              <a:t>FOURTH…what are you trying to do?  If you are attempting to issue </a:t>
            </a:r>
            <a:r>
              <a:rPr lang="en-US" dirty="0" smtClean="0"/>
              <a:t>a supplement, </a:t>
            </a:r>
            <a:r>
              <a:rPr lang="en-US" dirty="0" smtClean="0"/>
              <a:t>did you </a:t>
            </a:r>
            <a:r>
              <a:rPr lang="en-US" dirty="0"/>
              <a:t>check the “Determine Potential </a:t>
            </a:r>
            <a:r>
              <a:rPr lang="en-US" dirty="0" err="1"/>
              <a:t>FoodShare</a:t>
            </a:r>
            <a:r>
              <a:rPr lang="en-US" dirty="0"/>
              <a:t> </a:t>
            </a:r>
            <a:r>
              <a:rPr lang="en-US" dirty="0" smtClean="0"/>
              <a:t>Supplement” box?</a:t>
            </a:r>
            <a:endParaRPr lang="en-US" dirty="0"/>
          </a:p>
          <a:p>
            <a:pPr marL="0" indent="0">
              <a:buNone/>
            </a:pPr>
            <a:endParaRPr lang="en-US" dirty="0"/>
          </a:p>
        </p:txBody>
      </p:sp>
    </p:spTree>
    <p:extLst>
      <p:ext uri="{BB962C8B-B14F-4D97-AF65-F5344CB8AC3E}">
        <p14:creationId xmlns:p14="http://schemas.microsoft.com/office/powerpoint/2010/main" val="417574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162" y="482600"/>
            <a:ext cx="10360501" cy="812800"/>
          </a:xfrm>
        </p:spPr>
        <p:txBody>
          <a:bodyPr/>
          <a:lstStyle/>
          <a:p>
            <a:pPr algn="ctr"/>
            <a:r>
              <a:rPr lang="en-US" dirty="0" smtClean="0"/>
              <a:t>You may need to do an override…</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dirty="0" smtClean="0"/>
              <a:t>if you need to make an individual eligible.</a:t>
            </a:r>
          </a:p>
          <a:p>
            <a:pPr>
              <a:buFont typeface="Wingdings" panose="05000000000000000000" pitchFamily="2" charset="2"/>
              <a:buChar char="ü"/>
            </a:pPr>
            <a:r>
              <a:rPr lang="en-US" dirty="0" smtClean="0"/>
              <a:t>to open a program that CARES is denying or closing.</a:t>
            </a:r>
          </a:p>
          <a:p>
            <a:pPr>
              <a:buFont typeface="Wingdings" panose="05000000000000000000" pitchFamily="2" charset="2"/>
              <a:buChar char="ü"/>
            </a:pPr>
            <a:r>
              <a:rPr lang="en-US" dirty="0" smtClean="0"/>
              <a:t>change an allotment.</a:t>
            </a:r>
          </a:p>
          <a:p>
            <a:pPr marL="0" indent="0">
              <a:buNone/>
            </a:pPr>
            <a:r>
              <a:rPr lang="en-US" b="1" dirty="0" smtClean="0"/>
              <a:t>IT WILL NOT:</a:t>
            </a:r>
          </a:p>
          <a:p>
            <a:pPr>
              <a:buFont typeface="Wingdings" panose="05000000000000000000" pitchFamily="2" charset="2"/>
              <a:buChar char="ü"/>
            </a:pPr>
            <a:r>
              <a:rPr lang="en-US" dirty="0"/>
              <a:t>s</a:t>
            </a:r>
            <a:r>
              <a:rPr lang="en-US" dirty="0" smtClean="0"/>
              <a:t>end eligibility for past months to </a:t>
            </a:r>
            <a:r>
              <a:rPr lang="en-US" dirty="0" err="1" smtClean="0"/>
              <a:t>ForwardHealth</a:t>
            </a:r>
            <a:r>
              <a:rPr lang="en-US" dirty="0" smtClean="0"/>
              <a:t>.</a:t>
            </a:r>
          </a:p>
          <a:p>
            <a:pPr>
              <a:buFont typeface="Wingdings" panose="05000000000000000000" pitchFamily="2" charset="2"/>
              <a:buChar char="ü"/>
            </a:pPr>
            <a:r>
              <a:rPr lang="en-US" dirty="0"/>
              <a:t>c</a:t>
            </a:r>
            <a:r>
              <a:rPr lang="en-US" dirty="0" smtClean="0"/>
              <a:t>hange a cost share amount.  You will want to update the amount if making a change, but you still need to manually certify it in </a:t>
            </a:r>
            <a:r>
              <a:rPr lang="en-US" dirty="0" err="1" smtClean="0"/>
              <a:t>FowardHealth</a:t>
            </a:r>
            <a:r>
              <a:rPr lang="en-US" dirty="0" smtClean="0"/>
              <a:t> and send a manual notice.</a:t>
            </a:r>
            <a:endParaRPr lang="en-US" dirty="0"/>
          </a:p>
        </p:txBody>
      </p:sp>
    </p:spTree>
    <p:extLst>
      <p:ext uri="{BB962C8B-B14F-4D97-AF65-F5344CB8AC3E}">
        <p14:creationId xmlns:p14="http://schemas.microsoft.com/office/powerpoint/2010/main" val="724674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Timely Processing of Health Care (HC) Renewals</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Have you seen this error?</a:t>
            </a:r>
          </a:p>
          <a:p>
            <a:pPr marL="0" indent="0">
              <a:buNone/>
            </a:pPr>
            <a:endParaRPr lang="en-US" dirty="0"/>
          </a:p>
          <a:p>
            <a:pPr marL="0" indent="0">
              <a:buNone/>
            </a:pPr>
            <a:r>
              <a:rPr lang="en-US" dirty="0"/>
              <a:t>AE253: </a:t>
            </a:r>
            <a:r>
              <a:rPr lang="en-US" i="1" dirty="0"/>
              <a:t>Please update the ‘Begin Month’ and the ‘Program Filing Date’ in order to run eligibility successfully</a:t>
            </a:r>
          </a:p>
        </p:txBody>
      </p:sp>
      <p:pic>
        <p:nvPicPr>
          <p:cNvPr id="4" name="Picture 3"/>
          <p:cNvPicPr>
            <a:picLocks noChangeAspect="1"/>
          </p:cNvPicPr>
          <p:nvPr/>
        </p:nvPicPr>
        <p:blipFill>
          <a:blip r:embed="rId2"/>
          <a:stretch>
            <a:fillRect/>
          </a:stretch>
        </p:blipFill>
        <p:spPr>
          <a:xfrm>
            <a:off x="677054" y="4001146"/>
            <a:ext cx="10503040" cy="1388491"/>
          </a:xfrm>
          <a:prstGeom prst="rect">
            <a:avLst/>
          </a:prstGeom>
        </p:spPr>
      </p:pic>
    </p:spTree>
    <p:extLst>
      <p:ext uri="{BB962C8B-B14F-4D97-AF65-F5344CB8AC3E}">
        <p14:creationId xmlns:p14="http://schemas.microsoft.com/office/powerpoint/2010/main" val="3743613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162" y="482600"/>
            <a:ext cx="10360501" cy="584200"/>
          </a:xfrm>
        </p:spPr>
        <p:txBody>
          <a:bodyPr anchor="t"/>
          <a:lstStyle/>
          <a:p>
            <a:pPr algn="ctr"/>
            <a:r>
              <a:rPr lang="en-US" dirty="0" smtClean="0"/>
              <a:t>Starting an override</a:t>
            </a:r>
            <a:endParaRPr lang="en-US" dirty="0"/>
          </a:p>
        </p:txBody>
      </p:sp>
      <p:sp>
        <p:nvSpPr>
          <p:cNvPr id="3" name="Content Placeholder 2"/>
          <p:cNvSpPr>
            <a:spLocks noGrp="1"/>
          </p:cNvSpPr>
          <p:nvPr>
            <p:ph idx="1"/>
          </p:nvPr>
        </p:nvSpPr>
        <p:spPr>
          <a:xfrm>
            <a:off x="914162" y="1219200"/>
            <a:ext cx="10360501" cy="5054601"/>
          </a:xfrm>
        </p:spPr>
        <p:txBody>
          <a:bodyPr>
            <a:normAutofit fontScale="92500" lnSpcReduction="10000"/>
          </a:bodyPr>
          <a:lstStyle/>
          <a:p>
            <a:r>
              <a:rPr lang="en-US" dirty="0" smtClean="0"/>
              <a:t>The worker must run eligibility prior to entering an override.  If s/he does not, there will be nothing to change. </a:t>
            </a:r>
          </a:p>
          <a:p>
            <a:r>
              <a:rPr lang="en-US" dirty="0" smtClean="0"/>
              <a:t>If you are attempting to run for a past month, you should run with the corresponding dates in the Worker Web first. </a:t>
            </a:r>
          </a:p>
          <a:p>
            <a:r>
              <a:rPr lang="en-US" dirty="0" smtClean="0"/>
              <a:t>AGAIN…be sure that all of your data and case  modes are correct.</a:t>
            </a:r>
          </a:p>
          <a:p>
            <a:r>
              <a:rPr lang="en-US" dirty="0" smtClean="0"/>
              <a:t>Once you see your results, and want to make a change, you will need to go to the mainframe.</a:t>
            </a:r>
          </a:p>
          <a:p>
            <a:r>
              <a:rPr lang="en-US" dirty="0" smtClean="0"/>
              <a:t>Use </a:t>
            </a:r>
            <a:r>
              <a:rPr lang="en-US" dirty="0" err="1" smtClean="0"/>
              <a:t>tran</a:t>
            </a:r>
            <a:r>
              <a:rPr lang="en-US" dirty="0" smtClean="0"/>
              <a:t> code AIOE and your case number for the </a:t>
            </a:r>
            <a:r>
              <a:rPr lang="en-US" dirty="0" err="1" smtClean="0"/>
              <a:t>parm</a:t>
            </a:r>
            <a:r>
              <a:rPr lang="en-US" dirty="0" smtClean="0"/>
              <a:t>.  You can also add /case type/sequence after the case number to take you directly to the correct screen, i.e. 1234567890/</a:t>
            </a:r>
            <a:r>
              <a:rPr lang="en-US" dirty="0" err="1" smtClean="0"/>
              <a:t>magc</a:t>
            </a:r>
            <a:r>
              <a:rPr lang="en-US" dirty="0" smtClean="0"/>
              <a:t>/02.</a:t>
            </a:r>
          </a:p>
          <a:p>
            <a:r>
              <a:rPr lang="en-US" dirty="0" smtClean="0"/>
              <a:t>You can only enter lines that are green.  If you miss one, it will light up red.</a:t>
            </a:r>
          </a:p>
          <a:p>
            <a:endParaRPr lang="en-US" dirty="0"/>
          </a:p>
        </p:txBody>
      </p:sp>
    </p:spTree>
    <p:extLst>
      <p:ext uri="{BB962C8B-B14F-4D97-AF65-F5344CB8AC3E}">
        <p14:creationId xmlns:p14="http://schemas.microsoft.com/office/powerpoint/2010/main" val="3779366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79413" y="395287"/>
            <a:ext cx="11430000" cy="6143625"/>
          </a:xfrm>
          <a:prstGeom prst="rect">
            <a:avLst/>
          </a:prstGeom>
        </p:spPr>
      </p:pic>
      <p:sp>
        <p:nvSpPr>
          <p:cNvPr id="5" name="Rectangle 4"/>
          <p:cNvSpPr/>
          <p:nvPr/>
        </p:nvSpPr>
        <p:spPr>
          <a:xfrm>
            <a:off x="5256212" y="1905000"/>
            <a:ext cx="838200" cy="304800"/>
          </a:xfrm>
          <a:prstGeom prst="rect">
            <a:avLst/>
          </a:prstGeom>
          <a:solidFill>
            <a:schemeClr val="bg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847012" y="1905000"/>
            <a:ext cx="1143000" cy="304800"/>
          </a:xfrm>
          <a:prstGeom prst="rect">
            <a:avLst/>
          </a:prstGeom>
          <a:solidFill>
            <a:schemeClr val="bg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70212" y="1295400"/>
            <a:ext cx="990600" cy="228600"/>
          </a:xfrm>
          <a:prstGeom prst="rect">
            <a:avLst/>
          </a:prstGeom>
          <a:solidFill>
            <a:schemeClr val="bg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951412" y="5638800"/>
            <a:ext cx="990600" cy="228600"/>
          </a:xfrm>
          <a:prstGeom prst="rect">
            <a:avLst/>
          </a:prstGeom>
          <a:solidFill>
            <a:schemeClr val="bg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085012" y="1295400"/>
            <a:ext cx="609600" cy="228600"/>
          </a:xfrm>
          <a:prstGeom prst="rect">
            <a:avLst/>
          </a:prstGeom>
          <a:solidFill>
            <a:schemeClr val="bg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341812" y="5029200"/>
            <a:ext cx="3505200" cy="304800"/>
          </a:xfrm>
          <a:prstGeom prst="rect">
            <a:avLst/>
          </a:prstGeom>
          <a:solidFill>
            <a:schemeClr val="bg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297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412" y="304800"/>
            <a:ext cx="11353800" cy="5969001"/>
          </a:xfrm>
        </p:spPr>
        <p:txBody>
          <a:bodyPr/>
          <a:lstStyle/>
          <a:p>
            <a:r>
              <a:rPr lang="en-US" dirty="0" smtClean="0"/>
              <a:t>The screenshot on the previous page shows an individual override page for an individual who is passing for MAGS.</a:t>
            </a:r>
          </a:p>
          <a:p>
            <a:r>
              <a:rPr lang="en-US" dirty="0" smtClean="0"/>
              <a:t>Say, for example that you want to deny this person with an individual failure code…you would first enter an “F” in </a:t>
            </a:r>
            <a:r>
              <a:rPr lang="en-US" dirty="0"/>
              <a:t>the ELIGIBILITY RESULT </a:t>
            </a:r>
            <a:r>
              <a:rPr lang="en-US" dirty="0" smtClean="0"/>
              <a:t>OVERRIDE field.  The “S” that is currently there means that the client is passing.</a:t>
            </a:r>
          </a:p>
          <a:p>
            <a:r>
              <a:rPr lang="en-US" dirty="0" smtClean="0"/>
              <a:t>If you are failing or denying someone, you will need a reason code. To do so, enter # </a:t>
            </a:r>
            <a:r>
              <a:rPr lang="en-US" dirty="0"/>
              <a:t>in the REASONS </a:t>
            </a:r>
            <a:r>
              <a:rPr lang="en-US" dirty="0" smtClean="0"/>
              <a:t>OVERRIDE line and hit enter.</a:t>
            </a:r>
          </a:p>
          <a:p>
            <a:r>
              <a:rPr lang="en-US" dirty="0" smtClean="0"/>
              <a:t>Please remember to remove the reason code if you are passing someone who was failing.</a:t>
            </a:r>
          </a:p>
          <a:p>
            <a:r>
              <a:rPr lang="en-US" dirty="0" smtClean="0"/>
              <a:t>This will take you to the list of codes that may be entered there.  Said codes will be marked for individual or group overrides.</a:t>
            </a:r>
          </a:p>
          <a:p>
            <a:endParaRPr lang="en-US" dirty="0" smtClean="0"/>
          </a:p>
          <a:p>
            <a:endParaRPr lang="en-US" dirty="0"/>
          </a:p>
        </p:txBody>
      </p:sp>
    </p:spTree>
    <p:extLst>
      <p:ext uri="{BB962C8B-B14F-4D97-AF65-F5344CB8AC3E}">
        <p14:creationId xmlns:p14="http://schemas.microsoft.com/office/powerpoint/2010/main" val="982358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14400" y="304801"/>
            <a:ext cx="10360025" cy="5257799"/>
          </a:xfrm>
          <a:prstGeom prst="rect">
            <a:avLst/>
          </a:prstGeom>
        </p:spPr>
      </p:pic>
      <p:sp>
        <p:nvSpPr>
          <p:cNvPr id="5" name="TextBox 4"/>
          <p:cNvSpPr txBox="1"/>
          <p:nvPr/>
        </p:nvSpPr>
        <p:spPr>
          <a:xfrm>
            <a:off x="760412" y="5562600"/>
            <a:ext cx="10744200" cy="1089529"/>
          </a:xfrm>
          <a:prstGeom prst="rect">
            <a:avLst/>
          </a:prstGeom>
          <a:noFill/>
        </p:spPr>
        <p:txBody>
          <a:bodyPr wrap="square" rtlCol="0">
            <a:spAutoFit/>
          </a:bodyPr>
          <a:lstStyle/>
          <a:p>
            <a:pPr>
              <a:lnSpc>
                <a:spcPct val="90000"/>
              </a:lnSpc>
            </a:pPr>
            <a:r>
              <a:rPr lang="en-US" sz="1800" dirty="0" smtClean="0"/>
              <a:t>These are the first of over 700 reason codes.  The letter under LEVEL indicates if the code is for Individual (I), Assistance Group (A) or Both (B).  WKR ENT tells you if it is worker enterable.  More details regarding these may be found on REASON CODE SEARCH page in the worker web by entering your code number and hitting the magnifying glass.</a:t>
            </a:r>
            <a:endParaRPr lang="en-US" sz="1800" dirty="0"/>
          </a:p>
        </p:txBody>
      </p:sp>
    </p:spTree>
    <p:extLst>
      <p:ext uri="{BB962C8B-B14F-4D97-AF65-F5344CB8AC3E}">
        <p14:creationId xmlns:p14="http://schemas.microsoft.com/office/powerpoint/2010/main" val="2014428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0412" y="609600"/>
            <a:ext cx="10514251" cy="5664201"/>
          </a:xfrm>
        </p:spPr>
        <p:txBody>
          <a:bodyPr>
            <a:normAutofit fontScale="92500" lnSpcReduction="10000"/>
          </a:bodyPr>
          <a:lstStyle/>
          <a:p>
            <a:r>
              <a:rPr lang="en-US" dirty="0" smtClean="0"/>
              <a:t>The worker will need </a:t>
            </a:r>
            <a:r>
              <a:rPr lang="en-US" dirty="0"/>
              <a:t>to enter an OVERRIDE REASON </a:t>
            </a:r>
            <a:r>
              <a:rPr lang="en-US" dirty="0" smtClean="0"/>
              <a:t>CD.  Options </a:t>
            </a:r>
            <a:r>
              <a:rPr lang="en-US" dirty="0"/>
              <a:t>are </a:t>
            </a:r>
            <a:r>
              <a:rPr lang="en-US" dirty="0" smtClean="0"/>
              <a:t>MAD-MA Deductible Choice Provision, POL-Policy Not Auto-mated, QMB-QMB Adversely Affected, SYS-System Error, and WKR-Worker Error.</a:t>
            </a:r>
          </a:p>
          <a:p>
            <a:r>
              <a:rPr lang="en-US" dirty="0" smtClean="0"/>
              <a:t>On the individual screen, all workers with a security clearance of 50 or higher can enter Y do approve their override.</a:t>
            </a:r>
          </a:p>
          <a:p>
            <a:r>
              <a:rPr lang="en-US" dirty="0" smtClean="0"/>
              <a:t>A 25 will need to have their supervisor confirm the individual override before one can move on.</a:t>
            </a:r>
          </a:p>
          <a:p>
            <a:r>
              <a:rPr lang="en-US" dirty="0" smtClean="0"/>
              <a:t>To go to the next screen, hit enter.  Please be aware </a:t>
            </a:r>
            <a:r>
              <a:rPr lang="en-US" dirty="0"/>
              <a:t>that the CW COST SHARE </a:t>
            </a:r>
            <a:r>
              <a:rPr lang="en-US" dirty="0" smtClean="0"/>
              <a:t>OVERRIDE will turn red.  Simply delete that to move forward.</a:t>
            </a:r>
          </a:p>
          <a:p>
            <a:r>
              <a:rPr lang="en-US" dirty="0" smtClean="0"/>
              <a:t>If you are working a case with a cost share: changing the numbers here will have no effect on the case nor the notices.</a:t>
            </a:r>
          </a:p>
          <a:p>
            <a:pPr marL="0" indent="0">
              <a:buNone/>
            </a:pPr>
            <a:r>
              <a:rPr lang="en-US" dirty="0" smtClean="0"/>
              <a:t> </a:t>
            </a:r>
            <a:endParaRPr lang="en-US" dirty="0"/>
          </a:p>
        </p:txBody>
      </p:sp>
    </p:spTree>
    <p:extLst>
      <p:ext uri="{BB962C8B-B14F-4D97-AF65-F5344CB8AC3E}">
        <p14:creationId xmlns:p14="http://schemas.microsoft.com/office/powerpoint/2010/main" val="718331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70706" y="439004"/>
            <a:ext cx="10666412" cy="5733196"/>
          </a:xfrm>
          <a:prstGeom prst="rect">
            <a:avLst/>
          </a:prstGeom>
        </p:spPr>
      </p:pic>
      <p:sp>
        <p:nvSpPr>
          <p:cNvPr id="5" name="Rectangle 4"/>
          <p:cNvSpPr/>
          <p:nvPr/>
        </p:nvSpPr>
        <p:spPr>
          <a:xfrm>
            <a:off x="7545585" y="1895902"/>
            <a:ext cx="1066800" cy="228600"/>
          </a:xfrm>
          <a:prstGeom prst="rect">
            <a:avLst/>
          </a:prstGeom>
          <a:solidFill>
            <a:schemeClr val="bg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147864" y="1848277"/>
            <a:ext cx="838200" cy="228600"/>
          </a:xfrm>
          <a:prstGeom prst="rect">
            <a:avLst/>
          </a:prstGeom>
          <a:solidFill>
            <a:schemeClr val="bg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799012" y="5143500"/>
            <a:ext cx="914400" cy="228600"/>
          </a:xfrm>
          <a:prstGeom prst="rect">
            <a:avLst/>
          </a:prstGeom>
          <a:solidFill>
            <a:schemeClr val="bg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046412" y="1257300"/>
            <a:ext cx="914400" cy="228600"/>
          </a:xfrm>
          <a:prstGeom prst="rect">
            <a:avLst/>
          </a:prstGeom>
          <a:solidFill>
            <a:schemeClr val="bg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80212" y="1266825"/>
            <a:ext cx="609600" cy="228600"/>
          </a:xfrm>
          <a:prstGeom prst="rect">
            <a:avLst/>
          </a:prstGeom>
          <a:solidFill>
            <a:schemeClr val="bg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8151812" y="3810000"/>
            <a:ext cx="990600" cy="228600"/>
          </a:xfrm>
          <a:prstGeom prst="rect">
            <a:avLst/>
          </a:prstGeom>
          <a:noFill/>
          <a:ln>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60412" y="6172200"/>
            <a:ext cx="10476706" cy="286232"/>
          </a:xfrm>
          <a:prstGeom prst="rect">
            <a:avLst/>
          </a:prstGeom>
          <a:noFill/>
        </p:spPr>
        <p:txBody>
          <a:bodyPr wrap="square" rtlCol="0">
            <a:spAutoFit/>
          </a:bodyPr>
          <a:lstStyle/>
          <a:p>
            <a:pPr>
              <a:lnSpc>
                <a:spcPct val="90000"/>
              </a:lnSpc>
            </a:pPr>
            <a:r>
              <a:rPr lang="en-US" sz="1400" dirty="0" smtClean="0"/>
              <a:t>The line highlighted in red will turn red when the worker hits enter.  Simply delete it and hit enter again.</a:t>
            </a:r>
            <a:endParaRPr lang="en-US" sz="1400" dirty="0"/>
          </a:p>
        </p:txBody>
      </p:sp>
      <p:sp>
        <p:nvSpPr>
          <p:cNvPr id="12" name="Rectangle 11"/>
          <p:cNvSpPr/>
          <p:nvPr/>
        </p:nvSpPr>
        <p:spPr>
          <a:xfrm>
            <a:off x="4311252" y="4781550"/>
            <a:ext cx="3352800" cy="228600"/>
          </a:xfrm>
          <a:prstGeom prst="rect">
            <a:avLst/>
          </a:prstGeom>
          <a:solidFill>
            <a:schemeClr val="bg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799012" y="5334000"/>
            <a:ext cx="914400" cy="228600"/>
          </a:xfrm>
          <a:prstGeom prst="rect">
            <a:avLst/>
          </a:prstGeom>
          <a:solidFill>
            <a:schemeClr val="bg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0470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89012" y="228600"/>
            <a:ext cx="10134600" cy="867930"/>
          </a:xfrm>
          <a:prstGeom prst="rect">
            <a:avLst/>
          </a:prstGeom>
          <a:noFill/>
        </p:spPr>
        <p:txBody>
          <a:bodyPr wrap="square" rtlCol="0">
            <a:spAutoFit/>
          </a:bodyPr>
          <a:lstStyle/>
          <a:p>
            <a:pPr>
              <a:lnSpc>
                <a:spcPct val="90000"/>
              </a:lnSpc>
            </a:pPr>
            <a:r>
              <a:rPr lang="en-US" sz="2800" dirty="0" smtClean="0"/>
              <a:t>After all overrides have been entered and approved, you will need to go to mainframe screen AGOE.</a:t>
            </a:r>
            <a:endParaRPr lang="en-US" sz="2800" dirty="0"/>
          </a:p>
        </p:txBody>
      </p:sp>
      <p:pic>
        <p:nvPicPr>
          <p:cNvPr id="11" name="Picture 10"/>
          <p:cNvPicPr>
            <a:picLocks noChangeAspect="1"/>
          </p:cNvPicPr>
          <p:nvPr/>
        </p:nvPicPr>
        <p:blipFill>
          <a:blip r:embed="rId2"/>
          <a:stretch>
            <a:fillRect/>
          </a:stretch>
        </p:blipFill>
        <p:spPr>
          <a:xfrm>
            <a:off x="6057833" y="3325359"/>
            <a:ext cx="73158" cy="207282"/>
          </a:xfrm>
          <a:prstGeom prst="rect">
            <a:avLst/>
          </a:prstGeom>
        </p:spPr>
      </p:pic>
      <p:pic>
        <p:nvPicPr>
          <p:cNvPr id="12" name="Picture 11"/>
          <p:cNvPicPr>
            <a:picLocks noChangeAspect="1"/>
          </p:cNvPicPr>
          <p:nvPr/>
        </p:nvPicPr>
        <p:blipFill>
          <a:blip r:embed="rId2"/>
          <a:stretch>
            <a:fillRect/>
          </a:stretch>
        </p:blipFill>
        <p:spPr>
          <a:xfrm>
            <a:off x="6210233" y="3477759"/>
            <a:ext cx="73158" cy="207282"/>
          </a:xfrm>
          <a:prstGeom prst="rect">
            <a:avLst/>
          </a:prstGeom>
        </p:spPr>
      </p:pic>
      <p:pic>
        <p:nvPicPr>
          <p:cNvPr id="17" name="Content Placeholder 16"/>
          <p:cNvPicPr>
            <a:picLocks noGrp="1" noChangeAspect="1"/>
          </p:cNvPicPr>
          <p:nvPr>
            <p:ph idx="1"/>
          </p:nvPr>
        </p:nvPicPr>
        <p:blipFill>
          <a:blip r:embed="rId3"/>
          <a:stretch>
            <a:fillRect/>
          </a:stretch>
        </p:blipFill>
        <p:spPr>
          <a:xfrm>
            <a:off x="1935901" y="1803400"/>
            <a:ext cx="8317023" cy="4470400"/>
          </a:xfrm>
          <a:prstGeom prst="rect">
            <a:avLst/>
          </a:prstGeom>
        </p:spPr>
      </p:pic>
    </p:spTree>
    <p:extLst>
      <p:ext uri="{BB962C8B-B14F-4D97-AF65-F5344CB8AC3E}">
        <p14:creationId xmlns:p14="http://schemas.microsoft.com/office/powerpoint/2010/main" val="332315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914400" y="695543"/>
            <a:ext cx="10360025" cy="5568513"/>
          </a:xfrm>
          <a:prstGeom prst="rect">
            <a:avLst/>
          </a:prstGeom>
        </p:spPr>
      </p:pic>
      <p:sp>
        <p:nvSpPr>
          <p:cNvPr id="4" name="TextBox 3"/>
          <p:cNvSpPr txBox="1"/>
          <p:nvPr/>
        </p:nvSpPr>
        <p:spPr>
          <a:xfrm>
            <a:off x="914162" y="152400"/>
            <a:ext cx="10133250" cy="286232"/>
          </a:xfrm>
          <a:prstGeom prst="rect">
            <a:avLst/>
          </a:prstGeom>
          <a:noFill/>
        </p:spPr>
        <p:txBody>
          <a:bodyPr wrap="square" rtlCol="0">
            <a:spAutoFit/>
          </a:bodyPr>
          <a:lstStyle/>
          <a:p>
            <a:pPr>
              <a:lnSpc>
                <a:spcPct val="90000"/>
              </a:lnSpc>
            </a:pPr>
            <a:r>
              <a:rPr lang="en-US" sz="1400" dirty="0" smtClean="0"/>
              <a:t>Once you’ve added the individual overrides, you will need to enter group overrides.</a:t>
            </a:r>
            <a:endParaRPr lang="en-US" sz="1400" dirty="0"/>
          </a:p>
        </p:txBody>
      </p:sp>
      <p:sp>
        <p:nvSpPr>
          <p:cNvPr id="6" name="Rectangle 5"/>
          <p:cNvSpPr/>
          <p:nvPr/>
        </p:nvSpPr>
        <p:spPr>
          <a:xfrm>
            <a:off x="5103812" y="5486400"/>
            <a:ext cx="838200" cy="152400"/>
          </a:xfrm>
          <a:prstGeom prst="rect">
            <a:avLst/>
          </a:prstGeom>
          <a:solidFill>
            <a:schemeClr val="bg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646612" y="4876800"/>
            <a:ext cx="609600" cy="228600"/>
          </a:xfrm>
          <a:prstGeom prst="rect">
            <a:avLst/>
          </a:prstGeom>
          <a:solidFill>
            <a:schemeClr val="bg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275012" y="1524000"/>
            <a:ext cx="914400" cy="152400"/>
          </a:xfrm>
          <a:prstGeom prst="rect">
            <a:avLst/>
          </a:prstGeom>
          <a:solidFill>
            <a:schemeClr val="bg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008812" y="1524000"/>
            <a:ext cx="533400" cy="152400"/>
          </a:xfrm>
          <a:prstGeom prst="rect">
            <a:avLst/>
          </a:prstGeom>
          <a:solidFill>
            <a:schemeClr val="bg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0961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162" y="381000"/>
            <a:ext cx="10360501" cy="5892801"/>
          </a:xfrm>
        </p:spPr>
        <p:txBody>
          <a:bodyPr/>
          <a:lstStyle/>
          <a:p>
            <a:r>
              <a:rPr lang="en-US" dirty="0" smtClean="0"/>
              <a:t>You do not need to enter a Reasons Override code if you are passing someone.  You may add one if you want.  One example would be if a case is now eligible for a program due to a decrease in income.  Failing a case will require a code.  </a:t>
            </a:r>
          </a:p>
          <a:p>
            <a:r>
              <a:rPr lang="en-US" dirty="0" smtClean="0"/>
              <a:t>If you are passing a case that was failing, please remember to remove the failure code.</a:t>
            </a:r>
          </a:p>
          <a:p>
            <a:r>
              <a:rPr lang="en-US" dirty="0"/>
              <a:t>The worker will need to enter an OVERRIDE REASON CD.  Options are MAD-MA Deductible Choice Provision, POL-Policy Not Auto-mated, QMB-QMB Adversely Affected, SYS-System Error, and WKR-Worker Error.</a:t>
            </a:r>
          </a:p>
          <a:p>
            <a:r>
              <a:rPr lang="en-US" dirty="0" smtClean="0"/>
              <a:t>If your security clearance is 25, you will need your supervisor to approve the override.  If you are a 50, leave the screen, then go back and enter the Yes.</a:t>
            </a:r>
          </a:p>
          <a:p>
            <a:endParaRPr lang="en-US" dirty="0"/>
          </a:p>
        </p:txBody>
      </p:sp>
    </p:spTree>
    <p:extLst>
      <p:ext uri="{BB962C8B-B14F-4D97-AF65-F5344CB8AC3E}">
        <p14:creationId xmlns:p14="http://schemas.microsoft.com/office/powerpoint/2010/main" val="253506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162" y="457200"/>
            <a:ext cx="10360501" cy="5816601"/>
          </a:xfrm>
        </p:spPr>
        <p:txBody>
          <a:bodyPr/>
          <a:lstStyle/>
          <a:p>
            <a:r>
              <a:rPr lang="en-US" dirty="0" smtClean="0"/>
              <a:t>One crucial step in all of this: as you are entering your overrides, possibly pending approval, or moving from screen to screen, DO NOT restart eligibility.  If you do, CARES will kick out your previous entries and you will need to start over.</a:t>
            </a:r>
          </a:p>
          <a:p>
            <a:endParaRPr lang="en-US" dirty="0"/>
          </a:p>
          <a:p>
            <a:endParaRPr lang="en-US" dirty="0" smtClean="0"/>
          </a:p>
          <a:p>
            <a:endParaRPr lang="en-US" dirty="0"/>
          </a:p>
          <a:p>
            <a:endParaRPr lang="en-US" dirty="0" smtClean="0"/>
          </a:p>
          <a:p>
            <a:r>
              <a:rPr lang="en-US" dirty="0" smtClean="0"/>
              <a:t>Once the overrides are set up, and the results are as you like them, go ahead and confirm.</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6774" y="2503487"/>
            <a:ext cx="2657475" cy="172402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8812" y="2573336"/>
            <a:ext cx="1438275" cy="1695450"/>
          </a:xfrm>
          <a:prstGeom prst="rect">
            <a:avLst/>
          </a:prstGeom>
        </p:spPr>
      </p:pic>
    </p:spTree>
    <p:extLst>
      <p:ext uri="{BB962C8B-B14F-4D97-AF65-F5344CB8AC3E}">
        <p14:creationId xmlns:p14="http://schemas.microsoft.com/office/powerpoint/2010/main" val="249685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Timely Processing of Health Care (HC) Renewals</a:t>
            </a:r>
            <a:r>
              <a:rPr lang="en-US" dirty="0"/>
              <a:t/>
            </a:r>
            <a:br>
              <a:rPr lang="en-US" dirty="0"/>
            </a:br>
            <a:endParaRPr lang="en-US" dirty="0"/>
          </a:p>
        </p:txBody>
      </p:sp>
      <p:sp>
        <p:nvSpPr>
          <p:cNvPr id="3" name="Content Placeholder 2"/>
          <p:cNvSpPr>
            <a:spLocks noGrp="1"/>
          </p:cNvSpPr>
          <p:nvPr>
            <p:ph idx="1"/>
          </p:nvPr>
        </p:nvSpPr>
        <p:spPr>
          <a:xfrm>
            <a:off x="837981" y="1364117"/>
            <a:ext cx="10512862" cy="4812131"/>
          </a:xfrm>
        </p:spPr>
        <p:txBody>
          <a:bodyPr>
            <a:normAutofit fontScale="92500" lnSpcReduction="10000"/>
          </a:bodyPr>
          <a:lstStyle/>
          <a:p>
            <a:r>
              <a:rPr lang="en-US" dirty="0"/>
              <a:t>What should you do?</a:t>
            </a:r>
          </a:p>
          <a:p>
            <a:pPr marL="0" indent="0">
              <a:buNone/>
            </a:pPr>
            <a:r>
              <a:rPr lang="en-US" dirty="0"/>
              <a:t>When processing a </a:t>
            </a:r>
            <a:r>
              <a:rPr lang="en-US" b="1" u="sng" dirty="0">
                <a:solidFill>
                  <a:srgbClr val="00B050"/>
                </a:solidFill>
              </a:rPr>
              <a:t>timely</a:t>
            </a:r>
            <a:r>
              <a:rPr lang="en-US" dirty="0"/>
              <a:t> HC Renewal,</a:t>
            </a:r>
          </a:p>
          <a:p>
            <a:pPr marL="457063" lvl="1" indent="0">
              <a:buNone/>
            </a:pPr>
            <a:r>
              <a:rPr lang="en-US" sz="3599" b="1" dirty="0">
                <a:solidFill>
                  <a:srgbClr val="FF0000"/>
                </a:solidFill>
              </a:rPr>
              <a:t> </a:t>
            </a:r>
          </a:p>
          <a:p>
            <a:pPr marL="457063" lvl="1" indent="0">
              <a:buNone/>
            </a:pPr>
            <a:endParaRPr lang="en-US" sz="3599" dirty="0"/>
          </a:p>
          <a:p>
            <a:pPr marL="457063" lvl="1" indent="0">
              <a:buNone/>
            </a:pPr>
            <a:endParaRPr lang="en-US" dirty="0"/>
          </a:p>
          <a:p>
            <a:pPr marL="457063" lvl="1" indent="0">
              <a:buNone/>
            </a:pPr>
            <a:endParaRPr lang="en-US" dirty="0"/>
          </a:p>
          <a:p>
            <a:pPr marL="457063" lvl="1" indent="0">
              <a:buNone/>
            </a:pPr>
            <a:endParaRPr lang="en-US" dirty="0"/>
          </a:p>
          <a:p>
            <a:pPr marL="0" indent="0">
              <a:buNone/>
            </a:pPr>
            <a:r>
              <a:rPr lang="en-US" dirty="0"/>
              <a:t>If HC does not open correctly, </a:t>
            </a:r>
            <a:r>
              <a:rPr lang="en-US" b="1" dirty="0"/>
              <a:t>do not </a:t>
            </a:r>
            <a:r>
              <a:rPr lang="en-US" dirty="0"/>
              <a:t>confirm for the ongoing month. If you confirm the renewal for the ongoing month, any months in between will continue to fail 077 </a:t>
            </a:r>
            <a:r>
              <a:rPr lang="en-US" b="1" i="1" u="sng" dirty="0"/>
              <a:t>AND</a:t>
            </a:r>
            <a:r>
              <a:rPr lang="en-US" dirty="0"/>
              <a:t> there is no way to get HC to pass when running with dates. Overrides would have to be used to pass HC. </a:t>
            </a:r>
          </a:p>
          <a:p>
            <a:endParaRPr lang="en-US" dirty="0"/>
          </a:p>
        </p:txBody>
      </p:sp>
      <p:sp>
        <p:nvSpPr>
          <p:cNvPr id="4" name="Rectangle 3"/>
          <p:cNvSpPr/>
          <p:nvPr/>
        </p:nvSpPr>
        <p:spPr>
          <a:xfrm>
            <a:off x="3319852" y="2413558"/>
            <a:ext cx="2918902" cy="7628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399" b="1" u="sng" dirty="0">
                <a:solidFill>
                  <a:schemeClr val="tx1"/>
                </a:solidFill>
              </a:rPr>
              <a:t>DO NOT</a:t>
            </a:r>
          </a:p>
        </p:txBody>
      </p:sp>
      <p:sp>
        <p:nvSpPr>
          <p:cNvPr id="5" name="TextBox 4">
            <a:extLst>
              <a:ext uri="{FF2B5EF4-FFF2-40B4-BE49-F238E27FC236}">
                <a16:creationId xmlns:a16="http://schemas.microsoft.com/office/drawing/2014/main" id="{22EC9B9A-AD70-4F1F-8F9C-D06B9AB068D6}"/>
              </a:ext>
            </a:extLst>
          </p:cNvPr>
          <p:cNvSpPr txBox="1"/>
          <p:nvPr/>
        </p:nvSpPr>
        <p:spPr>
          <a:xfrm>
            <a:off x="1075485" y="3124020"/>
            <a:ext cx="10037855" cy="646163"/>
          </a:xfrm>
          <a:prstGeom prst="rect">
            <a:avLst/>
          </a:prstGeom>
          <a:noFill/>
        </p:spPr>
        <p:txBody>
          <a:bodyPr wrap="square" rtlCol="0">
            <a:spAutoFit/>
          </a:bodyPr>
          <a:lstStyle/>
          <a:p>
            <a:pPr lvl="1"/>
            <a:r>
              <a:rPr lang="en-US" sz="3599" dirty="0"/>
              <a:t>update the filing dates since HC is open</a:t>
            </a:r>
          </a:p>
        </p:txBody>
      </p:sp>
    </p:spTree>
    <p:extLst>
      <p:ext uri="{BB962C8B-B14F-4D97-AF65-F5344CB8AC3E}">
        <p14:creationId xmlns:p14="http://schemas.microsoft.com/office/powerpoint/2010/main" val="1435629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162" y="482600"/>
            <a:ext cx="10360501" cy="812800"/>
          </a:xfrm>
        </p:spPr>
        <p:txBody>
          <a:bodyPr>
            <a:normAutofit/>
          </a:bodyPr>
          <a:lstStyle/>
          <a:p>
            <a:pPr algn="ctr"/>
            <a:r>
              <a:rPr lang="en-US" sz="4000" dirty="0" smtClean="0"/>
              <a:t>caveats</a:t>
            </a:r>
            <a:endParaRPr lang="en-US" sz="4000" dirty="0"/>
          </a:p>
        </p:txBody>
      </p:sp>
      <p:sp>
        <p:nvSpPr>
          <p:cNvPr id="3" name="Content Placeholder 2"/>
          <p:cNvSpPr>
            <a:spLocks noGrp="1"/>
          </p:cNvSpPr>
          <p:nvPr>
            <p:ph idx="1"/>
          </p:nvPr>
        </p:nvSpPr>
        <p:spPr>
          <a:xfrm>
            <a:off x="914162" y="1447800"/>
            <a:ext cx="10360501" cy="5029199"/>
          </a:xfrm>
        </p:spPr>
        <p:txBody>
          <a:bodyPr>
            <a:normAutofit/>
          </a:bodyPr>
          <a:lstStyle/>
          <a:p>
            <a:r>
              <a:rPr lang="en-US" dirty="0" smtClean="0"/>
              <a:t>Creating and confirming an override for a past month does not send eligibility or premium information to </a:t>
            </a:r>
            <a:r>
              <a:rPr lang="en-US" dirty="0" err="1" smtClean="0"/>
              <a:t>ForwardHealth</a:t>
            </a:r>
            <a:r>
              <a:rPr lang="en-US" dirty="0" smtClean="0"/>
              <a:t> for BC+.</a:t>
            </a:r>
          </a:p>
          <a:p>
            <a:r>
              <a:rPr lang="en-US" dirty="0"/>
              <a:t>You will need to enter a manual certification if you run and confirm with dates for </a:t>
            </a:r>
            <a:r>
              <a:rPr lang="en-US" dirty="0" err="1"/>
              <a:t>BadgerCare</a:t>
            </a:r>
            <a:r>
              <a:rPr lang="en-US" dirty="0" smtClean="0"/>
              <a:t>.</a:t>
            </a:r>
          </a:p>
          <a:p>
            <a:r>
              <a:rPr lang="en-US" dirty="0" smtClean="0"/>
              <a:t>CWW will send notices when an override is completed. </a:t>
            </a:r>
          </a:p>
          <a:p>
            <a:r>
              <a:rPr lang="en-US" dirty="0"/>
              <a:t>Overriding  EBD Medicaid (</a:t>
            </a:r>
            <a:r>
              <a:rPr lang="en-US" dirty="0" err="1"/>
              <a:t>ie</a:t>
            </a:r>
            <a:r>
              <a:rPr lang="en-US" dirty="0"/>
              <a:t>: MS, MAPP, MI S </a:t>
            </a:r>
            <a:r>
              <a:rPr lang="en-US" dirty="0" err="1"/>
              <a:t>etc</a:t>
            </a:r>
            <a:r>
              <a:rPr lang="en-US" dirty="0"/>
              <a:t>) updates </a:t>
            </a:r>
            <a:r>
              <a:rPr lang="en-US" dirty="0" err="1"/>
              <a:t>iC</a:t>
            </a:r>
            <a:r>
              <a:rPr lang="en-US" dirty="0"/>
              <a:t>, but does not update liability or cost share, that must be manually updated</a:t>
            </a:r>
            <a:r>
              <a:rPr lang="en-US" dirty="0" smtClean="0"/>
              <a:t>.</a:t>
            </a:r>
          </a:p>
          <a:p>
            <a:r>
              <a:rPr lang="en-US" dirty="0"/>
              <a:t>Overriding eligibility for FPOS does update </a:t>
            </a:r>
            <a:r>
              <a:rPr lang="en-US" dirty="0" err="1" smtClean="0"/>
              <a:t>iC</a:t>
            </a:r>
            <a:endParaRPr lang="en-US" dirty="0" smtClean="0"/>
          </a:p>
        </p:txBody>
      </p:sp>
    </p:spTree>
    <p:extLst>
      <p:ext uri="{BB962C8B-B14F-4D97-AF65-F5344CB8AC3E}">
        <p14:creationId xmlns:p14="http://schemas.microsoft.com/office/powerpoint/2010/main" val="812433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162" y="482600"/>
            <a:ext cx="10360501" cy="812800"/>
          </a:xfrm>
        </p:spPr>
        <p:txBody>
          <a:bodyPr>
            <a:normAutofit/>
          </a:bodyPr>
          <a:lstStyle/>
          <a:p>
            <a:pPr algn="ctr"/>
            <a:r>
              <a:rPr lang="en-US" sz="4000" dirty="0" smtClean="0"/>
              <a:t>caveats</a:t>
            </a:r>
            <a:endParaRPr lang="en-US" sz="4000" dirty="0"/>
          </a:p>
        </p:txBody>
      </p:sp>
      <p:sp>
        <p:nvSpPr>
          <p:cNvPr id="3" name="Content Placeholder 2"/>
          <p:cNvSpPr>
            <a:spLocks noGrp="1"/>
          </p:cNvSpPr>
          <p:nvPr>
            <p:ph idx="1"/>
          </p:nvPr>
        </p:nvSpPr>
        <p:spPr>
          <a:xfrm>
            <a:off x="760412" y="1447800"/>
            <a:ext cx="10744200" cy="5029199"/>
          </a:xfrm>
        </p:spPr>
        <p:txBody>
          <a:bodyPr>
            <a:normAutofit fontScale="92500" lnSpcReduction="20000"/>
          </a:bodyPr>
          <a:lstStyle/>
          <a:p>
            <a:r>
              <a:rPr lang="en-US" dirty="0"/>
              <a:t>Simply running with dates will not issue </a:t>
            </a:r>
            <a:r>
              <a:rPr lang="en-US" dirty="0" smtClean="0"/>
              <a:t>a supplement for </a:t>
            </a:r>
            <a:r>
              <a:rPr lang="en-US" dirty="0" err="1"/>
              <a:t>FoodShare</a:t>
            </a:r>
            <a:r>
              <a:rPr lang="en-US" dirty="0"/>
              <a:t>.  You must click the Determine Potential </a:t>
            </a:r>
            <a:r>
              <a:rPr lang="en-US" dirty="0" err="1"/>
              <a:t>FoodShare</a:t>
            </a:r>
            <a:r>
              <a:rPr lang="en-US" dirty="0"/>
              <a:t> Supplement button and follow that </a:t>
            </a:r>
            <a:r>
              <a:rPr lang="en-US" dirty="0" smtClean="0"/>
              <a:t>process.</a:t>
            </a:r>
          </a:p>
          <a:p>
            <a:r>
              <a:rPr lang="en-US" dirty="0"/>
              <a:t>C</a:t>
            </a:r>
            <a:r>
              <a:rPr lang="en-US" dirty="0" smtClean="0"/>
              <a:t>heck to make sure there is no gap in coverage, if appropriate. </a:t>
            </a:r>
          </a:p>
          <a:p>
            <a:r>
              <a:rPr lang="en-US" dirty="0" smtClean="0"/>
              <a:t>When running with dates, confirm the program that you want open only.</a:t>
            </a:r>
          </a:p>
          <a:p>
            <a:r>
              <a:rPr lang="en-US" dirty="0" smtClean="0"/>
              <a:t>May you just complete a manual certification in </a:t>
            </a:r>
            <a:r>
              <a:rPr lang="en-US" dirty="0" err="1" smtClean="0"/>
              <a:t>ForwardHealth</a:t>
            </a:r>
            <a:r>
              <a:rPr lang="en-US" dirty="0" smtClean="0"/>
              <a:t> without completing the override?</a:t>
            </a:r>
          </a:p>
          <a:p>
            <a:endParaRPr lang="en-US" dirty="0"/>
          </a:p>
          <a:p>
            <a:pPr marL="0" indent="0">
              <a:buNone/>
            </a:pPr>
            <a:r>
              <a:rPr lang="en-US" dirty="0" smtClean="0"/>
              <a:t>NO</a:t>
            </a:r>
            <a:r>
              <a:rPr lang="en-US" dirty="0"/>
              <a:t>, workers should not just be doing manual certifications in </a:t>
            </a:r>
            <a:r>
              <a:rPr lang="en-US" dirty="0" err="1"/>
              <a:t>ForwardHealth</a:t>
            </a:r>
            <a:r>
              <a:rPr lang="en-US" dirty="0"/>
              <a:t> without getting CWW to also reflect the eligibility.  This can cause problems with benefit recovery </a:t>
            </a:r>
            <a:r>
              <a:rPr lang="en-US" dirty="0" smtClean="0"/>
              <a:t>and </a:t>
            </a:r>
            <a:r>
              <a:rPr lang="en-US" dirty="0"/>
              <a:t>other issues. If at all possible </a:t>
            </a:r>
            <a:r>
              <a:rPr lang="en-US" dirty="0" err="1"/>
              <a:t>ForwardHealth</a:t>
            </a:r>
            <a:r>
              <a:rPr lang="en-US" dirty="0"/>
              <a:t> and CWW should reflect each other in regards to a member’s eligibility.</a:t>
            </a:r>
          </a:p>
        </p:txBody>
      </p:sp>
    </p:spTree>
    <p:extLst>
      <p:ext uri="{BB962C8B-B14F-4D97-AF65-F5344CB8AC3E}">
        <p14:creationId xmlns:p14="http://schemas.microsoft.com/office/powerpoint/2010/main" val="977851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162" y="152400"/>
            <a:ext cx="10360501" cy="685800"/>
          </a:xfrm>
        </p:spPr>
        <p:txBody>
          <a:bodyPr/>
          <a:lstStyle/>
          <a:p>
            <a:pPr algn="ctr"/>
            <a:r>
              <a:rPr lang="en-US" dirty="0" smtClean="0"/>
              <a:t>Example</a:t>
            </a:r>
            <a:endParaRPr lang="en-US" dirty="0"/>
          </a:p>
        </p:txBody>
      </p:sp>
      <p:pic>
        <p:nvPicPr>
          <p:cNvPr id="4" name="Content Placeholder 3"/>
          <p:cNvPicPr>
            <a:picLocks noGrp="1" noChangeAspect="1"/>
          </p:cNvPicPr>
          <p:nvPr>
            <p:ph idx="1"/>
          </p:nvPr>
        </p:nvPicPr>
        <p:blipFill>
          <a:blip r:embed="rId2"/>
          <a:stretch>
            <a:fillRect/>
          </a:stretch>
        </p:blipFill>
        <p:spPr>
          <a:xfrm>
            <a:off x="1392459" y="828675"/>
            <a:ext cx="9403906" cy="5054600"/>
          </a:xfrm>
          <a:prstGeom prst="rect">
            <a:avLst/>
          </a:prstGeom>
        </p:spPr>
      </p:pic>
      <p:sp>
        <p:nvSpPr>
          <p:cNvPr id="5" name="TextBox 4"/>
          <p:cNvSpPr txBox="1"/>
          <p:nvPr/>
        </p:nvSpPr>
        <p:spPr>
          <a:xfrm>
            <a:off x="1271365" y="6060369"/>
            <a:ext cx="9525000" cy="424732"/>
          </a:xfrm>
          <a:prstGeom prst="rect">
            <a:avLst/>
          </a:prstGeom>
          <a:noFill/>
        </p:spPr>
        <p:txBody>
          <a:bodyPr wrap="square" rtlCol="0">
            <a:spAutoFit/>
          </a:bodyPr>
          <a:lstStyle/>
          <a:p>
            <a:pPr>
              <a:lnSpc>
                <a:spcPct val="90000"/>
              </a:lnSpc>
            </a:pPr>
            <a:r>
              <a:rPr lang="en-US" dirty="0" smtClean="0"/>
              <a:t>April is currently failing FPS.  We want to open it for her.</a:t>
            </a:r>
            <a:endParaRPr lang="en-US" dirty="0"/>
          </a:p>
        </p:txBody>
      </p:sp>
    </p:spTree>
    <p:extLst>
      <p:ext uri="{BB962C8B-B14F-4D97-AF65-F5344CB8AC3E}">
        <p14:creationId xmlns:p14="http://schemas.microsoft.com/office/powerpoint/2010/main" val="207718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935901" y="1803400"/>
            <a:ext cx="8317023" cy="4470400"/>
          </a:xfrm>
          <a:prstGeom prst="rect">
            <a:avLst/>
          </a:prstGeom>
        </p:spPr>
      </p:pic>
      <p:sp>
        <p:nvSpPr>
          <p:cNvPr id="5" name="TextBox 4"/>
          <p:cNvSpPr txBox="1"/>
          <p:nvPr/>
        </p:nvSpPr>
        <p:spPr>
          <a:xfrm>
            <a:off x="1979612" y="304800"/>
            <a:ext cx="8153400" cy="1200329"/>
          </a:xfrm>
          <a:prstGeom prst="rect">
            <a:avLst/>
          </a:prstGeom>
          <a:noFill/>
        </p:spPr>
        <p:txBody>
          <a:bodyPr wrap="square" rtlCol="0">
            <a:spAutoFit/>
          </a:bodyPr>
          <a:lstStyle/>
          <a:p>
            <a:pPr>
              <a:lnSpc>
                <a:spcPct val="90000"/>
              </a:lnSpc>
            </a:pPr>
            <a:r>
              <a:rPr lang="en-US" sz="2000" dirty="0" smtClean="0"/>
              <a:t>On AIOE, enter an S in the Eligibility Result Override field, an Override Reason CD like SYS, and then approve the override.  Delete the Reasons Override entry.  It is not needed for an approval.  You may also enter a comment here regarding the reason for the override.</a:t>
            </a:r>
            <a:endParaRPr lang="en-US" sz="2000" dirty="0"/>
          </a:p>
        </p:txBody>
      </p:sp>
    </p:spTree>
    <p:extLst>
      <p:ext uri="{BB962C8B-B14F-4D97-AF65-F5344CB8AC3E}">
        <p14:creationId xmlns:p14="http://schemas.microsoft.com/office/powerpoint/2010/main" val="300222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935901" y="1803400"/>
            <a:ext cx="8317023" cy="4470400"/>
          </a:xfrm>
          <a:prstGeom prst="rect">
            <a:avLst/>
          </a:prstGeom>
        </p:spPr>
      </p:pic>
      <p:sp>
        <p:nvSpPr>
          <p:cNvPr id="5" name="TextBox 4"/>
          <p:cNvSpPr txBox="1"/>
          <p:nvPr/>
        </p:nvSpPr>
        <p:spPr>
          <a:xfrm>
            <a:off x="2066257" y="914400"/>
            <a:ext cx="8197111" cy="369332"/>
          </a:xfrm>
          <a:prstGeom prst="rect">
            <a:avLst/>
          </a:prstGeom>
          <a:noFill/>
        </p:spPr>
        <p:txBody>
          <a:bodyPr wrap="square" rtlCol="0">
            <a:spAutoFit/>
          </a:bodyPr>
          <a:lstStyle/>
          <a:p>
            <a:pPr>
              <a:lnSpc>
                <a:spcPct val="90000"/>
              </a:lnSpc>
            </a:pPr>
            <a:r>
              <a:rPr lang="en-US" sz="2000" dirty="0" smtClean="0"/>
              <a:t>Then </a:t>
            </a:r>
            <a:r>
              <a:rPr lang="en-US" sz="2000" dirty="0" err="1" smtClean="0"/>
              <a:t>tran</a:t>
            </a:r>
            <a:r>
              <a:rPr lang="en-US" sz="2000" dirty="0" smtClean="0"/>
              <a:t> to AGOE.  You will see that the case is currently failing.</a:t>
            </a:r>
            <a:endParaRPr lang="en-US" sz="2000" dirty="0"/>
          </a:p>
        </p:txBody>
      </p:sp>
    </p:spTree>
    <p:extLst>
      <p:ext uri="{BB962C8B-B14F-4D97-AF65-F5344CB8AC3E}">
        <p14:creationId xmlns:p14="http://schemas.microsoft.com/office/powerpoint/2010/main" val="2073473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935901" y="1803400"/>
            <a:ext cx="8317023" cy="4470400"/>
          </a:xfrm>
          <a:prstGeom prst="rect">
            <a:avLst/>
          </a:prstGeom>
        </p:spPr>
      </p:pic>
      <p:sp>
        <p:nvSpPr>
          <p:cNvPr id="5" name="TextBox 4"/>
          <p:cNvSpPr txBox="1"/>
          <p:nvPr/>
        </p:nvSpPr>
        <p:spPr>
          <a:xfrm>
            <a:off x="1827212" y="304800"/>
            <a:ext cx="8382000" cy="1477328"/>
          </a:xfrm>
          <a:prstGeom prst="rect">
            <a:avLst/>
          </a:prstGeom>
          <a:noFill/>
        </p:spPr>
        <p:txBody>
          <a:bodyPr wrap="square" rtlCol="0">
            <a:spAutoFit/>
          </a:bodyPr>
          <a:lstStyle/>
          <a:p>
            <a:pPr>
              <a:lnSpc>
                <a:spcPct val="90000"/>
              </a:lnSpc>
            </a:pPr>
            <a:r>
              <a:rPr lang="en-US" sz="2000" dirty="0" smtClean="0"/>
              <a:t>Enter an S in the Eligibility Result Override field, and then add an Override Reason Cd.  Do not approve it.  If your security clearance is 25, alert your supervisor, lead, the PRT or the Help Queue.  If you have a 50, go ahead and approve.  Once approved, go to the Confirm Eligibility page.  DO NOT INITIATE ELIGIBILITY, OR YOU WILL HAVE TO START OVER.</a:t>
            </a:r>
            <a:endParaRPr lang="en-US" sz="2000" dirty="0"/>
          </a:p>
        </p:txBody>
      </p:sp>
    </p:spTree>
    <p:extLst>
      <p:ext uri="{BB962C8B-B14F-4D97-AF65-F5344CB8AC3E}">
        <p14:creationId xmlns:p14="http://schemas.microsoft.com/office/powerpoint/2010/main" val="4266459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2C83980-27A3-43F6-B6DD-336645D79168}"/>
              </a:ext>
            </a:extLst>
          </p:cNvPr>
          <p:cNvSpPr/>
          <p:nvPr/>
        </p:nvSpPr>
        <p:spPr>
          <a:xfrm>
            <a:off x="2850034" y="1201852"/>
            <a:ext cx="6246774" cy="472317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Tree>
    <p:extLst>
      <p:ext uri="{BB962C8B-B14F-4D97-AF65-F5344CB8AC3E}">
        <p14:creationId xmlns:p14="http://schemas.microsoft.com/office/powerpoint/2010/main" val="2420591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Timely Processing of Health Care (HC) Renewals</a:t>
            </a:r>
            <a:br>
              <a:rPr lang="en-US" dirty="0"/>
            </a:br>
            <a:endParaRPr lang="en-US" dirty="0"/>
          </a:p>
        </p:txBody>
      </p:sp>
      <p:sp>
        <p:nvSpPr>
          <p:cNvPr id="3" name="Content Placeholder 2"/>
          <p:cNvSpPr>
            <a:spLocks noGrp="1"/>
          </p:cNvSpPr>
          <p:nvPr>
            <p:ph idx="1"/>
          </p:nvPr>
        </p:nvSpPr>
        <p:spPr>
          <a:xfrm>
            <a:off x="837981" y="1476382"/>
            <a:ext cx="10512862" cy="5067985"/>
          </a:xfrm>
        </p:spPr>
        <p:txBody>
          <a:bodyPr>
            <a:normAutofit fontScale="77500" lnSpcReduction="20000"/>
          </a:bodyPr>
          <a:lstStyle/>
          <a:p>
            <a:pPr marL="0" indent="0">
              <a:lnSpc>
                <a:spcPct val="110000"/>
              </a:lnSpc>
              <a:buNone/>
            </a:pPr>
            <a:r>
              <a:rPr lang="en-US" sz="3000" dirty="0"/>
              <a:t>Example: February renewal processed after AA and before closure (3/1)</a:t>
            </a:r>
          </a:p>
          <a:p>
            <a:pPr marL="0" indent="0">
              <a:lnSpc>
                <a:spcPct val="110000"/>
              </a:lnSpc>
              <a:buNone/>
            </a:pPr>
            <a:r>
              <a:rPr lang="en-US" sz="3000" dirty="0"/>
              <a:t>Jerry submitted his MAGS renewal on 2/20. When running eligibility, </a:t>
            </a:r>
            <a:r>
              <a:rPr lang="en-US" sz="3000" dirty="0" smtClean="0"/>
              <a:t>the</a:t>
            </a:r>
          </a:p>
          <a:p>
            <a:pPr marL="0" indent="0">
              <a:lnSpc>
                <a:spcPct val="110000"/>
              </a:lnSpc>
              <a:buNone/>
            </a:pPr>
            <a:r>
              <a:rPr lang="en-US" sz="3000" dirty="0" smtClean="0"/>
              <a:t>worker observes that CWW is only looking at April eligibility. WHAT about </a:t>
            </a:r>
          </a:p>
          <a:p>
            <a:pPr marL="0" indent="0">
              <a:lnSpc>
                <a:spcPct val="110000"/>
              </a:lnSpc>
              <a:buNone/>
            </a:pPr>
            <a:r>
              <a:rPr lang="en-US" sz="3000" dirty="0" smtClean="0"/>
              <a:t>MARCH?</a:t>
            </a:r>
            <a:endParaRPr lang="en-US" dirty="0"/>
          </a:p>
          <a:p>
            <a:pPr marL="0" indent="0">
              <a:buNone/>
            </a:pPr>
            <a:r>
              <a:rPr lang="en-US" dirty="0"/>
              <a:t>The worker should:</a:t>
            </a:r>
          </a:p>
          <a:p>
            <a:pPr marL="0" indent="0">
              <a:buNone/>
            </a:pPr>
            <a:r>
              <a:rPr lang="en-US" dirty="0"/>
              <a:t>1. </a:t>
            </a:r>
          </a:p>
          <a:p>
            <a:pPr marL="0" indent="0">
              <a:buNone/>
            </a:pPr>
            <a:r>
              <a:rPr lang="en-US" dirty="0"/>
              <a:t>2.</a:t>
            </a:r>
          </a:p>
          <a:p>
            <a:pPr marL="0" indent="0">
              <a:buNone/>
            </a:pPr>
            <a:r>
              <a:rPr lang="en-US" dirty="0"/>
              <a:t>3.</a:t>
            </a:r>
          </a:p>
          <a:p>
            <a:pPr marL="0" indent="0">
              <a:buNone/>
            </a:pPr>
            <a:r>
              <a:rPr lang="en-US" dirty="0"/>
              <a:t>4.</a:t>
            </a:r>
          </a:p>
          <a:p>
            <a:pPr marL="0" indent="0">
              <a:buNone/>
            </a:pPr>
            <a:r>
              <a:rPr lang="en-US" dirty="0"/>
              <a:t>5.</a:t>
            </a:r>
          </a:p>
        </p:txBody>
      </p:sp>
      <p:sp>
        <p:nvSpPr>
          <p:cNvPr id="2" name="Rectangle 1"/>
          <p:cNvSpPr/>
          <p:nvPr/>
        </p:nvSpPr>
        <p:spPr>
          <a:xfrm>
            <a:off x="1234921" y="3830390"/>
            <a:ext cx="7970849" cy="57736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799" b="1" dirty="0">
                <a:solidFill>
                  <a:schemeClr val="tx1"/>
                </a:solidFill>
              </a:rPr>
              <a:t>DO NOT </a:t>
            </a:r>
            <a:r>
              <a:rPr lang="en-US" sz="2799" dirty="0">
                <a:solidFill>
                  <a:schemeClr val="tx1"/>
                </a:solidFill>
              </a:rPr>
              <a:t>confirm ongoing benefits (April)</a:t>
            </a:r>
          </a:p>
        </p:txBody>
      </p:sp>
      <p:sp>
        <p:nvSpPr>
          <p:cNvPr id="5" name="Rectangle 4"/>
          <p:cNvSpPr/>
          <p:nvPr/>
        </p:nvSpPr>
        <p:spPr>
          <a:xfrm>
            <a:off x="1234921" y="4646438"/>
            <a:ext cx="9895400" cy="66382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799" dirty="0">
                <a:solidFill>
                  <a:schemeClr val="tx1"/>
                </a:solidFill>
              </a:rPr>
              <a:t>If March is failing due to 077, complete an override for March</a:t>
            </a:r>
          </a:p>
        </p:txBody>
      </p:sp>
      <p:sp>
        <p:nvSpPr>
          <p:cNvPr id="7" name="TextBox 6"/>
          <p:cNvSpPr txBox="1"/>
          <p:nvPr/>
        </p:nvSpPr>
        <p:spPr>
          <a:xfrm>
            <a:off x="1232108" y="5169843"/>
            <a:ext cx="6655739" cy="523084"/>
          </a:xfrm>
          <a:prstGeom prst="rect">
            <a:avLst/>
          </a:prstGeom>
          <a:noFill/>
        </p:spPr>
        <p:txBody>
          <a:bodyPr wrap="square" rtlCol="0">
            <a:spAutoFit/>
          </a:bodyPr>
          <a:lstStyle/>
          <a:p>
            <a:r>
              <a:rPr lang="en-US" sz="2799" dirty="0"/>
              <a:t>Run without dates for April</a:t>
            </a:r>
          </a:p>
        </p:txBody>
      </p:sp>
      <p:sp>
        <p:nvSpPr>
          <p:cNvPr id="8" name="TextBox 7"/>
          <p:cNvSpPr txBox="1"/>
          <p:nvPr/>
        </p:nvSpPr>
        <p:spPr>
          <a:xfrm>
            <a:off x="1232108" y="5595563"/>
            <a:ext cx="9189731" cy="523084"/>
          </a:xfrm>
          <a:prstGeom prst="rect">
            <a:avLst/>
          </a:prstGeom>
          <a:noFill/>
        </p:spPr>
        <p:txBody>
          <a:bodyPr wrap="square" rtlCol="0">
            <a:spAutoFit/>
          </a:bodyPr>
          <a:lstStyle/>
          <a:p>
            <a:r>
              <a:rPr lang="en-US" sz="2799" dirty="0"/>
              <a:t>Complete manual certification in </a:t>
            </a:r>
            <a:r>
              <a:rPr lang="en-US" sz="2799" dirty="0" err="1"/>
              <a:t>iC</a:t>
            </a:r>
            <a:r>
              <a:rPr lang="en-US" sz="2799" dirty="0"/>
              <a:t> for March</a:t>
            </a:r>
          </a:p>
        </p:txBody>
      </p:sp>
      <p:sp>
        <p:nvSpPr>
          <p:cNvPr id="4" name="TextBox 3"/>
          <p:cNvSpPr txBox="1"/>
          <p:nvPr/>
        </p:nvSpPr>
        <p:spPr>
          <a:xfrm>
            <a:off x="1200345" y="4286967"/>
            <a:ext cx="8211418" cy="523084"/>
          </a:xfrm>
          <a:prstGeom prst="rect">
            <a:avLst/>
          </a:prstGeom>
          <a:noFill/>
        </p:spPr>
        <p:txBody>
          <a:bodyPr wrap="square" rtlCol="0">
            <a:spAutoFit/>
          </a:bodyPr>
          <a:lstStyle/>
          <a:p>
            <a:r>
              <a:rPr lang="en-US" sz="2799" dirty="0"/>
              <a:t>Run with dates for March </a:t>
            </a:r>
            <a:r>
              <a:rPr lang="en-US" sz="2799" b="1" i="1" dirty="0"/>
              <a:t>prior</a:t>
            </a:r>
            <a:r>
              <a:rPr lang="en-US" sz="2799" dirty="0"/>
              <a:t> to confirming April</a:t>
            </a:r>
          </a:p>
        </p:txBody>
      </p:sp>
    </p:spTree>
    <p:extLst>
      <p:ext uri="{BB962C8B-B14F-4D97-AF65-F5344CB8AC3E}">
        <p14:creationId xmlns:p14="http://schemas.microsoft.com/office/powerpoint/2010/main" val="415533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a:t>
            </a:r>
          </a:p>
        </p:txBody>
      </p:sp>
      <p:sp>
        <p:nvSpPr>
          <p:cNvPr id="3" name="Content Placeholder 2"/>
          <p:cNvSpPr>
            <a:spLocks noGrp="1"/>
          </p:cNvSpPr>
          <p:nvPr>
            <p:ph idx="1"/>
          </p:nvPr>
        </p:nvSpPr>
        <p:spPr>
          <a:xfrm>
            <a:off x="837981" y="1826042"/>
            <a:ext cx="10512862" cy="1751308"/>
          </a:xfrm>
        </p:spPr>
        <p:txBody>
          <a:bodyPr>
            <a:normAutofit fontScale="62500" lnSpcReduction="20000"/>
          </a:bodyPr>
          <a:lstStyle/>
          <a:p>
            <a:r>
              <a:rPr lang="en-US" sz="3999" dirty="0"/>
              <a:t>If the filing date is not updated and the </a:t>
            </a:r>
            <a:r>
              <a:rPr lang="en-US" sz="3999" b="1" dirty="0"/>
              <a:t>9 months live </a:t>
            </a:r>
            <a:r>
              <a:rPr lang="en-US" sz="3999" dirty="0"/>
              <a:t>edit occurs?</a:t>
            </a:r>
          </a:p>
          <a:p>
            <a:pPr lvl="1"/>
            <a:endParaRPr lang="en-US" dirty="0"/>
          </a:p>
          <a:p>
            <a:pPr lvl="1"/>
            <a:endParaRPr lang="en-US" sz="3199" dirty="0"/>
          </a:p>
          <a:p>
            <a:pPr marL="457063" lvl="1" indent="0">
              <a:buNone/>
            </a:pPr>
            <a:endParaRPr lang="en-US" dirty="0"/>
          </a:p>
          <a:p>
            <a:pPr marL="0" indent="0">
              <a:buNone/>
            </a:pPr>
            <a:r>
              <a:rPr lang="en-US" dirty="0"/>
              <a:t> </a:t>
            </a:r>
          </a:p>
          <a:p>
            <a:endParaRPr lang="en-US" dirty="0"/>
          </a:p>
        </p:txBody>
      </p:sp>
      <p:sp>
        <p:nvSpPr>
          <p:cNvPr id="4" name="TextBox 3"/>
          <p:cNvSpPr txBox="1"/>
          <p:nvPr/>
        </p:nvSpPr>
        <p:spPr>
          <a:xfrm>
            <a:off x="549299" y="2595195"/>
            <a:ext cx="11350843" cy="1199759"/>
          </a:xfrm>
          <a:prstGeom prst="rect">
            <a:avLst/>
          </a:prstGeom>
          <a:noFill/>
        </p:spPr>
        <p:txBody>
          <a:bodyPr wrap="square" rtlCol="0">
            <a:spAutoFit/>
          </a:bodyPr>
          <a:lstStyle/>
          <a:p>
            <a:r>
              <a:rPr lang="en-US" sz="3599" dirty="0"/>
              <a:t>Try updating the filing dates for a non-requested program</a:t>
            </a:r>
          </a:p>
        </p:txBody>
      </p:sp>
      <p:sp>
        <p:nvSpPr>
          <p:cNvPr id="6" name="TextBox 5"/>
          <p:cNvSpPr txBox="1"/>
          <p:nvPr/>
        </p:nvSpPr>
        <p:spPr>
          <a:xfrm>
            <a:off x="1058503" y="3919610"/>
            <a:ext cx="10039743" cy="2676190"/>
          </a:xfrm>
          <a:prstGeom prst="rect">
            <a:avLst/>
          </a:prstGeom>
          <a:noFill/>
        </p:spPr>
        <p:txBody>
          <a:bodyPr wrap="square" rtlCol="0">
            <a:spAutoFit/>
          </a:bodyPr>
          <a:lstStyle/>
          <a:p>
            <a:r>
              <a:rPr lang="en-US" sz="2799" dirty="0"/>
              <a:t>FYI: Most of the 9 month live errors are tied to programs that aren’t requested and have old filing dates. This is a documented CARES problem. Research has shown that this issue is usually tied to only 1 non-requested program and primarily one of the following program filing dates: MSP, CTS, CC or W2 filing date (not FS). </a:t>
            </a:r>
          </a:p>
        </p:txBody>
      </p:sp>
    </p:spTree>
    <p:extLst>
      <p:ext uri="{BB962C8B-B14F-4D97-AF65-F5344CB8AC3E}">
        <p14:creationId xmlns:p14="http://schemas.microsoft.com/office/powerpoint/2010/main" val="56663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Processing Late HC Renewals after closure</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When a HC renewal is received or processed after the renewal was due, but within 3 months of closure, workers </a:t>
            </a:r>
            <a:r>
              <a:rPr lang="en-US" sz="3999" i="1" dirty="0"/>
              <a:t>must</a:t>
            </a:r>
            <a:r>
              <a:rPr lang="en-US" dirty="0"/>
              <a:t> update the filing date. </a:t>
            </a:r>
          </a:p>
          <a:p>
            <a:endParaRPr lang="en-US" dirty="0"/>
          </a:p>
          <a:p>
            <a:pPr marL="0" indent="0">
              <a:buNone/>
            </a:pPr>
            <a:endParaRPr lang="en-US" dirty="0"/>
          </a:p>
        </p:txBody>
      </p:sp>
      <p:sp>
        <p:nvSpPr>
          <p:cNvPr id="4" name="Rectangle 3"/>
          <p:cNvSpPr/>
          <p:nvPr/>
        </p:nvSpPr>
        <p:spPr>
          <a:xfrm>
            <a:off x="1076546" y="3632272"/>
            <a:ext cx="10035733" cy="73774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399" dirty="0"/>
              <a:t>Use the date the late renewal was received or the date late verification was turned in if the renewal was completed timely as the filing date.</a:t>
            </a:r>
          </a:p>
        </p:txBody>
      </p:sp>
      <p:sp>
        <p:nvSpPr>
          <p:cNvPr id="5" name="Rectangle 4"/>
          <p:cNvSpPr/>
          <p:nvPr/>
        </p:nvSpPr>
        <p:spPr>
          <a:xfrm>
            <a:off x="1076546" y="4812042"/>
            <a:ext cx="10035733" cy="92218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399" dirty="0"/>
              <a:t>Enter the backdated month(s) requested. CARES should open Health Care back to the filing date or backdated month - whichever is earlier.</a:t>
            </a:r>
          </a:p>
        </p:txBody>
      </p:sp>
    </p:spTree>
    <p:extLst>
      <p:ext uri="{BB962C8B-B14F-4D97-AF65-F5344CB8AC3E}">
        <p14:creationId xmlns:p14="http://schemas.microsoft.com/office/powerpoint/2010/main" val="3709395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FPS Processing Reminder</a:t>
            </a:r>
            <a:r>
              <a:rPr lang="en-US" dirty="0"/>
              <a:t>  </a:t>
            </a:r>
          </a:p>
        </p:txBody>
      </p:sp>
      <p:sp>
        <p:nvSpPr>
          <p:cNvPr id="3" name="Content Placeholder 2"/>
          <p:cNvSpPr>
            <a:spLocks noGrp="1"/>
          </p:cNvSpPr>
          <p:nvPr>
            <p:ph idx="1"/>
          </p:nvPr>
        </p:nvSpPr>
        <p:spPr/>
        <p:txBody>
          <a:bodyPr>
            <a:normAutofit/>
          </a:bodyPr>
          <a:lstStyle/>
          <a:p>
            <a:r>
              <a:rPr lang="en-US" dirty="0"/>
              <a:t>When a renewal is completed and there have been changes in income that will make the member ineligible after the renewal month, you will see reason code 535: </a:t>
            </a:r>
            <a:r>
              <a:rPr lang="en-US" i="1" dirty="0"/>
              <a:t> “Eligibility based upon your initial FPW eligibility”</a:t>
            </a:r>
            <a:r>
              <a:rPr lang="en-US" dirty="0"/>
              <a:t>, and usually another reason code related to a financial impact.  At AA of the renewal month, FPS will close. </a:t>
            </a:r>
          </a:p>
          <a:p>
            <a:endParaRPr lang="en-US" dirty="0"/>
          </a:p>
          <a:p>
            <a:r>
              <a:rPr lang="en-US" dirty="0"/>
              <a:t>If the member reports a change after closure that makes them potentially eligible and FPS fails 077, update the filing date.</a:t>
            </a:r>
          </a:p>
        </p:txBody>
      </p:sp>
    </p:spTree>
    <p:extLst>
      <p:ext uri="{BB962C8B-B14F-4D97-AF65-F5344CB8AC3E}">
        <p14:creationId xmlns:p14="http://schemas.microsoft.com/office/powerpoint/2010/main" val="4174348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FPS Processing Reminder</a:t>
            </a:r>
            <a:r>
              <a:rPr lang="en-US" dirty="0"/>
              <a:t>  </a:t>
            </a:r>
          </a:p>
        </p:txBody>
      </p:sp>
      <p:sp>
        <p:nvSpPr>
          <p:cNvPr id="3" name="Content Placeholder 2"/>
          <p:cNvSpPr>
            <a:spLocks noGrp="1"/>
          </p:cNvSpPr>
          <p:nvPr>
            <p:ph idx="1"/>
          </p:nvPr>
        </p:nvSpPr>
        <p:spPr/>
        <p:txBody>
          <a:bodyPr>
            <a:normAutofit/>
          </a:bodyPr>
          <a:lstStyle/>
          <a:p>
            <a:pPr marL="0" indent="0">
              <a:buNone/>
            </a:pPr>
            <a:r>
              <a:rPr lang="en-US" dirty="0"/>
              <a:t>** Reminder, once certified, FPS certifications are for one year - changes in income do not affect eligibility. The 525 code is to ensure FPS stays certified for the original 12 month certification period.***</a:t>
            </a:r>
          </a:p>
          <a:p>
            <a:endParaRPr lang="en-US" dirty="0"/>
          </a:p>
          <a:p>
            <a:endParaRPr lang="en-US" dirty="0"/>
          </a:p>
          <a:p>
            <a:endParaRPr lang="en-US" dirty="0"/>
          </a:p>
        </p:txBody>
      </p:sp>
      <p:pic>
        <p:nvPicPr>
          <p:cNvPr id="4" name="Picture 3"/>
          <p:cNvPicPr>
            <a:picLocks noChangeAspect="1"/>
          </p:cNvPicPr>
          <p:nvPr/>
        </p:nvPicPr>
        <p:blipFill>
          <a:blip r:embed="rId2"/>
          <a:stretch>
            <a:fillRect/>
          </a:stretch>
        </p:blipFill>
        <p:spPr>
          <a:xfrm>
            <a:off x="597412" y="3810000"/>
            <a:ext cx="10677251" cy="1787019"/>
          </a:xfrm>
          <a:prstGeom prst="rect">
            <a:avLst/>
          </a:prstGeom>
        </p:spPr>
      </p:pic>
    </p:spTree>
    <p:extLst>
      <p:ext uri="{BB962C8B-B14F-4D97-AF65-F5344CB8AC3E}">
        <p14:creationId xmlns:p14="http://schemas.microsoft.com/office/powerpoint/2010/main" val="57070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Multiple HC AGs different renewal dates</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marL="0" indent="0">
              <a:buNone/>
            </a:pPr>
            <a:r>
              <a:rPr lang="en-US" dirty="0"/>
              <a:t>If more than one HC AG is open on a case with different renewal dates and one AG is due for renewal, if that renewal is submitted after AA and before closure, CARES skips the next month and only opens as of the recurring month.  </a:t>
            </a:r>
            <a:endParaRPr lang="en-US" dirty="0" smtClean="0"/>
          </a:p>
          <a:p>
            <a:pPr marL="0" indent="0">
              <a:buNone/>
            </a:pPr>
            <a:endParaRPr lang="en-US" dirty="0"/>
          </a:p>
          <a:p>
            <a:pPr marL="0" indent="0">
              <a:buNone/>
            </a:pPr>
            <a:r>
              <a:rPr lang="en-US" dirty="0"/>
              <a:t>This will occur if any other HC (i.e.: EBD MA) is open, with the exception of FPS. </a:t>
            </a:r>
          </a:p>
          <a:p>
            <a:endParaRPr lang="en-US" dirty="0"/>
          </a:p>
          <a:p>
            <a:endParaRPr lang="en-US" dirty="0"/>
          </a:p>
        </p:txBody>
      </p:sp>
    </p:spTree>
    <p:extLst>
      <p:ext uri="{BB962C8B-B14F-4D97-AF65-F5344CB8AC3E}">
        <p14:creationId xmlns:p14="http://schemas.microsoft.com/office/powerpoint/2010/main" val="878444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TF02804895.potx" id="{50B211C3-0308-4A23-B662-EA2AE6F4DF70}" vid="{1581190B-70AB-4E5E-B6DA-D42AF0078983}"/>
    </a:ext>
  </a:extLst>
</a:theme>
</file>

<file path=ppt/theme/theme2.xml><?xml version="1.0" encoding="utf-8"?>
<a:theme xmlns:a="http://schemas.openxmlformats.org/drawingml/2006/main" name="Office Them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Red radial lines presentation (widescreen)</Template>
  <TotalTime>1282</TotalTime>
  <Words>2422</Words>
  <Application>Microsoft Office PowerPoint</Application>
  <PresentationFormat>Custom</PresentationFormat>
  <Paragraphs>153</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Cambria</vt:lpstr>
      <vt:lpstr>Wingdings</vt:lpstr>
      <vt:lpstr>Red Radial 16x9</vt:lpstr>
      <vt:lpstr>Health Care Renewal Errors and the override process</vt:lpstr>
      <vt:lpstr>Timely Processing of Health Care (HC) Renewals </vt:lpstr>
      <vt:lpstr>Timely Processing of Health Care (HC) Renewals </vt:lpstr>
      <vt:lpstr>Timely Processing of Health Care (HC) Renewals </vt:lpstr>
      <vt:lpstr>What if...</vt:lpstr>
      <vt:lpstr>Processing Late HC Renewals after closure </vt:lpstr>
      <vt:lpstr>FPS Processing Reminder  </vt:lpstr>
      <vt:lpstr>FPS Processing Reminder  </vt:lpstr>
      <vt:lpstr>Multiple HC AGs different renewal dates </vt:lpstr>
      <vt:lpstr>Multiple HC AGs different renewal dates </vt:lpstr>
      <vt:lpstr>EBD Medicaid AGs </vt:lpstr>
      <vt:lpstr>PowerPoint Presentation</vt:lpstr>
      <vt:lpstr>When to update filing date:</vt:lpstr>
      <vt:lpstr>What the heck is an override and how do I do it?</vt:lpstr>
      <vt:lpstr>Processing overrides in cares</vt:lpstr>
      <vt:lpstr>PowerPoint Presentation</vt:lpstr>
      <vt:lpstr>Why override?</vt:lpstr>
      <vt:lpstr>PowerPoint Presentation</vt:lpstr>
      <vt:lpstr>You may need to do an override…</vt:lpstr>
      <vt:lpstr>Starting an override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caveats</vt:lpstr>
      <vt:lpstr>caveats</vt:lpstr>
      <vt:lpstr>Example</vt:lpstr>
      <vt:lpstr>PowerPoint Presentation</vt:lpstr>
      <vt:lpstr>PowerPoint Presentation</vt:lpstr>
      <vt:lpstr>PowerPoint Presentation</vt:lpstr>
      <vt:lpstr>PowerPoint Presentation</vt:lpstr>
    </vt:vector>
  </TitlesOfParts>
  <Company>Dane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Processing overrides in cares</dc:title>
  <dc:creator>Unger, Paul</dc:creator>
  <cp:lastModifiedBy>Johnson, Robyn</cp:lastModifiedBy>
  <cp:revision>46</cp:revision>
  <dcterms:created xsi:type="dcterms:W3CDTF">2019-03-18T14:22:43Z</dcterms:created>
  <dcterms:modified xsi:type="dcterms:W3CDTF">2023-03-30T20:18:16Z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