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7" r:id="rId4"/>
    <p:sldId id="258" r:id="rId5"/>
    <p:sldId id="259" r:id="rId6"/>
    <p:sldId id="260" r:id="rId7"/>
    <p:sldId id="261" r:id="rId8"/>
    <p:sldId id="264" r:id="rId9"/>
    <p:sldId id="262" r:id="rId10"/>
    <p:sldId id="263" r:id="rId11"/>
    <p:sldId id="275" r:id="rId12"/>
    <p:sldId id="283" r:id="rId13"/>
    <p:sldId id="284" r:id="rId14"/>
    <p:sldId id="285" r:id="rId15"/>
    <p:sldId id="286" r:id="rId16"/>
    <p:sldId id="265" r:id="rId17"/>
    <p:sldId id="269" r:id="rId18"/>
    <p:sldId id="270" r:id="rId19"/>
    <p:sldId id="278" r:id="rId20"/>
    <p:sldId id="271" r:id="rId21"/>
    <p:sldId id="272" r:id="rId22"/>
    <p:sldId id="273" r:id="rId23"/>
    <p:sldId id="266" r:id="rId24"/>
    <p:sldId id="281" r:id="rId25"/>
    <p:sldId id="279" r:id="rId26"/>
    <p:sldId id="282" r:id="rId27"/>
    <p:sldId id="280" r:id="rId28"/>
    <p:sldId id="287" r:id="rId29"/>
    <p:sldId id="288" r:id="rId30"/>
    <p:sldId id="292" r:id="rId31"/>
    <p:sldId id="291" r:id="rId32"/>
    <p:sldId id="289" r:id="rId33"/>
    <p:sldId id="267" r:id="rId34"/>
    <p:sldId id="277"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8" autoAdjust="0"/>
  </p:normalViewPr>
  <p:slideViewPr>
    <p:cSldViewPr snapToGrid="0">
      <p:cViewPr varScale="1">
        <p:scale>
          <a:sx n="109" d="100"/>
          <a:sy n="109" d="100"/>
        </p:scale>
        <p:origin x="384"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B3B8F-C8B1-47FF-A3F1-78EABB996344}" type="datetimeFigureOut">
              <a:rPr lang="en-US" smtClean="0"/>
              <a:t>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CC787-70FE-463D-8CDC-16A98F6C8646}" type="slidenum">
              <a:rPr lang="en-US" smtClean="0"/>
              <a:t>‹#›</a:t>
            </a:fld>
            <a:endParaRPr lang="en-US"/>
          </a:p>
        </p:txBody>
      </p:sp>
    </p:spTree>
    <p:extLst>
      <p:ext uri="{BB962C8B-B14F-4D97-AF65-F5344CB8AC3E}">
        <p14:creationId xmlns:p14="http://schemas.microsoft.com/office/powerpoint/2010/main" val="13604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 can also be used to recalculate benefits.</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3</a:t>
            </a:fld>
            <a:endParaRPr lang="en-US"/>
          </a:p>
        </p:txBody>
      </p:sp>
    </p:spTree>
    <p:extLst>
      <p:ext uri="{BB962C8B-B14F-4D97-AF65-F5344CB8AC3E}">
        <p14:creationId xmlns:p14="http://schemas.microsoft.com/office/powerpoint/2010/main" val="334196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4</a:t>
            </a:fld>
            <a:endParaRPr lang="en-US"/>
          </a:p>
        </p:txBody>
      </p:sp>
    </p:spTree>
    <p:extLst>
      <p:ext uri="{BB962C8B-B14F-4D97-AF65-F5344CB8AC3E}">
        <p14:creationId xmlns:p14="http://schemas.microsoft.com/office/powerpoint/2010/main" val="94543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Auxiliaries</a:t>
            </a:r>
            <a:r>
              <a:rPr lang="en-US" baseline="0" dirty="0" smtClean="0"/>
              <a:t> are sometimes only for certain programs – be sure to check!</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11</a:t>
            </a:fld>
            <a:endParaRPr lang="en-US"/>
          </a:p>
        </p:txBody>
      </p:sp>
    </p:spTree>
    <p:extLst>
      <p:ext uri="{BB962C8B-B14F-4D97-AF65-F5344CB8AC3E}">
        <p14:creationId xmlns:p14="http://schemas.microsoft.com/office/powerpoint/2010/main" val="345939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need multiple forms for large groups or more than one month.</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18</a:t>
            </a:fld>
            <a:endParaRPr lang="en-US"/>
          </a:p>
        </p:txBody>
      </p:sp>
    </p:spTree>
    <p:extLst>
      <p:ext uri="{BB962C8B-B14F-4D97-AF65-F5344CB8AC3E}">
        <p14:creationId xmlns:p14="http://schemas.microsoft.com/office/powerpoint/2010/main" val="305794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run the recurring month first.</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19</a:t>
            </a:fld>
            <a:endParaRPr lang="en-US"/>
          </a:p>
        </p:txBody>
      </p:sp>
    </p:spTree>
    <p:extLst>
      <p:ext uri="{BB962C8B-B14F-4D97-AF65-F5344CB8AC3E}">
        <p14:creationId xmlns:p14="http://schemas.microsoft.com/office/powerpoint/2010/main" val="10748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21</a:t>
            </a:fld>
            <a:endParaRPr lang="en-US"/>
          </a:p>
        </p:txBody>
      </p:sp>
    </p:spTree>
    <p:extLst>
      <p:ext uri="{BB962C8B-B14F-4D97-AF65-F5344CB8AC3E}">
        <p14:creationId xmlns:p14="http://schemas.microsoft.com/office/powerpoint/2010/main" val="158250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CTS</a:t>
            </a:r>
            <a:r>
              <a:rPr lang="en-US" baseline="0" dirty="0" smtClean="0"/>
              <a:t> will not be paid if State SSI did not exist for the month.</a:t>
            </a:r>
            <a:endParaRPr lang="en-US" dirty="0"/>
          </a:p>
        </p:txBody>
      </p:sp>
      <p:sp>
        <p:nvSpPr>
          <p:cNvPr id="4" name="Slide Number Placeholder 3"/>
          <p:cNvSpPr>
            <a:spLocks noGrp="1"/>
          </p:cNvSpPr>
          <p:nvPr>
            <p:ph type="sldNum" sz="quarter" idx="10"/>
          </p:nvPr>
        </p:nvSpPr>
        <p:spPr/>
        <p:txBody>
          <a:bodyPr/>
          <a:lstStyle/>
          <a:p>
            <a:fld id="{721CC787-70FE-463D-8CDC-16A98F6C8646}" type="slidenum">
              <a:rPr lang="en-US" smtClean="0"/>
              <a:t>22</a:t>
            </a:fld>
            <a:endParaRPr lang="en-US"/>
          </a:p>
        </p:txBody>
      </p:sp>
    </p:spTree>
    <p:extLst>
      <p:ext uri="{BB962C8B-B14F-4D97-AF65-F5344CB8AC3E}">
        <p14:creationId xmlns:p14="http://schemas.microsoft.com/office/powerpoint/2010/main" val="319381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B794A-0A40-4A23-B48E-183B3A419EF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39239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B794A-0A40-4A23-B48E-183B3A419EF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4062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B794A-0A40-4A23-B48E-183B3A419EF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0818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B794A-0A40-4A23-B48E-183B3A419EF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115303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B794A-0A40-4A23-B48E-183B3A419EF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46425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B794A-0A40-4A23-B48E-183B3A419EF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410180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B794A-0A40-4A23-B48E-183B3A419EF7}"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83827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B794A-0A40-4A23-B48E-183B3A419EF7}"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33162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B794A-0A40-4A23-B48E-183B3A419EF7}"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192699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B794A-0A40-4A23-B48E-183B3A419EF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112566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B794A-0A40-4A23-B48E-183B3A419EF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87E82-BCE5-45D4-A06B-14219DF5BE1D}" type="slidenum">
              <a:rPr lang="en-US" smtClean="0"/>
              <a:t>‹#›</a:t>
            </a:fld>
            <a:endParaRPr lang="en-US"/>
          </a:p>
        </p:txBody>
      </p:sp>
    </p:spTree>
    <p:extLst>
      <p:ext uri="{BB962C8B-B14F-4D97-AF65-F5344CB8AC3E}">
        <p14:creationId xmlns:p14="http://schemas.microsoft.com/office/powerpoint/2010/main" val="207944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B794A-0A40-4A23-B48E-183B3A419EF7}"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87E82-BCE5-45D4-A06B-14219DF5BE1D}" type="slidenum">
              <a:rPr lang="en-US" smtClean="0"/>
              <a:t>‹#›</a:t>
            </a:fld>
            <a:endParaRPr lang="en-US"/>
          </a:p>
        </p:txBody>
      </p:sp>
    </p:spTree>
    <p:extLst>
      <p:ext uri="{BB962C8B-B14F-4D97-AF65-F5344CB8AC3E}">
        <p14:creationId xmlns:p14="http://schemas.microsoft.com/office/powerpoint/2010/main" val="3336892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ved=0ahUKEwig14L6r4LLAhWCYyYKHYCEBfoQjRwIBw&amp;url=http://www.examiner.com/article/what-it-means-to-tie-a-string-around-your-index-finger&amp;psig=AFQjCNHOt21TKx8156ohy2wlu7j6i4jgUQ&amp;ust=1455921385528289"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ved=0ahUKEwig14L6r4LLAhWCYyYKHYCEBfoQjRwIBw&amp;url=http://www.examiner.com/article/what-it-means-to-tie-a-string-around-your-index-finger&amp;psig=AFQjCNHOt21TKx8156ohy2wlu7j6i4jgUQ&amp;ust=1455921385528289"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12837"/>
          </a:xfrm>
        </p:spPr>
        <p:txBody>
          <a:bodyPr/>
          <a:lstStyle/>
          <a:p>
            <a:r>
              <a:rPr lang="en-US" dirty="0"/>
              <a:t>Running With Dates</a:t>
            </a:r>
          </a:p>
        </p:txBody>
      </p:sp>
      <p:sp>
        <p:nvSpPr>
          <p:cNvPr id="3" name="Subtitle 2"/>
          <p:cNvSpPr>
            <a:spLocks noGrp="1"/>
          </p:cNvSpPr>
          <p:nvPr>
            <p:ph type="subTitle" idx="1"/>
          </p:nvPr>
        </p:nvSpPr>
        <p:spPr>
          <a:xfrm>
            <a:off x="1524000" y="2449286"/>
            <a:ext cx="9144000" cy="571500"/>
          </a:xfrm>
        </p:spPr>
        <p:txBody>
          <a:bodyPr>
            <a:normAutofit/>
          </a:bodyPr>
          <a:lstStyle/>
          <a:p>
            <a:r>
              <a:rPr lang="en-US" sz="2800" dirty="0" smtClean="0"/>
              <a:t>By Paul Unger &amp; Jackie DeLaRosa</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34872"/>
            <a:ext cx="9971314" cy="3532323"/>
          </a:xfrm>
          <a:prstGeom prst="rect">
            <a:avLst/>
          </a:prstGeom>
        </p:spPr>
      </p:pic>
      <p:sp>
        <p:nvSpPr>
          <p:cNvPr id="5" name="TextBox 4"/>
          <p:cNvSpPr txBox="1"/>
          <p:nvPr/>
        </p:nvSpPr>
        <p:spPr>
          <a:xfrm>
            <a:off x="1" y="2936838"/>
            <a:ext cx="12192000" cy="369332"/>
          </a:xfrm>
          <a:prstGeom prst="rect">
            <a:avLst/>
          </a:prstGeom>
          <a:noFill/>
        </p:spPr>
        <p:txBody>
          <a:bodyPr wrap="square" rtlCol="0">
            <a:spAutoFit/>
          </a:bodyPr>
          <a:lstStyle/>
          <a:p>
            <a:pPr algn="ctr"/>
            <a:r>
              <a:rPr lang="en-US" dirty="0" smtClean="0"/>
              <a:t>Updated </a:t>
            </a:r>
            <a:r>
              <a:rPr lang="en-US" dirty="0" smtClean="0"/>
              <a:t>2/21/24</a:t>
            </a:r>
            <a:endParaRPr lang="en-US" dirty="0"/>
          </a:p>
        </p:txBody>
      </p:sp>
      <p:sp>
        <p:nvSpPr>
          <p:cNvPr id="6" name="Rectangle 5"/>
          <p:cNvSpPr/>
          <p:nvPr/>
        </p:nvSpPr>
        <p:spPr>
          <a:xfrm>
            <a:off x="3048000" y="3105835"/>
            <a:ext cx="6096000" cy="646331"/>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Major medical insurance coverage reported. </a:t>
            </a:r>
            <a:r>
              <a:rPr lang="en-US">
                <a:latin typeface="Calibri" panose="020F0502020204030204" pitchFamily="34" charset="0"/>
                <a:ea typeface="Calibri" panose="020F0502020204030204" pitchFamily="34" charset="0"/>
                <a:cs typeface="Times New Roman" panose="02020603050405020304" pitchFamily="18" charset="0"/>
              </a:rPr>
              <a:t>Run eligibility alert received...did so, no changes.</a:t>
            </a:r>
          </a:p>
        </p:txBody>
      </p:sp>
    </p:spTree>
    <p:extLst>
      <p:ext uri="{BB962C8B-B14F-4D97-AF65-F5344CB8AC3E}">
        <p14:creationId xmlns:p14="http://schemas.microsoft.com/office/powerpoint/2010/main" val="66977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5468" y="987425"/>
            <a:ext cx="3607640" cy="4873625"/>
          </a:xfrm>
        </p:spPr>
      </p:pic>
      <p:sp>
        <p:nvSpPr>
          <p:cNvPr id="4" name="Text Placeholder 3"/>
          <p:cNvSpPr>
            <a:spLocks noGrp="1"/>
          </p:cNvSpPr>
          <p:nvPr>
            <p:ph type="body" sz="half" idx="2"/>
          </p:nvPr>
        </p:nvSpPr>
        <p:spPr>
          <a:xfrm>
            <a:off x="839788" y="987425"/>
            <a:ext cx="5625680" cy="4881563"/>
          </a:xfrm>
        </p:spPr>
        <p:txBody>
          <a:bodyPr>
            <a:normAutofit/>
          </a:bodyPr>
          <a:lstStyle/>
          <a:p>
            <a:r>
              <a:rPr lang="en-US" sz="2800" dirty="0"/>
              <a:t>Example (person add)</a:t>
            </a:r>
          </a:p>
          <a:p>
            <a:r>
              <a:rPr lang="en-US" sz="2800" dirty="0"/>
              <a:t>Ruby has an open FS case and reports on May 30th that her brother Jack moved in back on April 15</a:t>
            </a:r>
            <a:r>
              <a:rPr lang="en-US" sz="2800" baseline="30000" dirty="0"/>
              <a:t>th</a:t>
            </a:r>
            <a:r>
              <a:rPr lang="en-US" sz="2800" dirty="0"/>
              <a:t>. Ruby would not be eligible for a supplement until June 1</a:t>
            </a:r>
            <a:r>
              <a:rPr lang="en-US" sz="2800" baseline="30000" dirty="0"/>
              <a:t>st</a:t>
            </a:r>
            <a:r>
              <a:rPr lang="en-US" sz="2800" dirty="0"/>
              <a:t> because the change was reported at the end of May. You could run the case with </a:t>
            </a:r>
            <a:r>
              <a:rPr lang="en-US" sz="2800" dirty="0" smtClean="0"/>
              <a:t>a June </a:t>
            </a:r>
            <a:r>
              <a:rPr lang="en-US" sz="2800" dirty="0"/>
              <a:t>1</a:t>
            </a:r>
            <a:r>
              <a:rPr lang="en-US" sz="2800" baseline="30000" dirty="0"/>
              <a:t>st</a:t>
            </a:r>
            <a:r>
              <a:rPr lang="en-US" sz="2800" dirty="0"/>
              <a:t> date to determine the amount of the supplement and then enter the auxiliary. </a:t>
            </a:r>
          </a:p>
          <a:p>
            <a:endParaRPr lang="en-US" sz="2400" dirty="0"/>
          </a:p>
        </p:txBody>
      </p:sp>
      <p:sp>
        <p:nvSpPr>
          <p:cNvPr id="2" name="TextBox 1"/>
          <p:cNvSpPr txBox="1"/>
          <p:nvPr/>
        </p:nvSpPr>
        <p:spPr>
          <a:xfrm>
            <a:off x="-3586"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8</a:t>
            </a:r>
            <a:endParaRPr lang="en-US" dirty="0">
              <a:latin typeface="Algerian" panose="04020705040A02060702" pitchFamily="82" charset="0"/>
            </a:endParaRPr>
          </a:p>
        </p:txBody>
      </p:sp>
    </p:spTree>
    <p:extLst>
      <p:ext uri="{BB962C8B-B14F-4D97-AF65-F5344CB8AC3E}">
        <p14:creationId xmlns:p14="http://schemas.microsoft.com/office/powerpoint/2010/main" val="42920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104446"/>
          </a:xfrm>
        </p:spPr>
        <p:txBody>
          <a:bodyPr/>
          <a:lstStyle/>
          <a:p>
            <a:pPr algn="ctr"/>
            <a:r>
              <a:rPr lang="en-US" b="1" dirty="0" smtClean="0"/>
              <a:t>Issuing Auxiliaries</a:t>
            </a:r>
            <a:endParaRPr lang="en-US" b="1" dirty="0"/>
          </a:p>
        </p:txBody>
      </p:sp>
      <p:sp>
        <p:nvSpPr>
          <p:cNvPr id="6" name="Content Placeholder 5"/>
          <p:cNvSpPr>
            <a:spLocks noGrp="1"/>
          </p:cNvSpPr>
          <p:nvPr>
            <p:ph idx="1"/>
          </p:nvPr>
        </p:nvSpPr>
        <p:spPr>
          <a:xfrm>
            <a:off x="375557" y="1690687"/>
            <a:ext cx="11446329" cy="48080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dirty="0" smtClean="0"/>
              <a:t>Go to the Initiate Eligibility screen in CARES.</a:t>
            </a:r>
          </a:p>
          <a:p>
            <a:r>
              <a:rPr lang="en-US" dirty="0" smtClean="0"/>
              <a:t>Click </a:t>
            </a:r>
            <a:r>
              <a:rPr lang="en-US" dirty="0"/>
              <a:t>Run Eligibility with </a:t>
            </a:r>
            <a:r>
              <a:rPr lang="en-US" dirty="0" smtClean="0"/>
              <a:t>Date and enter the effective month for the auxiliary.</a:t>
            </a:r>
          </a:p>
          <a:p>
            <a:r>
              <a:rPr lang="en-US" dirty="0" smtClean="0"/>
              <a:t>Check the Determine Potential </a:t>
            </a:r>
            <a:r>
              <a:rPr lang="en-US" dirty="0" err="1" smtClean="0"/>
              <a:t>FoodShare</a:t>
            </a:r>
            <a:r>
              <a:rPr lang="en-US" dirty="0" smtClean="0"/>
              <a:t> Supplement box.</a:t>
            </a:r>
          </a:p>
          <a:p>
            <a:r>
              <a:rPr lang="en-US" dirty="0" smtClean="0"/>
              <a:t>Hit enter or next…be sure to review the budget screen when you see it!</a:t>
            </a:r>
          </a:p>
          <a:p>
            <a:r>
              <a:rPr lang="en-US" dirty="0" smtClean="0"/>
              <a:t>You will see the Potential </a:t>
            </a:r>
            <a:r>
              <a:rPr lang="en-US" dirty="0" err="1" smtClean="0"/>
              <a:t>FoodShare</a:t>
            </a:r>
            <a:r>
              <a:rPr lang="en-US" dirty="0" smtClean="0"/>
              <a:t> Supplement screen.  It will show the proposed amount of the auxiliary.</a:t>
            </a:r>
          </a:p>
          <a:p>
            <a:r>
              <a:rPr lang="en-US" dirty="0" smtClean="0"/>
              <a:t>If the amount is correct, Click Issue system calculated Supplement amount.</a:t>
            </a:r>
          </a:p>
          <a:p>
            <a:r>
              <a:rPr lang="en-US" dirty="0" smtClean="0"/>
              <a:t>Click the drop down for Supplement Reason 1 and choose the best code.  You may use up to three.</a:t>
            </a:r>
          </a:p>
          <a:p>
            <a:r>
              <a:rPr lang="en-US" dirty="0" smtClean="0"/>
              <a:t>When complete, confirm the benefit.  Confirm only the program for which you were determining eligibility.</a:t>
            </a:r>
            <a:endParaRPr lang="en-US" dirty="0"/>
          </a:p>
        </p:txBody>
      </p:sp>
      <p:sp>
        <p:nvSpPr>
          <p:cNvPr id="2" name="TextBox 1"/>
          <p:cNvSpPr txBox="1"/>
          <p:nvPr/>
        </p:nvSpPr>
        <p:spPr>
          <a:xfrm>
            <a:off x="0" y="6508376"/>
            <a:ext cx="12192000" cy="369332"/>
          </a:xfrm>
          <a:prstGeom prst="rect">
            <a:avLst/>
          </a:prstGeom>
          <a:noFill/>
        </p:spPr>
        <p:txBody>
          <a:bodyPr wrap="square" rtlCol="0">
            <a:spAutoFit/>
          </a:bodyPr>
          <a:lstStyle/>
          <a:p>
            <a:pPr algn="ctr"/>
            <a:r>
              <a:rPr lang="en-US" dirty="0" smtClean="0">
                <a:latin typeface="Algerian" panose="04020705040A02060702" pitchFamily="82" charset="0"/>
              </a:rPr>
              <a:t>9</a:t>
            </a:r>
            <a:endParaRPr lang="en-US" dirty="0">
              <a:latin typeface="Algerian" panose="04020705040A02060702" pitchFamily="82" charset="0"/>
            </a:endParaRPr>
          </a:p>
        </p:txBody>
      </p:sp>
    </p:spTree>
    <p:extLst>
      <p:ext uri="{BB962C8B-B14F-4D97-AF65-F5344CB8AC3E}">
        <p14:creationId xmlns:p14="http://schemas.microsoft.com/office/powerpoint/2010/main" val="76301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0"/>
            <a:ext cx="11822654" cy="6858000"/>
          </a:xfrm>
          <a:solidFill>
            <a:schemeClr val="accent1">
              <a:lumMod val="20000"/>
              <a:lumOff val="80000"/>
            </a:schemeClr>
          </a:solidFill>
        </p:spPr>
        <p:txBody>
          <a:bodyPr/>
          <a:lstStyle/>
          <a:p>
            <a:endParaRPr lang="en-US" dirty="0" smtClean="0"/>
          </a:p>
          <a:p>
            <a:r>
              <a:rPr lang="en-US" dirty="0" smtClean="0"/>
              <a:t>If your security clearance if less the 50, you will need the supplement approved by a lead worker or supervisor.</a:t>
            </a:r>
          </a:p>
          <a:p>
            <a:r>
              <a:rPr lang="en-US" dirty="0"/>
              <a:t>IMPORTANT – if there is a FS overpayment on a case, auxiliaries for person adds and changes are applied to the overpayment. An easy way to determine if there is an overpayment is to look for the CLAIM INDICATOR marked Y on </a:t>
            </a:r>
            <a:r>
              <a:rPr lang="en-US" dirty="0" smtClean="0"/>
              <a:t>the Potential </a:t>
            </a:r>
            <a:r>
              <a:rPr lang="en-US" dirty="0" err="1" smtClean="0"/>
              <a:t>FoodShare</a:t>
            </a:r>
            <a:r>
              <a:rPr lang="en-US" dirty="0" smtClean="0"/>
              <a:t> Supplement screen. </a:t>
            </a:r>
            <a:r>
              <a:rPr lang="en-US" dirty="0"/>
              <a:t>If there is, enter a Y in the “Offset Indicator” field</a:t>
            </a:r>
            <a:r>
              <a:rPr lang="en-US" dirty="0" smtClean="0"/>
              <a:t>: clicking yes on the Potential </a:t>
            </a:r>
            <a:r>
              <a:rPr lang="en-US" dirty="0" err="1" smtClean="0"/>
              <a:t>FoodShare</a:t>
            </a:r>
            <a:r>
              <a:rPr lang="en-US" dirty="0" smtClean="0"/>
              <a:t> Supplement screen will apply all of the supplement to the overpayment.  If CARES determines that the supplement is greater than the amount owed, it will apply only the amount due, and issue the rest to the client.</a:t>
            </a:r>
          </a:p>
          <a:p>
            <a:r>
              <a:rPr lang="en-US" dirty="0" smtClean="0"/>
              <a:t>One can use the </a:t>
            </a:r>
            <a:r>
              <a:rPr lang="en-US" dirty="0" err="1" smtClean="0"/>
              <a:t>FoodShare</a:t>
            </a:r>
            <a:r>
              <a:rPr lang="en-US" dirty="0" smtClean="0"/>
              <a:t> Supplement Issuance screen if one desires to issue part of the supplement to the client and offset a portion.  The worker will need to create this screen twice, once for the offset and one for the amount that will go to the client.</a:t>
            </a:r>
            <a:endParaRPr lang="en-US" dirty="0"/>
          </a:p>
          <a:p>
            <a:endParaRPr lang="en-US" dirty="0" smtClean="0"/>
          </a:p>
          <a:p>
            <a:endParaRPr lang="en-US" dirty="0"/>
          </a:p>
        </p:txBody>
      </p:sp>
      <p:sp>
        <p:nvSpPr>
          <p:cNvPr id="2" name="TextBox 1"/>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10</a:t>
            </a:r>
            <a:endParaRPr lang="en-US" dirty="0">
              <a:latin typeface="Algerian" panose="04020705040A02060702" pitchFamily="82" charset="0"/>
            </a:endParaRPr>
          </a:p>
        </p:txBody>
      </p:sp>
    </p:spTree>
    <p:extLst>
      <p:ext uri="{BB962C8B-B14F-4D97-AF65-F5344CB8AC3E}">
        <p14:creationId xmlns:p14="http://schemas.microsoft.com/office/powerpoint/2010/main" val="73892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1">
                <a:lumMod val="20000"/>
                <a:lumOff val="80000"/>
              </a:schemeClr>
            </a:solidFill>
          </a:ln>
        </p:spPr>
        <p:txBody>
          <a:bodyPr>
            <a:normAutofit/>
          </a:bodyPr>
          <a:lstStyle/>
          <a:p>
            <a:r>
              <a:rPr lang="en-US" sz="2000" dirty="0" smtClean="0">
                <a:latin typeface="Calibri" panose="020F0502020204030204" pitchFamily="34" charset="0"/>
              </a:rPr>
              <a:t>Click the Run eligibility with Date button, enter the date, and then check the Determine Potential </a:t>
            </a:r>
            <a:r>
              <a:rPr lang="en-US" sz="2000" dirty="0" err="1" smtClean="0">
                <a:latin typeface="Calibri" panose="020F0502020204030204" pitchFamily="34" charset="0"/>
              </a:rPr>
              <a:t>FoodShare</a:t>
            </a:r>
            <a:r>
              <a:rPr lang="en-US" sz="2000" dirty="0" smtClean="0">
                <a:latin typeface="Calibri" panose="020F0502020204030204" pitchFamily="34" charset="0"/>
              </a:rPr>
              <a:t> Supplement box.</a:t>
            </a:r>
            <a:endParaRPr lang="en-US" sz="2000" dirty="0">
              <a:latin typeface="Calibri" panose="020F050202020403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98145"/>
            <a:ext cx="10515600" cy="360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508376"/>
            <a:ext cx="12192000" cy="369332"/>
          </a:xfrm>
          <a:prstGeom prst="rect">
            <a:avLst/>
          </a:prstGeom>
          <a:noFill/>
        </p:spPr>
        <p:txBody>
          <a:bodyPr wrap="square" rtlCol="0">
            <a:spAutoFit/>
          </a:bodyPr>
          <a:lstStyle/>
          <a:p>
            <a:pPr algn="ctr"/>
            <a:r>
              <a:rPr lang="en-US" dirty="0" smtClean="0">
                <a:latin typeface="Algerian" panose="04020705040A02060702" pitchFamily="82" charset="0"/>
              </a:rPr>
              <a:t>11</a:t>
            </a:r>
            <a:endParaRPr lang="en-US" dirty="0">
              <a:latin typeface="Algerian" panose="04020705040A02060702" pitchFamily="82" charset="0"/>
            </a:endParaRPr>
          </a:p>
        </p:txBody>
      </p:sp>
    </p:spTree>
    <p:extLst>
      <p:ext uri="{BB962C8B-B14F-4D97-AF65-F5344CB8AC3E}">
        <p14:creationId xmlns:p14="http://schemas.microsoft.com/office/powerpoint/2010/main" val="426413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28" y="365126"/>
            <a:ext cx="11037346" cy="904276"/>
          </a:xfrm>
          <a:ln w="76200">
            <a:solidFill>
              <a:schemeClr val="accent1">
                <a:lumMod val="20000"/>
                <a:lumOff val="80000"/>
              </a:schemeClr>
            </a:solidFill>
          </a:ln>
        </p:spPr>
        <p:txBody>
          <a:bodyPr>
            <a:normAutofit fontScale="90000"/>
          </a:bodyPr>
          <a:lstStyle/>
          <a:p>
            <a:r>
              <a:rPr lang="en-US" sz="2000" dirty="0" smtClean="0">
                <a:latin typeface="+mn-lt"/>
              </a:rPr>
              <a:t>If CARES determines the correct amount, hit the Issue system calculated supplement amount button and select the supplement reason(s).  If you don’t like the determination, Click the Continue with Driver/No supplement or Budget button.</a:t>
            </a:r>
            <a:endParaRPr lang="en-US" sz="2000" dirty="0">
              <a:latin typeface="+mn-lt"/>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4565" y="1430767"/>
            <a:ext cx="6347011" cy="494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495774" y="4572001"/>
            <a:ext cx="484094" cy="290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476104"/>
            <a:ext cx="12192000" cy="381896"/>
          </a:xfrm>
          <a:prstGeom prst="rect">
            <a:avLst/>
          </a:prstGeom>
          <a:noFill/>
        </p:spPr>
        <p:txBody>
          <a:bodyPr wrap="square" rtlCol="0">
            <a:spAutoFit/>
          </a:bodyPr>
          <a:lstStyle/>
          <a:p>
            <a:pPr algn="ctr"/>
            <a:r>
              <a:rPr lang="en-US" dirty="0" smtClean="0">
                <a:latin typeface="Algerian" panose="04020705040A02060702" pitchFamily="82" charset="0"/>
              </a:rPr>
              <a:t>12</a:t>
            </a:r>
            <a:endParaRPr lang="en-US" dirty="0">
              <a:latin typeface="Algerian" panose="04020705040A02060702" pitchFamily="82" charset="0"/>
            </a:endParaRPr>
          </a:p>
        </p:txBody>
      </p:sp>
    </p:spTree>
    <p:extLst>
      <p:ext uri="{BB962C8B-B14F-4D97-AF65-F5344CB8AC3E}">
        <p14:creationId xmlns:p14="http://schemas.microsoft.com/office/powerpoint/2010/main" val="285642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1">
                <a:lumMod val="40000"/>
                <a:lumOff val="60000"/>
              </a:schemeClr>
            </a:solidFill>
          </a:ln>
        </p:spPr>
        <p:txBody>
          <a:bodyPr>
            <a:normAutofit/>
          </a:bodyPr>
          <a:lstStyle/>
          <a:p>
            <a:r>
              <a:rPr lang="en-US" sz="2000" dirty="0" smtClean="0">
                <a:latin typeface="+mn-lt"/>
              </a:rPr>
              <a:t>If you wish to issue an auxiliary manually, you may use the screen below.  </a:t>
            </a:r>
            <a:r>
              <a:rPr lang="en-US" sz="2000" dirty="0" err="1" smtClean="0">
                <a:latin typeface="+mn-lt"/>
              </a:rPr>
              <a:t>FoodShare</a:t>
            </a:r>
            <a:r>
              <a:rPr lang="en-US" sz="2000" dirty="0" smtClean="0">
                <a:latin typeface="+mn-lt"/>
              </a:rPr>
              <a:t> supplement codes are to the right.  After you complete the details, select add.  Always remember to notify your lead worker or supervisor for approval if your security clearance is less then a 50.</a:t>
            </a:r>
            <a:endParaRPr lang="en-US" sz="2000" dirty="0">
              <a:latin typeface="+mn-l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318" y="1825625"/>
            <a:ext cx="775151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959" y="1945864"/>
            <a:ext cx="379888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476104"/>
            <a:ext cx="12192000" cy="381896"/>
          </a:xfrm>
          <a:prstGeom prst="rect">
            <a:avLst/>
          </a:prstGeom>
          <a:noFill/>
        </p:spPr>
        <p:txBody>
          <a:bodyPr wrap="square" rtlCol="0">
            <a:spAutoFit/>
          </a:bodyPr>
          <a:lstStyle/>
          <a:p>
            <a:pPr algn="ctr"/>
            <a:r>
              <a:rPr lang="en-US" dirty="0" smtClean="0">
                <a:latin typeface="Algerian" panose="04020705040A02060702" pitchFamily="82" charset="0"/>
              </a:rPr>
              <a:t>13</a:t>
            </a:r>
            <a:endParaRPr lang="en-US" dirty="0">
              <a:latin typeface="Algerian" panose="04020705040A02060702" pitchFamily="82" charset="0"/>
            </a:endParaRPr>
          </a:p>
        </p:txBody>
      </p:sp>
    </p:spTree>
    <p:extLst>
      <p:ext uri="{BB962C8B-B14F-4D97-AF65-F5344CB8AC3E}">
        <p14:creationId xmlns:p14="http://schemas.microsoft.com/office/powerpoint/2010/main" val="10179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19175"/>
          </a:xfrm>
        </p:spPr>
        <p:txBody>
          <a:bodyPr>
            <a:normAutofit fontScale="90000"/>
          </a:bodyPr>
          <a:lstStyle/>
          <a:p>
            <a:pPr algn="ctr"/>
            <a:r>
              <a:rPr lang="en-US" b="1" dirty="0" smtClean="0"/>
              <a:t>Running with Dates: CTS Backdating Eligibility  </a:t>
            </a:r>
            <a:r>
              <a:rPr lang="en-US" dirty="0"/>
              <a:t/>
            </a:r>
            <a:br>
              <a:rPr lang="en-US" dirty="0"/>
            </a:br>
            <a:endParaRPr lang="en-US" dirty="0"/>
          </a:p>
        </p:txBody>
      </p:sp>
      <p:sp>
        <p:nvSpPr>
          <p:cNvPr id="2" name="Rectangle 1"/>
          <p:cNvSpPr/>
          <p:nvPr/>
        </p:nvSpPr>
        <p:spPr>
          <a:xfrm>
            <a:off x="279400" y="1244600"/>
            <a:ext cx="11798300" cy="4955203"/>
          </a:xfrm>
          <a:prstGeom prst="rect">
            <a:avLst/>
          </a:prstGeom>
        </p:spPr>
        <p:txBody>
          <a:bodyPr wrap="square">
            <a:spAutoFit/>
          </a:bodyPr>
          <a:lstStyle/>
          <a:p>
            <a:r>
              <a:rPr lang="en-US" sz="3200" dirty="0"/>
              <a:t>There are situations </a:t>
            </a:r>
            <a:r>
              <a:rPr lang="en-US" sz="3200" dirty="0" smtClean="0"/>
              <a:t>where we may </a:t>
            </a:r>
            <a:r>
              <a:rPr lang="en-US" sz="3200" dirty="0"/>
              <a:t>have to make a CTS payment for past months. </a:t>
            </a:r>
            <a:endParaRPr lang="en-US" sz="3200" dirty="0" smtClean="0"/>
          </a:p>
          <a:p>
            <a:r>
              <a:rPr lang="en-US" sz="2800" dirty="0" smtClean="0"/>
              <a:t> </a:t>
            </a:r>
          </a:p>
          <a:p>
            <a:pPr marL="457200" indent="-457200">
              <a:buFont typeface="Arial" panose="020B0604020202020204" pitchFamily="34" charset="0"/>
              <a:buChar char="•"/>
            </a:pPr>
            <a:r>
              <a:rPr lang="en-US" sz="2800" dirty="0" smtClean="0"/>
              <a:t>If </a:t>
            </a:r>
            <a:r>
              <a:rPr lang="en-US" sz="2800" dirty="0"/>
              <a:t>a child was not correctly included in the grant</a:t>
            </a:r>
            <a:r>
              <a:rPr lang="en-US" sz="2800" dirty="0" smtClean="0"/>
              <a:t>.</a:t>
            </a:r>
          </a:p>
          <a:p>
            <a:pPr marL="457200" indent="-457200">
              <a:buFont typeface="Arial" panose="020B0604020202020204" pitchFamily="34" charset="0"/>
              <a:buChar char="•"/>
            </a:pPr>
            <a:r>
              <a:rPr lang="en-US" sz="2800" dirty="0" smtClean="0"/>
              <a:t>Late reviews - A CTS review is completed more than 1 month past the review month (there is a 1 month grace period with no interruption).</a:t>
            </a:r>
          </a:p>
          <a:p>
            <a:pPr marL="457200" indent="-457200">
              <a:buFont typeface="Arial" panose="020B0604020202020204" pitchFamily="34" charset="0"/>
              <a:buChar char="•"/>
            </a:pPr>
            <a:r>
              <a:rPr lang="en-US" sz="2800" dirty="0" smtClean="0"/>
              <a:t>The parent is awarded SSI eligibility for a month or more prior to current eligibility.</a:t>
            </a:r>
          </a:p>
          <a:p>
            <a:pPr marL="457200" indent="-457200">
              <a:buFont typeface="Arial" panose="020B0604020202020204" pitchFamily="34" charset="0"/>
              <a:buChar char="•"/>
            </a:pPr>
            <a:r>
              <a:rPr lang="en-US" sz="2800" dirty="0" smtClean="0"/>
              <a:t>If a child that the SSI parent is caring for is added to the case after Adverse Action - note </a:t>
            </a:r>
            <a:r>
              <a:rPr lang="en-US" sz="2800" dirty="0"/>
              <a:t>b</a:t>
            </a:r>
            <a:r>
              <a:rPr lang="en-US" sz="2800" dirty="0" smtClean="0"/>
              <a:t>oth “Caring For” and “Filling Parental Role” must be selected on HH relationships page.   </a:t>
            </a:r>
            <a:endParaRPr lang="en-US" sz="2800" dirty="0"/>
          </a:p>
        </p:txBody>
      </p:sp>
      <p:sp>
        <p:nvSpPr>
          <p:cNvPr id="3" name="TextBox 2"/>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14</a:t>
            </a:r>
            <a:endParaRPr lang="en-US" dirty="0">
              <a:latin typeface="Algerian" panose="04020705040A02060702" pitchFamily="82" charset="0"/>
            </a:endParaRPr>
          </a:p>
        </p:txBody>
      </p:sp>
    </p:spTree>
    <p:extLst>
      <p:ext uri="{BB962C8B-B14F-4D97-AF65-F5344CB8AC3E}">
        <p14:creationId xmlns:p14="http://schemas.microsoft.com/office/powerpoint/2010/main" val="369257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2271" y="546100"/>
            <a:ext cx="11535229" cy="2677656"/>
          </a:xfrm>
          <a:prstGeom prst="rect">
            <a:avLst/>
          </a:prstGeom>
        </p:spPr>
        <p:txBody>
          <a:bodyPr wrap="square">
            <a:spAutoFit/>
          </a:bodyPr>
          <a:lstStyle/>
          <a:p>
            <a:r>
              <a:rPr lang="en-US" sz="2800" dirty="0"/>
              <a:t>Follow the driver flow through and confirm the case</a:t>
            </a:r>
            <a:r>
              <a:rPr lang="en-US" sz="2800" dirty="0" smtClean="0"/>
              <a:t>. </a:t>
            </a:r>
            <a:r>
              <a:rPr lang="en-US" sz="2800" dirty="0"/>
              <a:t>Watch the number of people in the group</a:t>
            </a:r>
            <a:r>
              <a:rPr lang="en-US" sz="2800" dirty="0" smtClean="0"/>
              <a:t>. </a:t>
            </a:r>
            <a:r>
              <a:rPr lang="en-US" sz="2800" dirty="0"/>
              <a:t>If the individual that you added to the case is CTS eligible, your grant size should increase</a:t>
            </a:r>
            <a:r>
              <a:rPr lang="en-US" sz="2800" dirty="0" smtClean="0"/>
              <a:t>. </a:t>
            </a:r>
            <a:r>
              <a:rPr lang="en-US" sz="2800" dirty="0"/>
              <a:t>If it does not increase, check the non-financial result on the Eligibility Summary screen. </a:t>
            </a:r>
            <a:r>
              <a:rPr lang="en-US" sz="2800" dirty="0" smtClean="0"/>
              <a:t>If </a:t>
            </a:r>
            <a:r>
              <a:rPr lang="en-US" sz="2800" dirty="0"/>
              <a:t>it does not show a failure code, go back and check your household relationships and see if the person is coded as caring for and filling a parental role.</a:t>
            </a:r>
          </a:p>
        </p:txBody>
      </p:sp>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79" t="35889" r="-479" b="-35889"/>
          <a:stretch/>
        </p:blipFill>
        <p:spPr>
          <a:xfrm>
            <a:off x="520700" y="3396342"/>
            <a:ext cx="10611891" cy="3461657"/>
          </a:xfrm>
          <a:prstGeom prst="rect">
            <a:avLst/>
          </a:prstGeom>
        </p:spPr>
      </p:pic>
      <p:sp>
        <p:nvSpPr>
          <p:cNvPr id="4" name="TextBox 3"/>
          <p:cNvSpPr txBox="1"/>
          <p:nvPr/>
        </p:nvSpPr>
        <p:spPr>
          <a:xfrm>
            <a:off x="0" y="6476104"/>
            <a:ext cx="12192000" cy="381895"/>
          </a:xfrm>
          <a:prstGeom prst="rect">
            <a:avLst/>
          </a:prstGeom>
          <a:noFill/>
        </p:spPr>
        <p:txBody>
          <a:bodyPr wrap="square" rtlCol="0">
            <a:spAutoFit/>
          </a:bodyPr>
          <a:lstStyle/>
          <a:p>
            <a:pPr algn="ctr"/>
            <a:r>
              <a:rPr lang="en-US" dirty="0" smtClean="0">
                <a:latin typeface="Algerian" panose="04020705040A02060702" pitchFamily="82" charset="0"/>
              </a:rPr>
              <a:t>15</a:t>
            </a:r>
            <a:endParaRPr lang="en-US" dirty="0">
              <a:latin typeface="Algerian" panose="04020705040A02060702" pitchFamily="82" charset="0"/>
            </a:endParaRPr>
          </a:p>
        </p:txBody>
      </p:sp>
    </p:spTree>
    <p:extLst>
      <p:ext uri="{BB962C8B-B14F-4D97-AF65-F5344CB8AC3E}">
        <p14:creationId xmlns:p14="http://schemas.microsoft.com/office/powerpoint/2010/main" val="278965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17500" y="304800"/>
            <a:ext cx="6007100" cy="62229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457200" indent="-457200">
              <a:buFont typeface="Arial" panose="020B0604020202020204" pitchFamily="34" charset="0"/>
              <a:buChar char="•"/>
            </a:pPr>
            <a:r>
              <a:rPr lang="en-US" sz="2400" dirty="0"/>
              <a:t>After </a:t>
            </a:r>
            <a:r>
              <a:rPr lang="en-US" sz="2400" dirty="0" smtClean="0"/>
              <a:t>confirming </a:t>
            </a:r>
            <a:r>
              <a:rPr lang="en-US" sz="2400" dirty="0"/>
              <a:t>the recurring month, run eligibility with dates, beginning with the month prior to the month you just ran</a:t>
            </a:r>
            <a:r>
              <a:rPr lang="en-US" sz="2400" dirty="0" smtClean="0"/>
              <a:t>. </a:t>
            </a:r>
            <a:r>
              <a:rPr lang="en-US" sz="2400" dirty="0"/>
              <a:t>After confirming </a:t>
            </a:r>
            <a:r>
              <a:rPr lang="en-US" sz="2400" dirty="0" smtClean="0"/>
              <a:t>CTS only, </a:t>
            </a:r>
            <a:r>
              <a:rPr lang="en-US" sz="2400" dirty="0"/>
              <a:t>you may need to do that for other, earlier months.  </a:t>
            </a:r>
          </a:p>
          <a:p>
            <a:pPr marL="457200" indent="-457200">
              <a:buFont typeface="Arial" panose="020B0604020202020204" pitchFamily="34" charset="0"/>
              <a:buChar char="•"/>
            </a:pPr>
            <a:r>
              <a:rPr lang="en-US" sz="2400" dirty="0" smtClean="0"/>
              <a:t>Once completed, you </a:t>
            </a:r>
            <a:r>
              <a:rPr lang="en-US" sz="2400" dirty="0"/>
              <a:t>will need to complete the Authorization for Retroactive Caretaker Supplement found in the appendix of the </a:t>
            </a:r>
            <a:r>
              <a:rPr lang="en-US" sz="2400" u="sng" dirty="0"/>
              <a:t>CTS Handbook</a:t>
            </a:r>
            <a:r>
              <a:rPr lang="en-US" sz="2400" dirty="0" smtClean="0"/>
              <a:t>. This </a:t>
            </a:r>
            <a:r>
              <a:rPr lang="en-US" sz="2400" dirty="0"/>
              <a:t>worksheet will also remind you to complete screen ACMP in the mainframe</a:t>
            </a:r>
            <a:r>
              <a:rPr lang="en-US" sz="2400" dirty="0" smtClean="0"/>
              <a:t>. </a:t>
            </a:r>
            <a:r>
              <a:rPr lang="en-US" sz="2400" dirty="0"/>
              <a:t>You will need  one screen for </a:t>
            </a:r>
            <a:r>
              <a:rPr lang="en-US" sz="2400" dirty="0" smtClean="0"/>
              <a:t>each </a:t>
            </a:r>
            <a:r>
              <a:rPr lang="en-US" sz="2400" dirty="0"/>
              <a:t>month you are paying</a:t>
            </a:r>
            <a:r>
              <a:rPr lang="en-US" sz="2400" dirty="0" smtClean="0"/>
              <a:t>. </a:t>
            </a:r>
          </a:p>
          <a:p>
            <a:pPr marL="457200" indent="-457200">
              <a:buFont typeface="Arial" panose="020B0604020202020204" pitchFamily="34" charset="0"/>
              <a:buChar char="•"/>
            </a:pPr>
            <a:r>
              <a:rPr lang="en-US" sz="2400" dirty="0"/>
              <a:t>Remember that the addition of a parent who is not receiving SSI may reduce the grant or close it.  </a:t>
            </a:r>
            <a:r>
              <a:rPr lang="en-US" sz="2400" dirty="0" smtClean="0"/>
              <a:t>(CTS </a:t>
            </a:r>
            <a:r>
              <a:rPr lang="en-US" sz="2400" dirty="0"/>
              <a:t>Handbook </a:t>
            </a:r>
            <a:r>
              <a:rPr lang="en-US" sz="2400" dirty="0" smtClean="0"/>
              <a:t>3.3-Exceptional Eligibility)</a:t>
            </a:r>
            <a:endParaRPr lang="en-US" sz="2400" dirty="0"/>
          </a:p>
          <a:p>
            <a:endParaRPr lang="en-US" sz="2400" dirty="0"/>
          </a:p>
        </p:txBody>
      </p:sp>
      <p:pic>
        <p:nvPicPr>
          <p:cNvPr id="7" name="Content Placeholder 9"/>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636" b="636"/>
          <a:stretch/>
        </p:blipFill>
        <p:spPr>
          <a:xfrm>
            <a:off x="6654800" y="189706"/>
            <a:ext cx="5067300" cy="6477000"/>
          </a:xfrm>
        </p:spPr>
      </p:pic>
      <p:sp>
        <p:nvSpPr>
          <p:cNvPr id="2" name="TextBox 1"/>
          <p:cNvSpPr txBox="1"/>
          <p:nvPr/>
        </p:nvSpPr>
        <p:spPr>
          <a:xfrm>
            <a:off x="0" y="6519134"/>
            <a:ext cx="12192000" cy="369332"/>
          </a:xfrm>
          <a:prstGeom prst="rect">
            <a:avLst/>
          </a:prstGeom>
          <a:noFill/>
        </p:spPr>
        <p:txBody>
          <a:bodyPr wrap="square" rtlCol="0">
            <a:spAutoFit/>
          </a:bodyPr>
          <a:lstStyle/>
          <a:p>
            <a:pPr algn="ctr"/>
            <a:r>
              <a:rPr lang="en-US" dirty="0" smtClean="0">
                <a:latin typeface="Algerian" panose="04020705040A02060702" pitchFamily="82" charset="0"/>
              </a:rPr>
              <a:t>16</a:t>
            </a:r>
            <a:endParaRPr lang="en-US" dirty="0">
              <a:latin typeface="Algerian" panose="04020705040A02060702" pitchFamily="82" charset="0"/>
            </a:endParaRPr>
          </a:p>
        </p:txBody>
      </p:sp>
    </p:spTree>
    <p:extLst>
      <p:ext uri="{BB962C8B-B14F-4D97-AF65-F5344CB8AC3E}">
        <p14:creationId xmlns:p14="http://schemas.microsoft.com/office/powerpoint/2010/main" val="378197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Running with Dates: CTS Child Add</a:t>
            </a:r>
            <a:endParaRPr lang="en-US" b="1" dirty="0"/>
          </a:p>
        </p:txBody>
      </p:sp>
      <p:pic>
        <p:nvPicPr>
          <p:cNvPr id="6" name="Picture 5"/>
          <p:cNvPicPr>
            <a:picLocks noChangeAspect="1"/>
          </p:cNvPicPr>
          <p:nvPr/>
        </p:nvPicPr>
        <p:blipFill>
          <a:blip r:embed="rId3"/>
          <a:stretch>
            <a:fillRect/>
          </a:stretch>
        </p:blipFill>
        <p:spPr>
          <a:xfrm>
            <a:off x="1045029" y="2281236"/>
            <a:ext cx="9846128" cy="3205163"/>
          </a:xfrm>
          <a:prstGeom prst="rect">
            <a:avLst/>
          </a:prstGeom>
        </p:spPr>
      </p:pic>
      <p:sp>
        <p:nvSpPr>
          <p:cNvPr id="2" name="TextBox 1"/>
          <p:cNvSpPr txBox="1"/>
          <p:nvPr/>
        </p:nvSpPr>
        <p:spPr>
          <a:xfrm>
            <a:off x="-3586"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17</a:t>
            </a:r>
            <a:endParaRPr lang="en-US" dirty="0">
              <a:latin typeface="Algerian" panose="04020705040A02060702" pitchFamily="82" charset="0"/>
            </a:endParaRPr>
          </a:p>
        </p:txBody>
      </p:sp>
    </p:spTree>
    <p:extLst>
      <p:ext uri="{BB962C8B-B14F-4D97-AF65-F5344CB8AC3E}">
        <p14:creationId xmlns:p14="http://schemas.microsoft.com/office/powerpoint/2010/main" val="252957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algn="ctr"/>
            <a:endParaRPr lang="en-US" dirty="0" smtClean="0"/>
          </a:p>
          <a:p>
            <a:pPr marL="0" indent="0" algn="ctr">
              <a:buNone/>
            </a:pPr>
            <a:r>
              <a:rPr lang="en-US" dirty="0" smtClean="0">
                <a:latin typeface="+mj-lt"/>
              </a:rPr>
              <a:t>Table of Contents</a:t>
            </a:r>
          </a:p>
          <a:p>
            <a:pPr marL="0" indent="0" algn="ctr">
              <a:buNone/>
            </a:pPr>
            <a:r>
              <a:rPr lang="en-US" dirty="0">
                <a:latin typeface="+mj-lt"/>
              </a:rPr>
              <a:t> </a:t>
            </a:r>
            <a:r>
              <a:rPr lang="en-US" dirty="0" smtClean="0">
                <a:latin typeface="+mj-lt"/>
              </a:rPr>
              <a:t>  </a:t>
            </a:r>
            <a:r>
              <a:rPr lang="en-US" sz="1400" dirty="0" smtClean="0">
                <a:latin typeface="+mj-lt"/>
              </a:rPr>
              <a:t>1.When do I run dates?</a:t>
            </a:r>
          </a:p>
          <a:p>
            <a:pPr marL="0" indent="0" algn="ctr">
              <a:buNone/>
            </a:pPr>
            <a:r>
              <a:rPr lang="en-US" sz="1400" dirty="0" smtClean="0">
                <a:latin typeface="+mj-lt"/>
              </a:rPr>
              <a:t>2.Newborn/Person Add</a:t>
            </a:r>
          </a:p>
          <a:p>
            <a:pPr marL="0" indent="0" algn="ctr">
              <a:buNone/>
            </a:pPr>
            <a:r>
              <a:rPr lang="en-US" sz="1400" dirty="0" smtClean="0">
                <a:latin typeface="+mj-lt"/>
              </a:rPr>
              <a:t>5.Recalculate of benefits: Auxiliaries</a:t>
            </a:r>
          </a:p>
          <a:p>
            <a:pPr marL="0" indent="0" algn="ctr">
              <a:buNone/>
            </a:pPr>
            <a:r>
              <a:rPr lang="en-US" sz="1400" dirty="0" smtClean="0">
                <a:latin typeface="+mj-lt"/>
              </a:rPr>
              <a:t>9.Issuing Auxiliaries</a:t>
            </a:r>
          </a:p>
          <a:p>
            <a:pPr marL="0" indent="0" algn="ctr">
              <a:buNone/>
            </a:pPr>
            <a:r>
              <a:rPr lang="en-US" sz="1400" dirty="0" smtClean="0">
                <a:latin typeface="+mj-lt"/>
              </a:rPr>
              <a:t>14.Running with dates: CTS backdating eligibility</a:t>
            </a:r>
          </a:p>
          <a:p>
            <a:pPr marL="0" indent="0" algn="ctr">
              <a:buNone/>
            </a:pPr>
            <a:r>
              <a:rPr lang="en-US" sz="1400" dirty="0" smtClean="0">
                <a:latin typeface="+mj-lt"/>
              </a:rPr>
              <a:t>17.Running with dates: CTS child add</a:t>
            </a:r>
          </a:p>
          <a:p>
            <a:pPr marL="0" indent="0" algn="ctr">
              <a:buNone/>
            </a:pPr>
            <a:r>
              <a:rPr lang="en-US" sz="1400" dirty="0" smtClean="0">
                <a:latin typeface="+mj-lt"/>
              </a:rPr>
              <a:t>18.Running with dates: CTS late reviews</a:t>
            </a:r>
          </a:p>
          <a:p>
            <a:pPr marL="0" indent="0" algn="ctr">
              <a:buNone/>
            </a:pPr>
            <a:r>
              <a:rPr lang="en-US" sz="1400" dirty="0" smtClean="0">
                <a:latin typeface="+mj-lt"/>
              </a:rPr>
              <a:t>19.Running with dates: CTS and retroactive SSI</a:t>
            </a:r>
          </a:p>
          <a:p>
            <a:pPr marL="0" indent="0" algn="ctr">
              <a:buNone/>
            </a:pPr>
            <a:r>
              <a:rPr lang="en-US" sz="1400" dirty="0" smtClean="0">
                <a:latin typeface="+mj-lt"/>
              </a:rPr>
              <a:t>21.Running with dates: premiums</a:t>
            </a:r>
          </a:p>
          <a:p>
            <a:pPr marL="0" indent="0" algn="ctr">
              <a:buNone/>
            </a:pPr>
            <a:r>
              <a:rPr lang="en-US" sz="1400" dirty="0" smtClean="0">
                <a:latin typeface="+mj-lt"/>
              </a:rPr>
              <a:t>24.Running with dates: Decreased premiums</a:t>
            </a:r>
          </a:p>
          <a:p>
            <a:pPr marL="0" indent="0" algn="ctr">
              <a:buNone/>
            </a:pPr>
            <a:r>
              <a:rPr lang="en-US" sz="1400" dirty="0" smtClean="0">
                <a:latin typeface="+mj-lt"/>
              </a:rPr>
              <a:t>25:Healthcare running with dates: Newborn/Person add</a:t>
            </a:r>
          </a:p>
          <a:p>
            <a:pPr marL="0" indent="0" algn="ctr">
              <a:buNone/>
            </a:pPr>
            <a:r>
              <a:rPr lang="en-US" sz="1400" dirty="0" smtClean="0">
                <a:latin typeface="+mj-lt"/>
              </a:rPr>
              <a:t>26.ChildCare</a:t>
            </a:r>
          </a:p>
          <a:p>
            <a:pPr marL="0" indent="0" algn="ctr">
              <a:buNone/>
            </a:pPr>
            <a:r>
              <a:rPr lang="en-US" sz="1400" dirty="0" smtClean="0">
                <a:latin typeface="+mj-lt"/>
              </a:rPr>
              <a:t>31.Things to remember</a:t>
            </a:r>
          </a:p>
          <a:p>
            <a:pPr marL="0" indent="0" algn="ctr">
              <a:buNone/>
            </a:pPr>
            <a:r>
              <a:rPr lang="en-US" sz="1400" dirty="0" smtClean="0">
                <a:latin typeface="+mj-lt"/>
              </a:rPr>
              <a:t>33.Citations</a:t>
            </a: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sz="1400" dirty="0" smtClean="0">
              <a:latin typeface="+mj-lt"/>
            </a:endParaRPr>
          </a:p>
          <a:p>
            <a:pPr marL="0" indent="0" algn="ctr">
              <a:buNone/>
            </a:pPr>
            <a:endParaRPr lang="en-US" dirty="0">
              <a:latin typeface="+mj-lt"/>
            </a:endParaRPr>
          </a:p>
        </p:txBody>
      </p:sp>
    </p:spTree>
    <p:extLst>
      <p:ext uri="{BB962C8B-B14F-4D97-AF65-F5344CB8AC3E}">
        <p14:creationId xmlns:p14="http://schemas.microsoft.com/office/powerpoint/2010/main" val="44476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Running with Dates: CTS Late Reviews</a:t>
            </a:r>
            <a:endParaRPr lang="en-US" b="1" dirty="0"/>
          </a:p>
        </p:txBody>
      </p:sp>
      <p:sp>
        <p:nvSpPr>
          <p:cNvPr id="6" name="Rectangle 5"/>
          <p:cNvSpPr/>
          <p:nvPr/>
        </p:nvSpPr>
        <p:spPr>
          <a:xfrm>
            <a:off x="571500" y="1930400"/>
            <a:ext cx="11099800" cy="4401205"/>
          </a:xfrm>
          <a:prstGeom prst="rect">
            <a:avLst/>
          </a:prstGeom>
        </p:spPr>
        <p:txBody>
          <a:bodyPr wrap="square">
            <a:spAutoFit/>
          </a:bodyPr>
          <a:lstStyle/>
          <a:p>
            <a:pPr marL="457200" indent="-457200">
              <a:buFont typeface="Arial" panose="020B0604020202020204" pitchFamily="34" charset="0"/>
              <a:buChar char="•"/>
            </a:pPr>
            <a:r>
              <a:rPr lang="en-US" sz="2800" dirty="0"/>
              <a:t>Normally, one will not need to run with dates for a late CTS </a:t>
            </a:r>
            <a:r>
              <a:rPr lang="en-US" sz="2800" dirty="0" smtClean="0"/>
              <a:t>review</a:t>
            </a:r>
            <a:r>
              <a:rPr lang="en-US" sz="2800" dirty="0"/>
              <a:t> </a:t>
            </a:r>
            <a:r>
              <a:rPr lang="en-US" sz="2800" dirty="0" smtClean="0"/>
              <a:t>since there is a 1 month grace period. If renewal is completed in the month after it is due, simply </a:t>
            </a:r>
            <a:r>
              <a:rPr lang="en-US" sz="2800" dirty="0"/>
              <a:t>leave your request date as it was, run the review and CARES should go back and reopen CTS at </a:t>
            </a:r>
            <a:r>
              <a:rPr lang="en-US" sz="2800" dirty="0" smtClean="0"/>
              <a:t>of the </a:t>
            </a:r>
            <a:r>
              <a:rPr lang="en-US" sz="2800" dirty="0"/>
              <a:t>date it ended</a:t>
            </a:r>
            <a:r>
              <a:rPr lang="en-US" sz="2800" dirty="0" smtClean="0"/>
              <a:t>. </a:t>
            </a:r>
            <a:r>
              <a:rPr lang="en-US" sz="2800" dirty="0"/>
              <a:t>You will not need to complete the Authorization for Retroactive CTS form nor mainframe screen ACMP</a:t>
            </a:r>
            <a:r>
              <a:rPr lang="en-US" sz="2800" dirty="0" smtClean="0"/>
              <a:t>.</a:t>
            </a:r>
          </a:p>
          <a:p>
            <a:endParaRPr lang="en-US" sz="2800" dirty="0"/>
          </a:p>
          <a:p>
            <a:pPr marL="457200" indent="-457200">
              <a:buFont typeface="Arial" panose="020B0604020202020204" pitchFamily="34" charset="0"/>
              <a:buChar char="•"/>
            </a:pPr>
            <a:r>
              <a:rPr lang="en-US" sz="2800" dirty="0"/>
              <a:t>If you need to run with dates, start with the recurring date, and work backwards</a:t>
            </a:r>
            <a:r>
              <a:rPr lang="en-US" sz="2800" dirty="0" smtClean="0"/>
              <a:t>. </a:t>
            </a:r>
            <a:r>
              <a:rPr lang="en-US" sz="2800" dirty="0"/>
              <a:t>In this situation, you will need to complete the retroactive CTS </a:t>
            </a:r>
            <a:r>
              <a:rPr lang="en-US" sz="2800" dirty="0" smtClean="0"/>
              <a:t>form, ACMP and case comments.</a:t>
            </a:r>
            <a:endParaRPr lang="en-US" sz="2800" dirty="0"/>
          </a:p>
        </p:txBody>
      </p:sp>
      <p:sp>
        <p:nvSpPr>
          <p:cNvPr id="2" name="TextBox 1"/>
          <p:cNvSpPr txBox="1"/>
          <p:nvPr/>
        </p:nvSpPr>
        <p:spPr>
          <a:xfrm>
            <a:off x="0" y="6508376"/>
            <a:ext cx="12192000" cy="369332"/>
          </a:xfrm>
          <a:prstGeom prst="rect">
            <a:avLst/>
          </a:prstGeom>
          <a:noFill/>
        </p:spPr>
        <p:txBody>
          <a:bodyPr wrap="square" rtlCol="0">
            <a:spAutoFit/>
          </a:bodyPr>
          <a:lstStyle/>
          <a:p>
            <a:pPr algn="ctr"/>
            <a:r>
              <a:rPr lang="en-US" dirty="0" smtClean="0">
                <a:latin typeface="Algerian" panose="04020705040A02060702" pitchFamily="82" charset="0"/>
              </a:rPr>
              <a:t>18</a:t>
            </a:r>
            <a:endParaRPr lang="en-US" dirty="0">
              <a:latin typeface="Algerian" panose="04020705040A02060702" pitchFamily="82" charset="0"/>
            </a:endParaRPr>
          </a:p>
        </p:txBody>
      </p:sp>
    </p:spTree>
    <p:extLst>
      <p:ext uri="{BB962C8B-B14F-4D97-AF65-F5344CB8AC3E}">
        <p14:creationId xmlns:p14="http://schemas.microsoft.com/office/powerpoint/2010/main" val="277509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7104"/>
          </a:xfrm>
        </p:spPr>
        <p:txBody>
          <a:bodyPr/>
          <a:lstStyle/>
          <a:p>
            <a:pPr algn="ctr"/>
            <a:r>
              <a:rPr lang="en-US" b="1" dirty="0" smtClean="0"/>
              <a:t>Running with Dates: CTS and Retroactive </a:t>
            </a:r>
            <a:r>
              <a:rPr lang="en-US" b="1" dirty="0"/>
              <a:t>SSI</a:t>
            </a:r>
          </a:p>
        </p:txBody>
      </p:sp>
      <p:sp>
        <p:nvSpPr>
          <p:cNvPr id="3" name="Rectangle 2"/>
          <p:cNvSpPr/>
          <p:nvPr/>
        </p:nvSpPr>
        <p:spPr>
          <a:xfrm>
            <a:off x="203199" y="2041071"/>
            <a:ext cx="11150601" cy="4524315"/>
          </a:xfrm>
          <a:prstGeom prst="rect">
            <a:avLst/>
          </a:prstGeom>
        </p:spPr>
        <p:txBody>
          <a:bodyPr wrap="square">
            <a:spAutoFit/>
          </a:bodyPr>
          <a:lstStyle/>
          <a:p>
            <a:pPr marL="457200" indent="-457200">
              <a:buFont typeface="Arial" panose="020B0604020202020204" pitchFamily="34" charset="0"/>
              <a:buChar char="•"/>
            </a:pPr>
            <a:r>
              <a:rPr lang="en-US" sz="3200" dirty="0"/>
              <a:t>There are situations where a client is awarded SSI </a:t>
            </a:r>
            <a:r>
              <a:rPr lang="en-US" sz="3200" dirty="0" smtClean="0"/>
              <a:t>to </a:t>
            </a:r>
            <a:r>
              <a:rPr lang="en-US" sz="3200" dirty="0"/>
              <a:t>a month earlier than the present month</a:t>
            </a:r>
            <a:r>
              <a:rPr lang="en-US" sz="3200" dirty="0" smtClean="0"/>
              <a:t>.</a:t>
            </a:r>
          </a:p>
          <a:p>
            <a:endParaRPr lang="en-US" sz="3200" dirty="0"/>
          </a:p>
          <a:p>
            <a:pPr marL="457200" indent="-457200">
              <a:buFont typeface="Arial" panose="020B0604020202020204" pitchFamily="34" charset="0"/>
              <a:buChar char="•"/>
            </a:pPr>
            <a:r>
              <a:rPr lang="en-US" sz="3200" dirty="0"/>
              <a:t>Workers can begin CTS eligibility with the award month </a:t>
            </a:r>
            <a:r>
              <a:rPr lang="en-US" sz="3200" u="sng" dirty="0"/>
              <a:t>IF</a:t>
            </a:r>
            <a:r>
              <a:rPr lang="en-US" sz="3200" dirty="0"/>
              <a:t> the client has had an open case for the entire </a:t>
            </a:r>
            <a:r>
              <a:rPr lang="en-US" sz="3200" dirty="0" smtClean="0"/>
              <a:t>period.  </a:t>
            </a:r>
          </a:p>
          <a:p>
            <a:endParaRPr lang="en-US" sz="3200" dirty="0"/>
          </a:p>
          <a:p>
            <a:pPr marL="457200" indent="-457200">
              <a:buFont typeface="Arial" panose="020B0604020202020204" pitchFamily="34" charset="0"/>
              <a:buChar char="•"/>
            </a:pPr>
            <a:r>
              <a:rPr lang="en-US" sz="3200" dirty="0" smtClean="0"/>
              <a:t>For a new CTS request, if </a:t>
            </a:r>
            <a:r>
              <a:rPr lang="en-US" sz="3200" dirty="0"/>
              <a:t>possible, set the request date for the month SSI began.  This </a:t>
            </a:r>
            <a:r>
              <a:rPr lang="en-US" sz="3200" dirty="0" smtClean="0"/>
              <a:t>may </a:t>
            </a:r>
            <a:r>
              <a:rPr lang="en-US" sz="3200" dirty="0"/>
              <a:t>not </a:t>
            </a:r>
            <a:r>
              <a:rPr lang="en-US" sz="3200" dirty="0" smtClean="0"/>
              <a:t>work if </a:t>
            </a:r>
            <a:r>
              <a:rPr lang="en-US" sz="3200" dirty="0"/>
              <a:t>it </a:t>
            </a:r>
            <a:r>
              <a:rPr lang="en-US" sz="3200" dirty="0" smtClean="0"/>
              <a:t>was </a:t>
            </a:r>
            <a:r>
              <a:rPr lang="en-US" sz="3200" dirty="0"/>
              <a:t>more than nine months ago. </a:t>
            </a:r>
          </a:p>
        </p:txBody>
      </p:sp>
      <p:sp>
        <p:nvSpPr>
          <p:cNvPr id="4" name="TextBox 3"/>
          <p:cNvSpPr txBox="1"/>
          <p:nvPr/>
        </p:nvSpPr>
        <p:spPr>
          <a:xfrm>
            <a:off x="0" y="6486861"/>
            <a:ext cx="12192000" cy="371139"/>
          </a:xfrm>
          <a:prstGeom prst="rect">
            <a:avLst/>
          </a:prstGeom>
          <a:noFill/>
        </p:spPr>
        <p:txBody>
          <a:bodyPr wrap="square" rtlCol="0">
            <a:spAutoFit/>
          </a:bodyPr>
          <a:lstStyle/>
          <a:p>
            <a:pPr algn="ctr"/>
            <a:r>
              <a:rPr lang="en-US" dirty="0" smtClean="0">
                <a:latin typeface="Algerian" panose="04020705040A02060702" pitchFamily="82" charset="0"/>
              </a:rPr>
              <a:t>19</a:t>
            </a:r>
            <a:endParaRPr lang="en-US" dirty="0">
              <a:latin typeface="Algerian" panose="04020705040A02060702" pitchFamily="82" charset="0"/>
            </a:endParaRPr>
          </a:p>
        </p:txBody>
      </p:sp>
    </p:spTree>
    <p:extLst>
      <p:ext uri="{BB962C8B-B14F-4D97-AF65-F5344CB8AC3E}">
        <p14:creationId xmlns:p14="http://schemas.microsoft.com/office/powerpoint/2010/main" val="1126064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Rectangle 2"/>
          <p:cNvSpPr/>
          <p:nvPr/>
        </p:nvSpPr>
        <p:spPr>
          <a:xfrm>
            <a:off x="212271" y="538844"/>
            <a:ext cx="11756572" cy="5509200"/>
          </a:xfrm>
          <a:prstGeom prst="rect">
            <a:avLst/>
          </a:prstGeom>
        </p:spPr>
        <p:txBody>
          <a:bodyPr wrap="square">
            <a:spAutoFit/>
          </a:bodyPr>
          <a:lstStyle/>
          <a:p>
            <a:pPr marL="457200" indent="-457200">
              <a:buFont typeface="Arial" panose="020B0604020202020204" pitchFamily="34" charset="0"/>
              <a:buChar char="•"/>
            </a:pPr>
            <a:r>
              <a:rPr lang="en-US" sz="3200" dirty="0"/>
              <a:t>In the above situation, set the request date to the earliest possible date to get as many months open at one time as you can.  You will not need to complete the Retroactive CTS worksheet nor complete mainframe screen </a:t>
            </a:r>
            <a:r>
              <a:rPr lang="en-US" sz="3200" dirty="0" smtClean="0"/>
              <a:t>ACMP</a:t>
            </a:r>
            <a:r>
              <a:rPr lang="en-US" sz="3200" dirty="0"/>
              <a:t> </a:t>
            </a:r>
            <a:r>
              <a:rPr lang="en-US" sz="3200" dirty="0" smtClean="0"/>
              <a:t>for those months that go through a recurring run.</a:t>
            </a:r>
          </a:p>
          <a:p>
            <a:r>
              <a:rPr lang="en-US" sz="3200" dirty="0" smtClean="0"/>
              <a:t> </a:t>
            </a:r>
            <a:endParaRPr lang="en-US" sz="3200" dirty="0"/>
          </a:p>
          <a:p>
            <a:pPr marL="457200" indent="-457200">
              <a:buFont typeface="Arial" panose="020B0604020202020204" pitchFamily="34" charset="0"/>
              <a:buChar char="•"/>
            </a:pPr>
            <a:r>
              <a:rPr lang="en-US" sz="3200" dirty="0"/>
              <a:t>Run with dates for any other months, working backwards, complete the Retroactive CTS worksheet and mainframe screen ACMP</a:t>
            </a:r>
            <a:r>
              <a:rPr lang="en-US" sz="3200" dirty="0" smtClean="0"/>
              <a:t>.</a:t>
            </a:r>
          </a:p>
          <a:p>
            <a:endParaRPr lang="en-US" sz="3200" dirty="0"/>
          </a:p>
          <a:p>
            <a:pPr marL="457200" indent="-457200">
              <a:buFont typeface="Arial" panose="020B0604020202020204" pitchFamily="34" charset="0"/>
              <a:buChar char="•"/>
            </a:pPr>
            <a:r>
              <a:rPr lang="en-US" sz="3200" dirty="0"/>
              <a:t>Ascertain that the client was awarded State SSI in those </a:t>
            </a:r>
            <a:r>
              <a:rPr lang="en-US" sz="3200" dirty="0" smtClean="0"/>
              <a:t>months</a:t>
            </a:r>
            <a:r>
              <a:rPr lang="en-US" sz="3200" dirty="0"/>
              <a:t>.  </a:t>
            </a:r>
          </a:p>
        </p:txBody>
      </p:sp>
      <p:sp>
        <p:nvSpPr>
          <p:cNvPr id="2" name="TextBox 1"/>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20</a:t>
            </a:r>
            <a:endParaRPr lang="en-US" dirty="0">
              <a:latin typeface="Algerian" panose="04020705040A02060702" pitchFamily="82" charset="0"/>
            </a:endParaRPr>
          </a:p>
        </p:txBody>
      </p:sp>
    </p:spTree>
    <p:extLst>
      <p:ext uri="{BB962C8B-B14F-4D97-AF65-F5344CB8AC3E}">
        <p14:creationId xmlns:p14="http://schemas.microsoft.com/office/powerpoint/2010/main" val="440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t>Running with Dates: Premiums</a:t>
            </a:r>
            <a:r>
              <a:rPr lang="en-US" dirty="0"/>
              <a:t/>
            </a:r>
            <a:br>
              <a:rPr lang="en-US" dirty="0"/>
            </a:br>
            <a:endParaRPr lang="en-US" dirty="0"/>
          </a:p>
        </p:txBody>
      </p:sp>
      <p:sp>
        <p:nvSpPr>
          <p:cNvPr id="2" name="Content Placeholder 1"/>
          <p:cNvSpPr>
            <a:spLocks noGrp="1"/>
          </p:cNvSpPr>
          <p:nvPr>
            <p:ph idx="1"/>
          </p:nvPr>
        </p:nvSpPr>
        <p:spPr>
          <a:xfrm>
            <a:off x="838200" y="1485900"/>
            <a:ext cx="10515600" cy="4691063"/>
          </a:xfrm>
        </p:spPr>
        <p:txBody>
          <a:bodyPr>
            <a:normAutofit fontScale="92500" lnSpcReduction="20000"/>
          </a:bodyPr>
          <a:lstStyle/>
          <a:p>
            <a:pPr marL="0" indent="0">
              <a:buNone/>
            </a:pPr>
            <a:r>
              <a:rPr lang="en-US" b="1" dirty="0"/>
              <a:t>Premium paid </a:t>
            </a:r>
            <a:r>
              <a:rPr lang="en-US" b="1" u="sng" dirty="0"/>
              <a:t>prior</a:t>
            </a:r>
            <a:r>
              <a:rPr lang="en-US" b="1" dirty="0"/>
              <a:t> to the end of the closure </a:t>
            </a:r>
            <a:r>
              <a:rPr lang="en-US" b="1" dirty="0" smtClean="0"/>
              <a:t>month</a:t>
            </a:r>
          </a:p>
          <a:p>
            <a:pPr lvl="0"/>
            <a:r>
              <a:rPr lang="en-US" dirty="0"/>
              <a:t>Mark the premium as paid (if paid at the agency)</a:t>
            </a:r>
          </a:p>
          <a:p>
            <a:pPr lvl="0"/>
            <a:r>
              <a:rPr lang="en-US" dirty="0"/>
              <a:t>Delete the RRP</a:t>
            </a:r>
          </a:p>
          <a:p>
            <a:pPr lvl="0"/>
            <a:r>
              <a:rPr lang="en-US" dirty="0"/>
              <a:t>Run eligibility without a date and confirm eligibility</a:t>
            </a:r>
          </a:p>
          <a:p>
            <a:pPr lvl="0"/>
            <a:r>
              <a:rPr lang="en-US" dirty="0"/>
              <a:t>Run with </a:t>
            </a:r>
            <a:r>
              <a:rPr lang="en-US" dirty="0" smtClean="0"/>
              <a:t>date(s</a:t>
            </a:r>
            <a:r>
              <a:rPr lang="en-US" dirty="0"/>
              <a:t>) for the month(s) you are re-opening and confirm. </a:t>
            </a:r>
            <a:endParaRPr lang="en-US" dirty="0" smtClean="0"/>
          </a:p>
          <a:p>
            <a:pPr lvl="0"/>
            <a:r>
              <a:rPr lang="en-US" dirty="0" smtClean="0"/>
              <a:t>Please do not adjust the request dates.</a:t>
            </a:r>
            <a:endParaRPr lang="en-US" dirty="0"/>
          </a:p>
          <a:p>
            <a:pPr marL="0" indent="0">
              <a:buNone/>
            </a:pPr>
            <a:endParaRPr lang="en-US" dirty="0"/>
          </a:p>
          <a:p>
            <a:pPr marL="0" indent="0">
              <a:buNone/>
            </a:pPr>
            <a:r>
              <a:rPr lang="en-US" dirty="0" smtClean="0"/>
              <a:t>Example, MAGC closed at Feb AA for non payment of premium, MAGB stayed open. Premium is paid 2/26/16. Run case with </a:t>
            </a:r>
            <a:r>
              <a:rPr lang="en-US" dirty="0"/>
              <a:t>a March date &amp; </a:t>
            </a:r>
            <a:r>
              <a:rPr lang="en-US" dirty="0" smtClean="0"/>
              <a:t>confirm, then without a date and confirm ongoing month (April).  If it is the first of the month, run for March and send a premium request.  Do not run any further.</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469" y="1027906"/>
            <a:ext cx="3277074" cy="2111829"/>
          </a:xfrm>
          <a:prstGeom prst="rect">
            <a:avLst/>
          </a:prstGeom>
        </p:spPr>
      </p:pic>
      <p:sp>
        <p:nvSpPr>
          <p:cNvPr id="3" name="TextBox 2"/>
          <p:cNvSpPr txBox="1"/>
          <p:nvPr/>
        </p:nvSpPr>
        <p:spPr>
          <a:xfrm>
            <a:off x="0" y="6529892"/>
            <a:ext cx="12192000" cy="369332"/>
          </a:xfrm>
          <a:prstGeom prst="rect">
            <a:avLst/>
          </a:prstGeom>
          <a:noFill/>
        </p:spPr>
        <p:txBody>
          <a:bodyPr wrap="square" rtlCol="0">
            <a:spAutoFit/>
          </a:bodyPr>
          <a:lstStyle/>
          <a:p>
            <a:pPr algn="ctr"/>
            <a:r>
              <a:rPr lang="en-US" dirty="0" smtClean="0">
                <a:latin typeface="Algerian" panose="04020705040A02060702" pitchFamily="82" charset="0"/>
              </a:rPr>
              <a:t>21</a:t>
            </a:r>
            <a:endParaRPr lang="en-US" dirty="0">
              <a:latin typeface="Algerian" panose="04020705040A02060702" pitchFamily="82" charset="0"/>
            </a:endParaRPr>
          </a:p>
        </p:txBody>
      </p:sp>
    </p:spTree>
    <p:extLst>
      <p:ext uri="{BB962C8B-B14F-4D97-AF65-F5344CB8AC3E}">
        <p14:creationId xmlns:p14="http://schemas.microsoft.com/office/powerpoint/2010/main" val="278148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fontScale="92500"/>
          </a:bodyPr>
          <a:lstStyle/>
          <a:p>
            <a:pPr marL="0" indent="0">
              <a:buNone/>
            </a:pPr>
            <a:r>
              <a:rPr lang="en-US" b="1" dirty="0"/>
              <a:t>Premium paid </a:t>
            </a:r>
            <a:r>
              <a:rPr lang="en-US" b="1" u="sng" dirty="0"/>
              <a:t>after</a:t>
            </a:r>
            <a:r>
              <a:rPr lang="en-US" b="1" dirty="0"/>
              <a:t> the last day of the closure </a:t>
            </a:r>
            <a:r>
              <a:rPr lang="en-US" b="1" dirty="0" smtClean="0"/>
              <a:t>month.</a:t>
            </a:r>
            <a:endParaRPr lang="en-US" dirty="0"/>
          </a:p>
          <a:p>
            <a:pPr marL="0" indent="0">
              <a:buNone/>
            </a:pPr>
            <a:endParaRPr lang="en-US" dirty="0"/>
          </a:p>
          <a:p>
            <a:r>
              <a:rPr lang="en-US" dirty="0"/>
              <a:t>Before reopening </a:t>
            </a:r>
            <a:r>
              <a:rPr lang="en-US" dirty="0" smtClean="0"/>
              <a:t>BCP</a:t>
            </a:r>
            <a:r>
              <a:rPr lang="en-US" dirty="0"/>
              <a:t>, the premium of the current month must be collected</a:t>
            </a:r>
            <a:r>
              <a:rPr lang="en-US" dirty="0" smtClean="0"/>
              <a:t>.</a:t>
            </a:r>
          </a:p>
          <a:p>
            <a:pPr marL="0" indent="0">
              <a:buNone/>
            </a:pPr>
            <a:r>
              <a:rPr lang="en-US" dirty="0" smtClean="0"/>
              <a:t>Example, MAGC premium for January 2016 was received 2/20/16 along with the Feb premium. The case closed 1/31/16 for lack of premium. </a:t>
            </a:r>
            <a:endParaRPr lang="en-US" dirty="0"/>
          </a:p>
          <a:p>
            <a:pPr marL="0" indent="0">
              <a:buNone/>
            </a:pPr>
            <a:r>
              <a:rPr lang="en-US" dirty="0" smtClean="0"/>
              <a:t>Go to the premium payment tracking page and mark the January &amp; February premiums as paid. (If payment not rec’d at agency, ensure it was paid).</a:t>
            </a:r>
          </a:p>
          <a:p>
            <a:r>
              <a:rPr lang="en-US" dirty="0" smtClean="0"/>
              <a:t>Go to the BC+ RRP screen &amp; delete the RRP with a LP code (for each individual)</a:t>
            </a:r>
          </a:p>
          <a:p>
            <a:r>
              <a:rPr lang="en-US" dirty="0" smtClean="0"/>
              <a:t>Initiate eligibility and run with no dates (for February), confirm MAGC. </a:t>
            </a:r>
          </a:p>
          <a:p>
            <a:r>
              <a:rPr lang="en-US" dirty="0" smtClean="0"/>
              <a:t>Re-Initiate eligibility and run March, then April and confirm each month. </a:t>
            </a:r>
          </a:p>
        </p:txBody>
      </p:sp>
      <p:sp>
        <p:nvSpPr>
          <p:cNvPr id="2" name="TextBox 1"/>
          <p:cNvSpPr txBox="1"/>
          <p:nvPr/>
        </p:nvSpPr>
        <p:spPr>
          <a:xfrm>
            <a:off x="0" y="6529892"/>
            <a:ext cx="12192000" cy="369332"/>
          </a:xfrm>
          <a:prstGeom prst="rect">
            <a:avLst/>
          </a:prstGeom>
          <a:noFill/>
        </p:spPr>
        <p:txBody>
          <a:bodyPr wrap="square" rtlCol="0">
            <a:spAutoFit/>
          </a:bodyPr>
          <a:lstStyle/>
          <a:p>
            <a:pPr algn="ctr"/>
            <a:r>
              <a:rPr lang="en-US" dirty="0" smtClean="0">
                <a:latin typeface="Algerian" panose="04020705040A02060702" pitchFamily="82" charset="0"/>
              </a:rPr>
              <a:t>22</a:t>
            </a:r>
            <a:endParaRPr lang="en-US" dirty="0">
              <a:latin typeface="Algerian" panose="04020705040A02060702" pitchFamily="82" charset="0"/>
            </a:endParaRPr>
          </a:p>
        </p:txBody>
      </p:sp>
    </p:spTree>
    <p:extLst>
      <p:ext uri="{BB962C8B-B14F-4D97-AF65-F5344CB8AC3E}">
        <p14:creationId xmlns:p14="http://schemas.microsoft.com/office/powerpoint/2010/main" val="106558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586" y="506186"/>
            <a:ext cx="11560628" cy="567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a:bodyPr>
          <a:lstStyle/>
          <a:p>
            <a:r>
              <a:rPr lang="en-US" dirty="0" smtClean="0"/>
              <a:t>If </a:t>
            </a:r>
            <a:r>
              <a:rPr lang="en-US" dirty="0"/>
              <a:t>CARES does not allow you to confirm a prior month, you will need </a:t>
            </a:r>
            <a:r>
              <a:rPr lang="en-US" dirty="0" smtClean="0"/>
              <a:t>to do </a:t>
            </a:r>
            <a:r>
              <a:rPr lang="en-US" dirty="0"/>
              <a:t>a manual certification (with a premium based </a:t>
            </a:r>
            <a:r>
              <a:rPr lang="en-US" dirty="0" smtClean="0"/>
              <a:t>status </a:t>
            </a:r>
            <a:r>
              <a:rPr lang="en-US" dirty="0"/>
              <a:t>code – usually the previous one</a:t>
            </a:r>
            <a:r>
              <a:rPr lang="en-US" dirty="0" smtClean="0"/>
              <a:t>).</a:t>
            </a:r>
          </a:p>
          <a:p>
            <a:r>
              <a:rPr lang="en-US" dirty="0" smtClean="0"/>
              <a:t>If you receive a late premium at your agency and you cannot confirm the next month’s premium, complete the premium section on page 2 of the Manual certification (F10110).   </a:t>
            </a:r>
          </a:p>
          <a:p>
            <a:r>
              <a:rPr lang="en-US" dirty="0"/>
              <a:t>You will also need to send a manual positive notice for any </a:t>
            </a:r>
            <a:r>
              <a:rPr lang="en-US" dirty="0" smtClean="0"/>
              <a:t>months </a:t>
            </a:r>
            <a:r>
              <a:rPr lang="en-US" dirty="0"/>
              <a:t>where manual certifications were completed. </a:t>
            </a:r>
          </a:p>
          <a:p>
            <a:pPr marL="0" indent="0">
              <a:buNone/>
            </a:pPr>
            <a:endParaRPr lang="en-US" dirty="0"/>
          </a:p>
          <a:p>
            <a:endParaRPr lang="en-US" dirty="0"/>
          </a:p>
        </p:txBody>
      </p:sp>
      <p:sp>
        <p:nvSpPr>
          <p:cNvPr id="2" name="TextBox 1"/>
          <p:cNvSpPr txBox="1"/>
          <p:nvPr/>
        </p:nvSpPr>
        <p:spPr>
          <a:xfrm>
            <a:off x="0" y="6519134"/>
            <a:ext cx="12192000" cy="369332"/>
          </a:xfrm>
          <a:prstGeom prst="rect">
            <a:avLst/>
          </a:prstGeom>
          <a:noFill/>
        </p:spPr>
        <p:txBody>
          <a:bodyPr wrap="square" rtlCol="0">
            <a:spAutoFit/>
          </a:bodyPr>
          <a:lstStyle/>
          <a:p>
            <a:pPr algn="ctr"/>
            <a:r>
              <a:rPr lang="en-US" dirty="0" smtClean="0">
                <a:latin typeface="Algerian" panose="04020705040A02060702" pitchFamily="82" charset="0"/>
              </a:rPr>
              <a:t>23</a:t>
            </a:r>
            <a:endParaRPr lang="en-US" dirty="0">
              <a:latin typeface="Algerian" panose="04020705040A02060702" pitchFamily="82" charset="0"/>
            </a:endParaRPr>
          </a:p>
        </p:txBody>
      </p:sp>
    </p:spTree>
    <p:extLst>
      <p:ext uri="{BB962C8B-B14F-4D97-AF65-F5344CB8AC3E}">
        <p14:creationId xmlns:p14="http://schemas.microsoft.com/office/powerpoint/2010/main" val="187758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Running with Dates: Decreased Premiums</a:t>
            </a:r>
            <a:endParaRPr lang="en-US" b="1" dirty="0"/>
          </a:p>
        </p:txBody>
      </p:sp>
      <p:sp>
        <p:nvSpPr>
          <p:cNvPr id="3" name="Content Placeholder 2"/>
          <p:cNvSpPr>
            <a:spLocks noGrp="1"/>
          </p:cNvSpPr>
          <p:nvPr>
            <p:ph sz="half" idx="1"/>
          </p:nvPr>
        </p:nvSpPr>
        <p:spPr>
          <a:xfrm>
            <a:off x="838200" y="1825625"/>
            <a:ext cx="10515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lstStyle/>
          <a:p>
            <a:r>
              <a:rPr lang="en-US" dirty="0" smtClean="0"/>
              <a:t>When a change is reported resulting in a lower premium, it is effective during the month the change occurred if reported within ten days, or in the month of the report.</a:t>
            </a:r>
            <a:endParaRPr lang="en-US" dirty="0"/>
          </a:p>
          <a:p>
            <a:pPr marL="0" indent="0">
              <a:buNone/>
            </a:pPr>
            <a:r>
              <a:rPr lang="en-US" dirty="0" smtClean="0"/>
              <a:t>For example, if a person reports their EI decreased, update the EI page date (to the month of the report), pend the case. If verification is received timely, run the case immediately beginning the month of the report. Then run ongoing months. Review the new premium amounts to ensure the change is effective the month it was reported (if verified timely). </a:t>
            </a:r>
            <a:endParaRPr lang="en-US" dirty="0"/>
          </a:p>
        </p:txBody>
      </p:sp>
      <p:sp>
        <p:nvSpPr>
          <p:cNvPr id="4" name="TextBox 3"/>
          <p:cNvSpPr txBox="1"/>
          <p:nvPr/>
        </p:nvSpPr>
        <p:spPr>
          <a:xfrm>
            <a:off x="0" y="6476104"/>
            <a:ext cx="12192000" cy="381896"/>
          </a:xfrm>
          <a:prstGeom prst="rect">
            <a:avLst/>
          </a:prstGeom>
          <a:noFill/>
        </p:spPr>
        <p:txBody>
          <a:bodyPr wrap="square" rtlCol="0">
            <a:spAutoFit/>
          </a:bodyPr>
          <a:lstStyle/>
          <a:p>
            <a:pPr algn="ctr"/>
            <a:r>
              <a:rPr lang="en-US" dirty="0" smtClean="0">
                <a:latin typeface="Algerian" panose="04020705040A02060702" pitchFamily="82" charset="0"/>
              </a:rPr>
              <a:t>24</a:t>
            </a:r>
            <a:endParaRPr lang="en-US" dirty="0">
              <a:latin typeface="Algerian" panose="04020705040A02060702" pitchFamily="82" charset="0"/>
            </a:endParaRPr>
          </a:p>
        </p:txBody>
      </p:sp>
    </p:spTree>
    <p:extLst>
      <p:ext uri="{BB962C8B-B14F-4D97-AF65-F5344CB8AC3E}">
        <p14:creationId xmlns:p14="http://schemas.microsoft.com/office/powerpoint/2010/main" val="217962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Healthcare Running with Dates: Person/Newborn Adds</a:t>
            </a:r>
            <a:endParaRPr lang="en-US" b="1" dirty="0"/>
          </a:p>
        </p:txBody>
      </p:sp>
      <p:sp>
        <p:nvSpPr>
          <p:cNvPr id="3" name="Content Placeholder 2"/>
          <p:cNvSpPr>
            <a:spLocks noGrp="1"/>
          </p:cNvSpPr>
          <p:nvPr>
            <p:ph sz="half" idx="1"/>
          </p:nvPr>
        </p:nvSpPr>
        <p:spPr>
          <a:xfrm>
            <a:off x="838200" y="1600200"/>
            <a:ext cx="5181600" cy="45767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fontScale="92500" lnSpcReduction="10000"/>
          </a:bodyPr>
          <a:lstStyle/>
          <a:p>
            <a:endParaRPr lang="en-US" dirty="0"/>
          </a:p>
          <a:p>
            <a:r>
              <a:rPr lang="en-US" dirty="0" smtClean="0"/>
              <a:t>After adding baby, run eligibility (without dates) and confirm, then run with dates (working backwards) to baby’s birth month, confirming each month. Then run again without dates &amp; confirm. </a:t>
            </a:r>
          </a:p>
          <a:p>
            <a:r>
              <a:rPr lang="en-US" dirty="0" smtClean="0"/>
              <a:t>After adding a person, run recurring month first (without dates), working backwards to current month and then run ongoing again.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9875" y="2362994"/>
            <a:ext cx="4286250" cy="3276600"/>
          </a:xfrm>
        </p:spPr>
      </p:pic>
      <p:sp>
        <p:nvSpPr>
          <p:cNvPr id="2" name="TextBox 1"/>
          <p:cNvSpPr txBox="1"/>
          <p:nvPr/>
        </p:nvSpPr>
        <p:spPr>
          <a:xfrm>
            <a:off x="0" y="6476104"/>
            <a:ext cx="12192000" cy="381896"/>
          </a:xfrm>
          <a:prstGeom prst="rect">
            <a:avLst/>
          </a:prstGeom>
          <a:noFill/>
        </p:spPr>
        <p:txBody>
          <a:bodyPr wrap="square" rtlCol="0">
            <a:spAutoFit/>
          </a:bodyPr>
          <a:lstStyle/>
          <a:p>
            <a:pPr algn="ctr"/>
            <a:r>
              <a:rPr lang="en-US" dirty="0" smtClean="0">
                <a:latin typeface="Algerian" panose="04020705040A02060702" pitchFamily="82" charset="0"/>
              </a:rPr>
              <a:t>25</a:t>
            </a:r>
            <a:endParaRPr lang="en-US" dirty="0">
              <a:latin typeface="Algerian" panose="04020705040A02060702" pitchFamily="82" charset="0"/>
            </a:endParaRPr>
          </a:p>
        </p:txBody>
      </p:sp>
    </p:spTree>
    <p:extLst>
      <p:ext uri="{BB962C8B-B14F-4D97-AF65-F5344CB8AC3E}">
        <p14:creationId xmlns:p14="http://schemas.microsoft.com/office/powerpoint/2010/main" val="14142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887"/>
          </a:xfr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t>ChildCare</a:t>
            </a:r>
            <a:endParaRPr lang="en-US" b="1" dirty="0"/>
          </a:p>
        </p:txBody>
      </p:sp>
      <p:sp>
        <p:nvSpPr>
          <p:cNvPr id="3" name="Content Placeholder 2"/>
          <p:cNvSpPr>
            <a:spLocks noGrp="1"/>
          </p:cNvSpPr>
          <p:nvPr>
            <p:ph sz="half" idx="1"/>
          </p:nvPr>
        </p:nvSpPr>
        <p:spPr>
          <a:xfrm>
            <a:off x="0" y="1237128"/>
            <a:ext cx="12191999" cy="5620871"/>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dirty="0" smtClean="0">
                <a:latin typeface="Calibri Light" panose="020F0302020204030204" pitchFamily="34" charset="0"/>
              </a:rPr>
              <a:t>    Workers </a:t>
            </a:r>
            <a:r>
              <a:rPr lang="en-US" dirty="0">
                <a:latin typeface="Calibri Light" panose="020F0302020204030204" pitchFamily="34" charset="0"/>
              </a:rPr>
              <a:t>must run eligibility with dates after adverse action to confirm Child Care </a:t>
            </a:r>
            <a:r>
              <a:rPr lang="en-US" dirty="0" smtClean="0">
                <a:latin typeface="Calibri Light" panose="020F0302020204030204" pitchFamily="34" charset="0"/>
              </a:rPr>
              <a:t>    closures </a:t>
            </a:r>
            <a:r>
              <a:rPr lang="en-US" dirty="0">
                <a:latin typeface="Calibri Light" panose="020F0302020204030204" pitchFamily="34" charset="0"/>
              </a:rPr>
              <a:t>for the next consecutive month for the following specific reasons: </a:t>
            </a:r>
          </a:p>
          <a:p>
            <a:pPr marL="0" indent="0">
              <a:buNone/>
            </a:pPr>
            <a:r>
              <a:rPr lang="en-US" dirty="0" smtClean="0">
                <a:latin typeface="Calibri Light" panose="020F0302020204030204" pitchFamily="34" charset="0"/>
              </a:rPr>
              <a:t>    •</a:t>
            </a:r>
            <a:r>
              <a:rPr lang="en-US" dirty="0">
                <a:latin typeface="Calibri Light" panose="020F0302020204030204" pitchFamily="34" charset="0"/>
              </a:rPr>
              <a:t>	Any instance of Child Support non-cooperation; </a:t>
            </a:r>
          </a:p>
          <a:p>
            <a:pPr marL="0" indent="0">
              <a:buNone/>
            </a:pPr>
            <a:r>
              <a:rPr lang="en-US" dirty="0" smtClean="0">
                <a:latin typeface="Calibri Light" panose="020F0302020204030204" pitchFamily="34" charset="0"/>
              </a:rPr>
              <a:t>    •</a:t>
            </a:r>
            <a:r>
              <a:rPr lang="en-US" dirty="0">
                <a:latin typeface="Calibri Light" panose="020F0302020204030204" pitchFamily="34" charset="0"/>
              </a:rPr>
              <a:t>	When the parent no longer resides in Wisconsin; </a:t>
            </a:r>
          </a:p>
          <a:p>
            <a:pPr marL="0" indent="0">
              <a:buNone/>
            </a:pPr>
            <a:r>
              <a:rPr lang="en-US" dirty="0" smtClean="0">
                <a:latin typeface="Calibri Light" panose="020F0302020204030204" pitchFamily="34" charset="0"/>
              </a:rPr>
              <a:t>    •</a:t>
            </a:r>
            <a:r>
              <a:rPr lang="en-US" dirty="0">
                <a:latin typeface="Calibri Light" panose="020F0302020204030204" pitchFamily="34" charset="0"/>
              </a:rPr>
              <a:t>	When there are no eligible children in the household; or </a:t>
            </a:r>
          </a:p>
          <a:p>
            <a:pPr marL="0" indent="0">
              <a:buNone/>
            </a:pPr>
            <a:r>
              <a:rPr lang="en-US" dirty="0" smtClean="0">
                <a:latin typeface="Calibri Light" panose="020F0302020204030204" pitchFamily="34" charset="0"/>
              </a:rPr>
              <a:t>    •</a:t>
            </a:r>
            <a:r>
              <a:rPr lang="en-US" dirty="0">
                <a:latin typeface="Calibri Light" panose="020F0302020204030204" pitchFamily="34" charset="0"/>
              </a:rPr>
              <a:t>	When the required verification was not returned within the seven (7) </a:t>
            </a:r>
            <a:r>
              <a:rPr lang="en-US" dirty="0" err="1" smtClean="0">
                <a:latin typeface="Calibri Light" panose="020F0302020204030204" pitchFamily="34" charset="0"/>
              </a:rPr>
              <a:t>busi</a:t>
            </a:r>
            <a:r>
              <a:rPr lang="en-US" dirty="0" smtClean="0">
                <a:latin typeface="Calibri Light" panose="020F0302020204030204" pitchFamily="34" charset="0"/>
              </a:rPr>
              <a:t>-  ness </a:t>
            </a:r>
            <a:r>
              <a:rPr lang="en-US" dirty="0">
                <a:latin typeface="Calibri Light" panose="020F0302020204030204" pitchFamily="34" charset="0"/>
              </a:rPr>
              <a:t>day time frame from the date the Notice of Verification Needed was mailed. </a:t>
            </a:r>
          </a:p>
          <a:p>
            <a:pPr marL="0" indent="0">
              <a:buNone/>
            </a:pPr>
            <a:endParaRPr lang="en-US" dirty="0"/>
          </a:p>
        </p:txBody>
      </p:sp>
      <p:sp>
        <p:nvSpPr>
          <p:cNvPr id="5" name="TextBox 4"/>
          <p:cNvSpPr txBox="1"/>
          <p:nvPr/>
        </p:nvSpPr>
        <p:spPr>
          <a:xfrm>
            <a:off x="0" y="6476104"/>
            <a:ext cx="12192000" cy="381896"/>
          </a:xfrm>
          <a:prstGeom prst="rect">
            <a:avLst/>
          </a:prstGeom>
          <a:noFill/>
        </p:spPr>
        <p:txBody>
          <a:bodyPr wrap="square" rtlCol="0">
            <a:spAutoFit/>
          </a:bodyPr>
          <a:lstStyle/>
          <a:p>
            <a:pPr algn="ctr"/>
            <a:r>
              <a:rPr lang="en-US" dirty="0" smtClean="0">
                <a:latin typeface="Algerian" panose="04020705040A02060702" pitchFamily="82" charset="0"/>
              </a:rPr>
              <a:t>26</a:t>
            </a:r>
            <a:endParaRPr lang="en-US" dirty="0">
              <a:latin typeface="Algerian" panose="04020705040A02060702" pitchFamily="82" charset="0"/>
            </a:endParaRPr>
          </a:p>
        </p:txBody>
      </p:sp>
    </p:spTree>
    <p:extLst>
      <p:ext uri="{BB962C8B-B14F-4D97-AF65-F5344CB8AC3E}">
        <p14:creationId xmlns:p14="http://schemas.microsoft.com/office/powerpoint/2010/main" val="21046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lnSpcReduction="10000"/>
          </a:bodyPr>
          <a:lstStyle/>
          <a:p>
            <a:r>
              <a:rPr lang="en-US" dirty="0"/>
              <a:t>When any of these above reasons occur, the agency worker must use the following process to close the Child Care AG for the next consecutive month when running eligibility after adverse action to prevent EBT CSAW benefits from being loaded onto the CC EBT card in error:</a:t>
            </a:r>
          </a:p>
          <a:p>
            <a:r>
              <a:rPr lang="en-US" dirty="0"/>
              <a:t>STEP 1: Worker must run without dates for recurring months and confirm. </a:t>
            </a:r>
          </a:p>
          <a:p>
            <a:r>
              <a:rPr lang="en-US" dirty="0"/>
              <a:t>STEP 2: Worker must change the Child Care request on the Child Care Request page in CWW back to “Yes” (leaving the dates as they appear). </a:t>
            </a:r>
          </a:p>
          <a:p>
            <a:r>
              <a:rPr lang="en-US" dirty="0"/>
              <a:t>STEP 3: Worker must run with dates (using the begin date of the first day of the next consecutive month) to close the Child Care AG for the next consecutive month. </a:t>
            </a:r>
          </a:p>
          <a:p>
            <a:r>
              <a:rPr lang="en-US" dirty="0"/>
              <a:t>NOTE:  If the agency worker accidentally runs for recurring and forgets to change the Child Care request to “Yes,” then when the agency worker runs with dates to confirm the Child Care closure for the next consecutive month, Child Care will fail for “054” reason code and the agency worker will not be able to confirm the Child Care AG closed. To fix this, the agency worker will need to change the Child Care request to “Yes” and then run with dates again to confirm the Child Care closure for the next consecutive month for the correct closure reason. </a:t>
            </a:r>
          </a:p>
          <a:p>
            <a:endParaRPr lang="en-US" dirty="0"/>
          </a:p>
          <a:p>
            <a:endParaRPr lang="en-US" dirty="0"/>
          </a:p>
        </p:txBody>
      </p:sp>
      <p:sp>
        <p:nvSpPr>
          <p:cNvPr id="4" name="TextBox 3"/>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27</a:t>
            </a:r>
            <a:endParaRPr lang="en-US" dirty="0">
              <a:latin typeface="Algerian" panose="04020705040A02060702" pitchFamily="82" charset="0"/>
            </a:endParaRPr>
          </a:p>
        </p:txBody>
      </p:sp>
    </p:spTree>
    <p:extLst>
      <p:ext uri="{BB962C8B-B14F-4D97-AF65-F5344CB8AC3E}">
        <p14:creationId xmlns:p14="http://schemas.microsoft.com/office/powerpoint/2010/main" val="327696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1852"/>
            <a:ext cx="10515600" cy="1190248"/>
          </a:xfrm>
        </p:spPr>
        <p:txBody>
          <a:bodyPr>
            <a:normAutofit fontScale="90000"/>
          </a:bodyPr>
          <a:lstStyle/>
          <a:p>
            <a:r>
              <a:rPr lang="en-US" sz="2800" dirty="0" smtClean="0"/>
              <a:t/>
            </a:r>
            <a:br>
              <a:rPr lang="en-US" sz="2800" dirty="0" smtClean="0"/>
            </a:br>
            <a:r>
              <a:rPr lang="en-US" sz="2700" dirty="0" smtClean="0">
                <a:latin typeface="+mn-lt"/>
              </a:rPr>
              <a:t>It </a:t>
            </a:r>
            <a:r>
              <a:rPr lang="en-US" sz="2700" dirty="0">
                <a:latin typeface="+mn-lt"/>
              </a:rPr>
              <a:t>is imperative to run with dates in CARES only when absolutely necessary. There are various circumstances that require you to run a case with dates. Some of the most common uses in running with dates are:</a:t>
            </a:r>
            <a:br>
              <a:rPr lang="en-US" sz="2700" dirty="0">
                <a:latin typeface="+mn-lt"/>
              </a:rPr>
            </a:br>
            <a:endParaRPr lang="en-US" sz="2700" dirty="0">
              <a:latin typeface="+mn-lt"/>
            </a:endParaRPr>
          </a:p>
        </p:txBody>
      </p:sp>
      <p:sp>
        <p:nvSpPr>
          <p:cNvPr id="3" name="Content Placeholder 2"/>
          <p:cNvSpPr>
            <a:spLocks noGrp="1"/>
          </p:cNvSpPr>
          <p:nvPr>
            <p:ph idx="1"/>
          </p:nvPr>
        </p:nvSpPr>
        <p:spPr>
          <a:xfrm>
            <a:off x="838200" y="2955471"/>
            <a:ext cx="10515600" cy="322149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txBody>
          <a:bodyPr/>
          <a:lstStyle/>
          <a:p>
            <a:pPr lvl="0"/>
            <a:r>
              <a:rPr lang="en-US" sz="3600" dirty="0"/>
              <a:t>Newborn/Person </a:t>
            </a:r>
            <a:r>
              <a:rPr lang="en-US" sz="3600" dirty="0" smtClean="0"/>
              <a:t>Add</a:t>
            </a:r>
          </a:p>
          <a:p>
            <a:pPr lvl="0"/>
            <a:r>
              <a:rPr lang="en-US" sz="3600" dirty="0" smtClean="0"/>
              <a:t>Recalculation of Benefits: Auxiliaries</a:t>
            </a:r>
          </a:p>
          <a:p>
            <a:pPr lvl="0"/>
            <a:r>
              <a:rPr lang="en-US" sz="3600" dirty="0" smtClean="0"/>
              <a:t>CTS </a:t>
            </a:r>
            <a:r>
              <a:rPr lang="en-US" sz="3600" dirty="0"/>
              <a:t>Backdating Eligibility</a:t>
            </a:r>
          </a:p>
          <a:p>
            <a:pPr lvl="0"/>
            <a:r>
              <a:rPr lang="en-US" sz="3600" dirty="0"/>
              <a:t>Medical: </a:t>
            </a:r>
            <a:r>
              <a:rPr lang="en-US" sz="3600" dirty="0" smtClean="0"/>
              <a:t>Late </a:t>
            </a:r>
            <a:r>
              <a:rPr lang="en-US" sz="3600" dirty="0"/>
              <a:t>premiums, d</a:t>
            </a:r>
            <a:r>
              <a:rPr lang="en-US" sz="3600" dirty="0" smtClean="0"/>
              <a:t>ecreased premiums, person adds</a:t>
            </a:r>
            <a:endParaRPr lang="en-US" sz="3600" dirty="0"/>
          </a:p>
          <a:p>
            <a:pPr marL="0" indent="0">
              <a:buNone/>
            </a:pPr>
            <a:endParaRPr lang="en-US" dirty="0"/>
          </a:p>
        </p:txBody>
      </p:sp>
      <p:sp>
        <p:nvSpPr>
          <p:cNvPr id="5" name="Rectangle 4"/>
          <p:cNvSpPr/>
          <p:nvPr/>
        </p:nvSpPr>
        <p:spPr>
          <a:xfrm>
            <a:off x="2489200" y="564634"/>
            <a:ext cx="6222999" cy="1077218"/>
          </a:xfrm>
          <a:prstGeom prst="rect">
            <a:avLst/>
          </a:prstGeom>
        </p:spPr>
        <p:txBody>
          <a:bodyPr wrap="square">
            <a:spAutoFit/>
          </a:bodyPr>
          <a:lstStyle/>
          <a:p>
            <a:pPr algn="ctr"/>
            <a:r>
              <a:rPr lang="en-US" sz="3200" b="1" dirty="0"/>
              <a:t>WHEN DO I RUN WITH DATES???</a:t>
            </a:r>
            <a:endParaRPr lang="en-US" sz="3200" dirty="0"/>
          </a:p>
        </p:txBody>
      </p:sp>
      <p:sp>
        <p:nvSpPr>
          <p:cNvPr id="4" name="TextBox 3"/>
          <p:cNvSpPr txBox="1"/>
          <p:nvPr/>
        </p:nvSpPr>
        <p:spPr>
          <a:xfrm>
            <a:off x="10758"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1</a:t>
            </a:r>
            <a:endParaRPr lang="en-US" dirty="0">
              <a:latin typeface="Algerian" panose="04020705040A02060702" pitchFamily="82" charset="0"/>
            </a:endParaRPr>
          </a:p>
        </p:txBody>
      </p:sp>
    </p:spTree>
    <p:extLst>
      <p:ext uri="{BB962C8B-B14F-4D97-AF65-F5344CB8AC3E}">
        <p14:creationId xmlns:p14="http://schemas.microsoft.com/office/powerpoint/2010/main" val="298630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1972"/>
            <a:ext cx="10515600" cy="5864991"/>
          </a:xfrm>
          <a:solidFill>
            <a:schemeClr val="accent1">
              <a:lumMod val="40000"/>
              <a:lumOff val="60000"/>
            </a:schemeClr>
          </a:solidFill>
        </p:spPr>
        <p:txBody>
          <a:bodyPr/>
          <a:lstStyle/>
          <a:p>
            <a:r>
              <a:rPr lang="en-US" dirty="0" smtClean="0"/>
              <a:t>The following screenshot shows a situation in which the worker ran with dates to close a </a:t>
            </a:r>
            <a:r>
              <a:rPr lang="en-US" dirty="0" err="1" smtClean="0"/>
              <a:t>ChildCare</a:t>
            </a:r>
            <a:r>
              <a:rPr lang="en-US" dirty="0" smtClean="0"/>
              <a:t> case after cutoff.</a:t>
            </a:r>
          </a:p>
          <a:p>
            <a:r>
              <a:rPr lang="en-US" dirty="0" smtClean="0"/>
              <a:t>When on the Confirmed Assistance Group Eligibility History screen, hit the Show Invalid button.</a:t>
            </a:r>
          </a:p>
          <a:p>
            <a:r>
              <a:rPr lang="en-US" dirty="0" smtClean="0"/>
              <a:t>You will see a history of all confirmations.</a:t>
            </a:r>
          </a:p>
          <a:p>
            <a:r>
              <a:rPr lang="en-US" dirty="0" smtClean="0"/>
              <a:t>On this case, January 2017 passed at cutoff.  </a:t>
            </a:r>
          </a:p>
          <a:p>
            <a:r>
              <a:rPr lang="en-US" dirty="0" smtClean="0"/>
              <a:t>The worker ran with dates for January to close the case on December 27.  </a:t>
            </a:r>
          </a:p>
          <a:p>
            <a:r>
              <a:rPr lang="en-US" dirty="0" smtClean="0"/>
              <a:t>Verification came in later and the case passed.</a:t>
            </a:r>
            <a:endParaRPr lang="en-US" dirty="0"/>
          </a:p>
          <a:p>
            <a:endParaRPr lang="en-US" dirty="0"/>
          </a:p>
        </p:txBody>
      </p:sp>
      <p:sp>
        <p:nvSpPr>
          <p:cNvPr id="5" name="TextBox 4"/>
          <p:cNvSpPr txBox="1"/>
          <p:nvPr/>
        </p:nvSpPr>
        <p:spPr>
          <a:xfrm>
            <a:off x="0" y="6508376"/>
            <a:ext cx="12080838" cy="369332"/>
          </a:xfrm>
          <a:prstGeom prst="rect">
            <a:avLst/>
          </a:prstGeom>
          <a:noFill/>
        </p:spPr>
        <p:txBody>
          <a:bodyPr wrap="square" rtlCol="0">
            <a:spAutoFit/>
          </a:bodyPr>
          <a:lstStyle/>
          <a:p>
            <a:pPr algn="ctr"/>
            <a:r>
              <a:rPr lang="en-US" dirty="0" smtClean="0">
                <a:latin typeface="Algerian" panose="04020705040A02060702" pitchFamily="82" charset="0"/>
              </a:rPr>
              <a:t>28</a:t>
            </a:r>
            <a:endParaRPr lang="en-US" dirty="0">
              <a:latin typeface="Algerian" panose="04020705040A02060702" pitchFamily="82" charset="0"/>
            </a:endParaRPr>
          </a:p>
        </p:txBody>
      </p:sp>
    </p:spTree>
    <p:extLst>
      <p:ext uri="{BB962C8B-B14F-4D97-AF65-F5344CB8AC3E}">
        <p14:creationId xmlns:p14="http://schemas.microsoft.com/office/powerpoint/2010/main" val="2689741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581" y="602428"/>
            <a:ext cx="10628555" cy="57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40649"/>
            <a:ext cx="12048565" cy="369332"/>
          </a:xfrm>
          <a:prstGeom prst="rect">
            <a:avLst/>
          </a:prstGeom>
          <a:noFill/>
        </p:spPr>
        <p:txBody>
          <a:bodyPr wrap="square" rtlCol="0">
            <a:spAutoFit/>
          </a:bodyPr>
          <a:lstStyle/>
          <a:p>
            <a:pPr algn="ctr"/>
            <a:r>
              <a:rPr lang="en-US" dirty="0" smtClean="0">
                <a:latin typeface="Algerian" panose="04020705040A02060702" pitchFamily="82" charset="0"/>
              </a:rPr>
              <a:t>29</a:t>
            </a:r>
            <a:endParaRPr lang="en-US" dirty="0">
              <a:latin typeface="Algerian" panose="04020705040A02060702" pitchFamily="82" charset="0"/>
            </a:endParaRPr>
          </a:p>
        </p:txBody>
      </p:sp>
    </p:spTree>
    <p:extLst>
      <p:ext uri="{BB962C8B-B14F-4D97-AF65-F5344CB8AC3E}">
        <p14:creationId xmlns:p14="http://schemas.microsoft.com/office/powerpoint/2010/main" val="264993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2879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r>
              <a:rPr lang="en-US" sz="2700" dirty="0"/>
              <a:t>Closure Reason Codes: The following closure reason codes will close a Child Care AG when an agency worker is running with dates after adverse action to confirm a Child Care closure for the next consecutive month:  Other closure codes will not allow you to confirm the closure, in those circumstances the worker will need to go into EBT CSAW and end the current authorization for the last day of the current month. </a:t>
            </a:r>
            <a:endParaRPr lang="en-US" dirty="0"/>
          </a:p>
        </p:txBody>
      </p:sp>
      <p:sp>
        <p:nvSpPr>
          <p:cNvPr id="3" name="Content Placeholder 2"/>
          <p:cNvSpPr>
            <a:spLocks noGrp="1"/>
          </p:cNvSpPr>
          <p:nvPr>
            <p:ph idx="1"/>
          </p:nvPr>
        </p:nvSpPr>
        <p:spPr>
          <a:xfrm>
            <a:off x="0" y="1825624"/>
            <a:ext cx="12192000" cy="50323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pPr marL="0" indent="0" algn="ctr">
              <a:buNone/>
            </a:pPr>
            <a:r>
              <a:rPr lang="en-US" dirty="0"/>
              <a:t> </a:t>
            </a:r>
          </a:p>
          <a:p>
            <a:pPr marL="0" indent="0" algn="ctr">
              <a:buNone/>
            </a:pPr>
            <a:endParaRPr lang="en-US" dirty="0"/>
          </a:p>
          <a:p>
            <a:pPr marL="0" indent="0" algn="ctr">
              <a:buNone/>
            </a:pPr>
            <a:r>
              <a:rPr lang="en-US" dirty="0"/>
              <a:t> </a:t>
            </a:r>
          </a:p>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012" y="1979407"/>
            <a:ext cx="8358691" cy="403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30</a:t>
            </a:r>
            <a:endParaRPr lang="en-US" dirty="0">
              <a:latin typeface="Algerian" panose="04020705040A02060702" pitchFamily="82" charset="0"/>
            </a:endParaRPr>
          </a:p>
        </p:txBody>
      </p:sp>
    </p:spTree>
    <p:extLst>
      <p:ext uri="{BB962C8B-B14F-4D97-AF65-F5344CB8AC3E}">
        <p14:creationId xmlns:p14="http://schemas.microsoft.com/office/powerpoint/2010/main" val="116129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THINGS TO REMEMBER</a:t>
            </a:r>
            <a:r>
              <a:rPr lang="en-US" dirty="0" smtClean="0"/>
              <a:t>:</a:t>
            </a:r>
            <a:endParaRPr lang="en-US" dirty="0"/>
          </a:p>
        </p:txBody>
      </p:sp>
      <p:sp>
        <p:nvSpPr>
          <p:cNvPr id="3" name="Content Placeholder 2"/>
          <p:cNvSpPr>
            <a:spLocks noGrp="1"/>
          </p:cNvSpPr>
          <p:nvPr>
            <p:ph sz="half" idx="1"/>
          </p:nvPr>
        </p:nvSpPr>
        <p:spPr>
          <a:xfrm>
            <a:off x="508000" y="1910442"/>
            <a:ext cx="11455399" cy="45411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lnSpcReduction="10000"/>
          </a:bodyPr>
          <a:lstStyle/>
          <a:p>
            <a:r>
              <a:rPr lang="en-US" sz="3000" dirty="0"/>
              <a:t>When running with dates, it is important to ensure that the begin months and budget pages are reviewed for accuracy before confirming to make sure the correct income and expenses are listed for the months you are looking at.  </a:t>
            </a:r>
          </a:p>
          <a:p>
            <a:r>
              <a:rPr lang="en-US" sz="3000" dirty="0"/>
              <a:t>Confirming FoodShare benefits while running with dates will NEVER issue the benefit, you must issue an auxiliary.</a:t>
            </a:r>
          </a:p>
          <a:p>
            <a:r>
              <a:rPr lang="en-US" sz="3000" dirty="0"/>
              <a:t>When you run with dates and confirm, notices are generated. Best practice is to only confirm the benefits you are trying to update. Confirming changes to other programs may generate incorrect notices of eligibility for those other programs. Remember to suppress any incorrect notices generated as a result of running with dates. </a:t>
            </a:r>
          </a:p>
          <a:p>
            <a:endParaRPr lang="en-US" dirty="0"/>
          </a:p>
        </p:txBody>
      </p:sp>
      <p:pic>
        <p:nvPicPr>
          <p:cNvPr id="5" name="Content Placeholder 4" descr="http://cdn2-b.examiner.com/sites/default/files/styles/image_content_width/hash/1e/b4/1eb48064a39155832df4cee00f8db1af.jpg?itok=DtzQLvrj">
            <a:hlinkClick r:id="rId2"/>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27372" y="365125"/>
            <a:ext cx="1485899" cy="1291431"/>
          </a:xfrm>
          <a:prstGeom prst="rect">
            <a:avLst/>
          </a:prstGeom>
          <a:noFill/>
          <a:ln>
            <a:noFill/>
          </a:ln>
        </p:spPr>
      </p:pic>
      <p:sp>
        <p:nvSpPr>
          <p:cNvPr id="4" name="TextBox 3"/>
          <p:cNvSpPr txBox="1"/>
          <p:nvPr/>
        </p:nvSpPr>
        <p:spPr>
          <a:xfrm>
            <a:off x="0" y="6465346"/>
            <a:ext cx="12192000" cy="369332"/>
          </a:xfrm>
          <a:prstGeom prst="rect">
            <a:avLst/>
          </a:prstGeom>
          <a:noFill/>
        </p:spPr>
        <p:txBody>
          <a:bodyPr wrap="square" rtlCol="0">
            <a:spAutoFit/>
          </a:bodyPr>
          <a:lstStyle/>
          <a:p>
            <a:pPr algn="ctr"/>
            <a:r>
              <a:rPr lang="en-US" dirty="0" smtClean="0">
                <a:latin typeface="Algerian" panose="04020705040A02060702" pitchFamily="82" charset="0"/>
              </a:rPr>
              <a:t>31</a:t>
            </a:r>
            <a:endParaRPr lang="en-US" dirty="0">
              <a:latin typeface="Algerian" panose="04020705040A02060702" pitchFamily="82" charset="0"/>
            </a:endParaRPr>
          </a:p>
        </p:txBody>
      </p:sp>
    </p:spTree>
    <p:extLst>
      <p:ext uri="{BB962C8B-B14F-4D97-AF65-F5344CB8AC3E}">
        <p14:creationId xmlns:p14="http://schemas.microsoft.com/office/powerpoint/2010/main" val="376982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Continued:</a:t>
            </a:r>
            <a:endParaRPr lang="en-US" b="1" dirty="0"/>
          </a:p>
        </p:txBody>
      </p:sp>
      <p:sp>
        <p:nvSpPr>
          <p:cNvPr id="3" name="Content Placeholder 2"/>
          <p:cNvSpPr>
            <a:spLocks noGrp="1"/>
          </p:cNvSpPr>
          <p:nvPr>
            <p:ph sz="half" idx="1"/>
          </p:nvPr>
        </p:nvSpPr>
        <p:spPr>
          <a:xfrm>
            <a:off x="508000" y="1910442"/>
            <a:ext cx="11455399" cy="45411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txBody>
          <a:bodyPr>
            <a:normAutofit/>
          </a:bodyPr>
          <a:lstStyle/>
          <a:p>
            <a:pPr marL="285750" indent="-285750"/>
            <a:r>
              <a:rPr lang="en-US" dirty="0"/>
              <a:t>Running and confirming with dates for CTS also does not issue a payment. The worker will need to complete the “Authorization for Retroactive Caretaker Supplement” form that is in 5.3 of </a:t>
            </a:r>
            <a:r>
              <a:rPr lang="en-US" u="sng" dirty="0"/>
              <a:t>The Caretaker Supplement </a:t>
            </a:r>
            <a:r>
              <a:rPr lang="en-US" u="sng"/>
              <a:t>Handbook</a:t>
            </a:r>
            <a:r>
              <a:rPr lang="en-US" smtClean="0"/>
              <a:t>.</a:t>
            </a:r>
            <a:endParaRPr lang="en-US" dirty="0"/>
          </a:p>
          <a:p>
            <a:pPr marL="285750" indent="-285750"/>
            <a:r>
              <a:rPr lang="en-US" dirty="0"/>
              <a:t>When creating a retroactive </a:t>
            </a:r>
            <a:r>
              <a:rPr lang="en-US" dirty="0" smtClean="0"/>
              <a:t>CTS payment</a:t>
            </a:r>
            <a:r>
              <a:rPr lang="en-US" dirty="0"/>
              <a:t>, the worker needs to complete screen ACMP in the CARES mainframe.</a:t>
            </a:r>
          </a:p>
          <a:p>
            <a:r>
              <a:rPr lang="en-US" dirty="0" smtClean="0"/>
              <a:t>If you are processing an application that is more than thirty days old, make certain that CARES is running benefits back to the application date.  If not, contact the PRT for assistance.  These cases can be fixed without running with dates.</a:t>
            </a:r>
            <a:endParaRPr lang="en-US" dirty="0"/>
          </a:p>
        </p:txBody>
      </p:sp>
      <p:pic>
        <p:nvPicPr>
          <p:cNvPr id="5" name="Content Placeholder 4" descr="http://cdn2-b.examiner.com/sites/default/files/styles/image_content_width/hash/1e/b4/1eb48064a39155832df4cee00f8db1af.jpg?itok=DtzQLvrj">
            <a:hlinkClick r:id="rId2"/>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27372" y="365125"/>
            <a:ext cx="1485899" cy="1291431"/>
          </a:xfrm>
          <a:prstGeom prst="rect">
            <a:avLst/>
          </a:prstGeom>
          <a:noFill/>
          <a:ln>
            <a:noFill/>
          </a:ln>
        </p:spPr>
      </p:pic>
      <p:sp>
        <p:nvSpPr>
          <p:cNvPr id="4" name="TextBox 3"/>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32</a:t>
            </a:r>
            <a:endParaRPr lang="en-US" dirty="0">
              <a:latin typeface="Algerian" panose="04020705040A02060702" pitchFamily="82" charset="0"/>
            </a:endParaRPr>
          </a:p>
        </p:txBody>
      </p:sp>
    </p:spTree>
    <p:extLst>
      <p:ext uri="{BB962C8B-B14F-4D97-AF65-F5344CB8AC3E}">
        <p14:creationId xmlns:p14="http://schemas.microsoft.com/office/powerpoint/2010/main" val="2553540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Rectangle 1"/>
          <p:cNvSpPr/>
          <p:nvPr/>
        </p:nvSpPr>
        <p:spPr>
          <a:xfrm>
            <a:off x="277585" y="587829"/>
            <a:ext cx="11593285" cy="8784905"/>
          </a:xfrm>
          <a:prstGeom prst="rect">
            <a:avLst/>
          </a:prstGeom>
        </p:spPr>
        <p:txBody>
          <a:bodyPr wrap="square">
            <a:spAutoFit/>
          </a:bodyPr>
          <a:lstStyle/>
          <a:p>
            <a:pPr>
              <a:lnSpc>
                <a:spcPct val="107000"/>
              </a:lnSpc>
              <a:spcAft>
                <a:spcPts val="800"/>
              </a:spcAft>
            </a:pPr>
            <a:r>
              <a:rPr lang="en-US" sz="2400" dirty="0">
                <a:ea typeface="Calibri"/>
                <a:cs typeface="Times New Roman" panose="02020603050405020304" pitchFamily="18" charset="0"/>
              </a:rPr>
              <a:t>For more information, see</a:t>
            </a:r>
            <a:r>
              <a:rPr lang="en-US" sz="2400" dirty="0" smtClean="0">
                <a:ea typeface="Calibri"/>
                <a:cs typeface="Times New Roman" panose="02020603050405020304" pitchFamily="18" charset="0"/>
              </a:rPr>
              <a:t>:</a:t>
            </a: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r>
              <a:rPr lang="en-US" sz="2400" dirty="0">
                <a:ea typeface="Calibri"/>
                <a:cs typeface="Times New Roman" panose="02020603050405020304" pitchFamily="18" charset="0"/>
              </a:rPr>
              <a:t>Process Help 3.7 Running with Dates</a:t>
            </a:r>
          </a:p>
          <a:p>
            <a:pPr>
              <a:lnSpc>
                <a:spcPct val="107000"/>
              </a:lnSpc>
              <a:spcAft>
                <a:spcPts val="800"/>
              </a:spcAft>
            </a:pPr>
            <a:r>
              <a:rPr lang="en-US" sz="2400" dirty="0">
                <a:ea typeface="Calibri"/>
                <a:cs typeface="Times New Roman" panose="02020603050405020304" pitchFamily="18" charset="0"/>
              </a:rPr>
              <a:t>Process Help 3.1 Newborn (Baby) Add</a:t>
            </a:r>
          </a:p>
          <a:p>
            <a:pPr>
              <a:lnSpc>
                <a:spcPct val="107000"/>
              </a:lnSpc>
              <a:spcAft>
                <a:spcPts val="800"/>
              </a:spcAft>
            </a:pPr>
            <a:r>
              <a:rPr lang="en-US" sz="2400" dirty="0">
                <a:ea typeface="Calibri"/>
                <a:cs typeface="Times New Roman" panose="02020603050405020304" pitchFamily="18" charset="0"/>
              </a:rPr>
              <a:t>Process Help 3.2 Person Add/Non Newborn</a:t>
            </a:r>
          </a:p>
          <a:p>
            <a:pPr>
              <a:lnSpc>
                <a:spcPct val="107000"/>
              </a:lnSpc>
              <a:spcAft>
                <a:spcPts val="800"/>
              </a:spcAft>
            </a:pPr>
            <a:r>
              <a:rPr lang="en-US" sz="2400" dirty="0">
                <a:ea typeface="Calibri"/>
                <a:cs typeface="Times New Roman" panose="02020603050405020304" pitchFamily="18" charset="0"/>
              </a:rPr>
              <a:t>Process Help 31.1.2 Issuing Auxiliaries/Supplements Process at a Glance</a:t>
            </a:r>
          </a:p>
          <a:p>
            <a:pPr>
              <a:lnSpc>
                <a:spcPct val="107000"/>
              </a:lnSpc>
              <a:spcAft>
                <a:spcPts val="800"/>
              </a:spcAft>
            </a:pPr>
            <a:r>
              <a:rPr lang="en-US" sz="2400" dirty="0" smtClean="0">
                <a:ea typeface="Calibri"/>
                <a:cs typeface="Times New Roman" panose="02020603050405020304" pitchFamily="18" charset="0"/>
              </a:rPr>
              <a:t>FS </a:t>
            </a:r>
            <a:r>
              <a:rPr lang="en-US" sz="2400" dirty="0">
                <a:ea typeface="Calibri"/>
                <a:cs typeface="Times New Roman" panose="02020603050405020304" pitchFamily="18" charset="0"/>
              </a:rPr>
              <a:t>Handbook 6.1.3 Timely Action on Reported Changes During the Certification </a:t>
            </a:r>
            <a:r>
              <a:rPr lang="en-US" sz="2400" dirty="0" smtClean="0">
                <a:ea typeface="Calibri"/>
                <a:cs typeface="Times New Roman" panose="02020603050405020304" pitchFamily="18" charset="0"/>
              </a:rPr>
              <a:t>Period</a:t>
            </a:r>
          </a:p>
          <a:p>
            <a:pPr>
              <a:lnSpc>
                <a:spcPct val="107000"/>
              </a:lnSpc>
              <a:spcAft>
                <a:spcPts val="800"/>
              </a:spcAft>
            </a:pPr>
            <a:r>
              <a:rPr lang="en-US" sz="2400" dirty="0" smtClean="0">
                <a:ea typeface="Calibri"/>
                <a:cs typeface="Times New Roman" panose="02020603050405020304" pitchFamily="18" charset="0"/>
              </a:rPr>
              <a:t>Process Help 3.7.5 Caretaker Supplement</a:t>
            </a:r>
          </a:p>
          <a:p>
            <a:pPr>
              <a:lnSpc>
                <a:spcPct val="107000"/>
              </a:lnSpc>
              <a:spcAft>
                <a:spcPts val="800"/>
              </a:spcAft>
            </a:pPr>
            <a:r>
              <a:rPr lang="en-US" sz="2400" dirty="0" smtClean="0">
                <a:ea typeface="Calibri"/>
                <a:cs typeface="Times New Roman" panose="02020603050405020304" pitchFamily="18" charset="0"/>
              </a:rPr>
              <a:t>CTS Handbook 3.3 – Exceptional Eligibility</a:t>
            </a:r>
          </a:p>
          <a:p>
            <a:pPr>
              <a:lnSpc>
                <a:spcPct val="107000"/>
              </a:lnSpc>
              <a:spcAft>
                <a:spcPts val="800"/>
              </a:spcAft>
            </a:pPr>
            <a:r>
              <a:rPr lang="en-US" sz="2400" dirty="0" smtClean="0">
                <a:ea typeface="Calibri"/>
                <a:cs typeface="Times New Roman" panose="02020603050405020304" pitchFamily="18" charset="0"/>
              </a:rPr>
              <a:t>BadgerCare Plus Handbook 19.10 Premium Changes</a:t>
            </a:r>
          </a:p>
          <a:p>
            <a:pPr>
              <a:lnSpc>
                <a:spcPct val="107000"/>
              </a:lnSpc>
              <a:spcAft>
                <a:spcPts val="800"/>
              </a:spcAft>
            </a:pPr>
            <a:r>
              <a:rPr lang="en-US" sz="2400" dirty="0">
                <a:ea typeface="Calibri"/>
                <a:cs typeface="Times New Roman" panose="02020603050405020304" pitchFamily="18" charset="0"/>
              </a:rPr>
              <a:t>OPERATION MEMO 17-4 AND CHILD CARE MANUAL 1.9.4  Running with Dates after Adverse Action to Confirm Child Care Closed for the Next Consecutive Month</a:t>
            </a:r>
            <a:endParaRPr lang="en-US" sz="2400" dirty="0" smtClean="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smtClean="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smtClean="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endParaRPr lang="en-US" sz="2000" dirty="0">
              <a:ea typeface="Calibri"/>
              <a:cs typeface="Times New Roman" panose="02020603050405020304" pitchFamily="18" charset="0"/>
            </a:endParaRPr>
          </a:p>
          <a:p>
            <a:pPr>
              <a:lnSpc>
                <a:spcPct val="107000"/>
              </a:lnSpc>
              <a:spcAft>
                <a:spcPts val="800"/>
              </a:spcAft>
            </a:pPr>
            <a:r>
              <a:rPr lang="en-US" dirty="0">
                <a:ea typeface="Calibri"/>
                <a:cs typeface="Times New Roman" panose="02020603050405020304" pitchFamily="18" charset="0"/>
              </a:rPr>
              <a:t> </a:t>
            </a:r>
          </a:p>
        </p:txBody>
      </p:sp>
      <p:sp>
        <p:nvSpPr>
          <p:cNvPr id="3" name="TextBox 2"/>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33</a:t>
            </a:r>
            <a:endParaRPr lang="en-US" dirty="0">
              <a:latin typeface="Algerian" panose="04020705040A02060702" pitchFamily="82" charset="0"/>
            </a:endParaRPr>
          </a:p>
        </p:txBody>
      </p:sp>
    </p:spTree>
    <p:extLst>
      <p:ext uri="{BB962C8B-B14F-4D97-AF65-F5344CB8AC3E}">
        <p14:creationId xmlns:p14="http://schemas.microsoft.com/office/powerpoint/2010/main" val="792478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15153"/>
            <a:ext cx="10515600" cy="1475535"/>
          </a:xfrm>
        </p:spPr>
        <p:txBody>
          <a:bodyPr/>
          <a:lstStyle/>
          <a:p>
            <a:pPr algn="ctr"/>
            <a:r>
              <a:rPr lang="en-US" b="1" dirty="0"/>
              <a:t>Newborn/Person Add  </a:t>
            </a:r>
            <a:r>
              <a:rPr lang="en-US" dirty="0"/>
              <a:t/>
            </a:r>
            <a:br>
              <a:rPr lang="en-US" dirty="0"/>
            </a:br>
            <a:endParaRPr lang="en-US" dirty="0"/>
          </a:p>
        </p:txBody>
      </p:sp>
      <p:sp>
        <p:nvSpPr>
          <p:cNvPr id="5" name="Rectangle 4"/>
          <p:cNvSpPr/>
          <p:nvPr/>
        </p:nvSpPr>
        <p:spPr>
          <a:xfrm>
            <a:off x="1142999" y="961656"/>
            <a:ext cx="10074729" cy="2703689"/>
          </a:xfrm>
          <a:prstGeom prst="rect">
            <a:avLst/>
          </a:prstGeom>
        </p:spPr>
        <p:txBody>
          <a:bodyPr wrap="square">
            <a:spAutoFit/>
          </a:bodyPr>
          <a:lstStyle/>
          <a:p>
            <a:pPr marL="457200" marR="0" lvl="0" indent="-457200">
              <a:lnSpc>
                <a:spcPct val="107000"/>
              </a:lnSpc>
              <a:spcBef>
                <a:spcPts val="0"/>
              </a:spcBef>
              <a:spcAft>
                <a:spcPts val="800"/>
              </a:spcAft>
              <a:buFont typeface="Arial" panose="020B0604020202020204" pitchFamily="34" charset="0"/>
              <a:buChar char="•"/>
            </a:pPr>
            <a:r>
              <a:rPr lang="en-US" sz="3200" dirty="0" smtClean="0">
                <a:ea typeface="Calibri"/>
                <a:cs typeface="Times New Roman" panose="02020603050405020304" pitchFamily="18" charset="0"/>
              </a:rPr>
              <a:t>Using </a:t>
            </a:r>
            <a:r>
              <a:rPr lang="en-US" sz="3200" dirty="0">
                <a:ea typeface="Calibri"/>
                <a:cs typeface="Times New Roman" panose="02020603050405020304" pitchFamily="18" charset="0"/>
              </a:rPr>
              <a:t>the “Add Person” work flow </a:t>
            </a:r>
            <a:r>
              <a:rPr lang="en-US" sz="3200" dirty="0" smtClean="0">
                <a:ea typeface="Calibri"/>
                <a:cs typeface="Times New Roman" panose="02020603050405020304" pitchFamily="18" charset="0"/>
              </a:rPr>
              <a:t>option from the Case Summary page initiates the driver flow. You can also enter </a:t>
            </a:r>
            <a:r>
              <a:rPr lang="en-US" sz="3200" dirty="0">
                <a:ea typeface="Calibri"/>
                <a:cs typeface="Times New Roman" panose="02020603050405020304" pitchFamily="18" charset="0"/>
              </a:rPr>
              <a:t>the birth month of the baby into the Begin Month for New Data field at the bottom of the page before clicking next.</a:t>
            </a:r>
          </a:p>
        </p:txBody>
      </p:sp>
      <p:pic>
        <p:nvPicPr>
          <p:cNvPr id="6" name="Picture 5"/>
          <p:cNvPicPr/>
          <p:nvPr/>
        </p:nvPicPr>
        <p:blipFill>
          <a:blip r:embed="rId3"/>
          <a:stretch>
            <a:fillRect/>
          </a:stretch>
        </p:blipFill>
        <p:spPr>
          <a:xfrm>
            <a:off x="1006928" y="3636338"/>
            <a:ext cx="10346872" cy="2933700"/>
          </a:xfrm>
          <a:prstGeom prst="rect">
            <a:avLst/>
          </a:prstGeom>
        </p:spPr>
      </p:pic>
      <p:sp>
        <p:nvSpPr>
          <p:cNvPr id="2" name="TextBox 1"/>
          <p:cNvSpPr txBox="1"/>
          <p:nvPr/>
        </p:nvSpPr>
        <p:spPr>
          <a:xfrm>
            <a:off x="0" y="6488668"/>
            <a:ext cx="12192000" cy="369332"/>
          </a:xfrm>
          <a:prstGeom prst="rect">
            <a:avLst/>
          </a:prstGeom>
          <a:noFill/>
        </p:spPr>
        <p:txBody>
          <a:bodyPr wrap="square" rtlCol="0">
            <a:spAutoFit/>
          </a:bodyPr>
          <a:lstStyle/>
          <a:p>
            <a:pPr algn="ctr"/>
            <a:r>
              <a:rPr lang="en-US" dirty="0">
                <a:latin typeface="Algerian" panose="04020705040A02060702" pitchFamily="82" charset="0"/>
              </a:rPr>
              <a:t>2</a:t>
            </a:r>
          </a:p>
        </p:txBody>
      </p:sp>
    </p:spTree>
    <p:extLst>
      <p:ext uri="{BB962C8B-B14F-4D97-AF65-F5344CB8AC3E}">
        <p14:creationId xmlns:p14="http://schemas.microsoft.com/office/powerpoint/2010/main" val="2164331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Rectangle 2"/>
          <p:cNvSpPr/>
          <p:nvPr/>
        </p:nvSpPr>
        <p:spPr>
          <a:xfrm>
            <a:off x="787400" y="296512"/>
            <a:ext cx="10947400" cy="10716780"/>
          </a:xfrm>
          <a:prstGeom prst="rect">
            <a:avLst/>
          </a:prstGeom>
        </p:spPr>
        <p:txBody>
          <a:bodyPr wrap="square">
            <a:spAutoFit/>
          </a:bodyPr>
          <a:lstStyle/>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Select the Add Person option from the Case Summary screen.  You may also go directly to the Household Members screen and click           to add a person.</a:t>
            </a: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Enter the new person’s name and complete the details, and CARES will begin a driver flow.  </a:t>
            </a: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Be sure to update ALL of the begin dates on program request screens (either baby’s</a:t>
            </a:r>
            <a:r>
              <a:rPr kumimoji="0" lang="en-US" sz="2800" b="0" i="0" u="none" strike="noStrike" kern="0" cap="none" spc="0" normalizeH="0" noProof="0" dirty="0" smtClean="0">
                <a:ln>
                  <a:noFill/>
                </a:ln>
                <a:solidFill>
                  <a:prstClr val="black"/>
                </a:solidFill>
                <a:effectLst/>
                <a:uLnTx/>
                <a:uFillTx/>
              </a:rPr>
              <a:t> DOB, date a person moved in or day person add is reported, if more than ten days after the event)</a:t>
            </a:r>
            <a:r>
              <a:rPr kumimoji="0" lang="en-US" sz="2800" b="0" i="0" u="none" strike="noStrike" kern="0" cap="none" spc="0" normalizeH="0" baseline="0" noProof="0" dirty="0" smtClean="0">
                <a:ln>
                  <a:noFill/>
                </a:ln>
                <a:solidFill>
                  <a:prstClr val="black"/>
                </a:solidFill>
                <a:effectLst/>
                <a:uLnTx/>
                <a:uFillTx/>
              </a:rPr>
              <a:t>.  Please do</a:t>
            </a:r>
            <a:r>
              <a:rPr kumimoji="0" lang="en-US" sz="2800" b="0" i="0" u="none" strike="noStrike" kern="0" cap="none" spc="0" normalizeH="0" noProof="0" dirty="0" smtClean="0">
                <a:ln>
                  <a:noFill/>
                </a:ln>
                <a:solidFill>
                  <a:prstClr val="black"/>
                </a:solidFill>
                <a:effectLst/>
                <a:uLnTx/>
                <a:uFillTx/>
              </a:rPr>
              <a:t> not change the FS request date if there is a pending  application for that program.</a:t>
            </a:r>
            <a:endParaRPr kumimoji="0" lang="en-US" sz="2800" b="0" i="0" u="none" strike="noStrike" kern="0" cap="none" spc="0" normalizeH="0" baseline="0" noProof="0" dirty="0" smtClean="0">
              <a:ln>
                <a:noFill/>
              </a:ln>
              <a:solidFill>
                <a:prstClr val="black"/>
              </a:solidFill>
              <a:effectLst/>
              <a:uLnTx/>
              <a:uFillTx/>
            </a:endParaRPr>
          </a:p>
          <a:p>
            <a:pPr marL="514350" lvl="0" indent="-514350">
              <a:buFont typeface="Arial" panose="020B0604020202020204" pitchFamily="34" charset="0"/>
              <a:buChar char="•"/>
            </a:pPr>
            <a:r>
              <a:rPr lang="en-US" sz="2800" dirty="0"/>
              <a:t>After the Gateposts and Summary pages are complete, finish adding any other applicable information such as employment (for person adds) and Absent Parent pages for</a:t>
            </a:r>
            <a:r>
              <a:rPr lang="en-US" sz="3200" dirty="0"/>
              <a:t> </a:t>
            </a:r>
            <a:r>
              <a:rPr lang="en-US" sz="2800" dirty="0"/>
              <a:t>children/newborns.</a:t>
            </a:r>
            <a:r>
              <a:rPr lang="en-US" sz="3200" dirty="0"/>
              <a:t> </a:t>
            </a:r>
          </a:p>
          <a:p>
            <a:r>
              <a:rPr lang="en-US" sz="3200" dirty="0"/>
              <a:t> </a:t>
            </a:r>
          </a:p>
          <a:p>
            <a:pPr marR="0" lvl="0" defTabSz="914400" eaLnBrk="1" fontAlgn="auto" latinLnBrk="0" hangingPunct="1">
              <a:lnSpc>
                <a:spcPct val="100000"/>
              </a:lnSpc>
              <a:spcBef>
                <a:spcPct val="20000"/>
              </a:spcBef>
              <a:spcAft>
                <a:spcPts val="0"/>
              </a:spcAft>
              <a:buClrTx/>
              <a:buSzTx/>
              <a:tabLst/>
              <a:defRPr/>
            </a:pPr>
            <a:endParaRPr kumimoji="0" lang="en-US" sz="3200" b="0"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kern="0" dirty="0">
              <a:solidFill>
                <a:prstClr val="black"/>
              </a:solidFill>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kern="0" dirty="0">
              <a:solidFill>
                <a:prstClr val="black"/>
              </a:solidFill>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ct val="20000"/>
              </a:spcBef>
              <a:spcAft>
                <a:spcPts val="0"/>
              </a:spcAft>
              <a:buSzTx/>
              <a:buFont typeface="Arial" panose="020B0604020202020204" pitchFamily="34" charset="0"/>
              <a:buChar char="•"/>
              <a:tabLst/>
              <a:defRPr/>
            </a:pPr>
            <a:endParaRPr kumimoji="0" lang="en-US" sz="3200" b="0" i="0" u="none" strike="noStrike" kern="0" cap="none" spc="0" normalizeH="0" baseline="0" noProof="0" dirty="0" smtClean="0">
              <a:ln>
                <a:noFill/>
              </a:ln>
              <a:solidFill>
                <a:prstClr val="black"/>
              </a:solidFill>
              <a:effectLst/>
              <a:uLnTx/>
              <a:uFillTx/>
            </a:endParaRPr>
          </a:p>
          <a:p>
            <a:pPr marL="457200" marR="0" lvl="0" indent="-4572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0" cap="none" spc="0" normalizeH="0" baseline="0" noProof="0" dirty="0" smtClean="0">
              <a:ln>
                <a:noFill/>
              </a:ln>
              <a:solidFill>
                <a:prstClr val="black"/>
              </a:solidFill>
              <a:effectLst/>
              <a:uLnTx/>
              <a:uFillTx/>
            </a:endParaRPr>
          </a:p>
          <a:p>
            <a:pPr marR="0" lvl="0" defTabSz="914400" eaLnBrk="1" fontAlgn="auto" latinLnBrk="0" hangingPunct="1">
              <a:lnSpc>
                <a:spcPct val="100000"/>
              </a:lnSpc>
              <a:spcBef>
                <a:spcPct val="20000"/>
              </a:spcBef>
              <a:spcAft>
                <a:spcPts val="0"/>
              </a:spcAft>
              <a:buClrTx/>
              <a:buSzTx/>
              <a:tabLst/>
              <a:defRPr/>
            </a:pPr>
            <a:endParaRPr kumimoji="0" lang="en-US" sz="3200" b="0" i="0" u="none" strike="noStrike" kern="0" cap="none" spc="0" normalizeH="0" baseline="0" noProof="0" dirty="0" smtClean="0">
              <a:ln>
                <a:noFill/>
              </a:ln>
              <a:solidFill>
                <a:prstClr val="black"/>
              </a:solidFill>
              <a:effectLst/>
              <a:uLnTx/>
              <a:uFillTx/>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871" y="817028"/>
            <a:ext cx="580952" cy="514286"/>
          </a:xfrm>
          <a:prstGeom prst="rect">
            <a:avLst/>
          </a:prstGeom>
        </p:spPr>
      </p:pic>
      <p:sp>
        <p:nvSpPr>
          <p:cNvPr id="2" name="TextBox 1"/>
          <p:cNvSpPr txBox="1"/>
          <p:nvPr/>
        </p:nvSpPr>
        <p:spPr>
          <a:xfrm>
            <a:off x="-45720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3</a:t>
            </a:r>
            <a:endParaRPr lang="en-US" dirty="0">
              <a:latin typeface="Algerian" panose="04020705040A02060702" pitchFamily="82" charset="0"/>
            </a:endParaRPr>
          </a:p>
        </p:txBody>
      </p:sp>
    </p:spTree>
    <p:extLst>
      <p:ext uri="{BB962C8B-B14F-4D97-AF65-F5344CB8AC3E}">
        <p14:creationId xmlns:p14="http://schemas.microsoft.com/office/powerpoint/2010/main" val="322012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896236"/>
          </a:xfrm>
        </p:spPr>
        <p:txBody>
          <a:bodyPr>
            <a:noAutofit/>
          </a:bodyPr>
          <a:lstStyle/>
          <a:p>
            <a:r>
              <a:rPr lang="en-US" sz="2400" dirty="0"/>
              <a:t/>
            </a:r>
            <a:br>
              <a:rPr lang="en-US" sz="2400" dirty="0"/>
            </a:br>
            <a:r>
              <a:rPr lang="en-US" sz="2400" dirty="0"/>
              <a:t/>
            </a:r>
            <a:br>
              <a:rPr lang="en-US" sz="2400" dirty="0"/>
            </a:br>
            <a:r>
              <a:rPr lang="en-US" sz="2400" dirty="0"/>
              <a:t> </a:t>
            </a:r>
            <a:br>
              <a:rPr lang="en-US" sz="2400" dirty="0"/>
            </a:br>
            <a:endParaRPr lang="en-US" sz="2400" dirty="0"/>
          </a:p>
        </p:txBody>
      </p:sp>
      <p:sp>
        <p:nvSpPr>
          <p:cNvPr id="3" name="Content Placeholder 2"/>
          <p:cNvSpPr>
            <a:spLocks noGrp="1"/>
          </p:cNvSpPr>
          <p:nvPr>
            <p:ph idx="1"/>
          </p:nvPr>
        </p:nvSpPr>
        <p:spPr>
          <a:xfrm>
            <a:off x="335280" y="3461657"/>
            <a:ext cx="11018520" cy="2926443"/>
          </a:xfrm>
        </p:spPr>
        <p:txBody>
          <a:bodyPr>
            <a:normAutofit fontScale="77500" lnSpcReduction="20000"/>
          </a:bodyPr>
          <a:lstStyle/>
          <a:p>
            <a:pPr marL="0" indent="0">
              <a:buNone/>
            </a:pPr>
            <a:r>
              <a:rPr lang="en-US" sz="4000" dirty="0"/>
              <a:t> </a:t>
            </a:r>
            <a:endParaRPr lang="en-US" sz="4000" dirty="0" smtClean="0"/>
          </a:p>
          <a:p>
            <a:r>
              <a:rPr lang="en-US" sz="3600" dirty="0" smtClean="0"/>
              <a:t>Initiating Eligibility - for both newborn &amp; person adds, you will want to select “Run Eligibility” and run recurring eligibility first (without dates) and confirm. Then run with dates working backwards to baby’s birth month or the month after the person was reported in the household. </a:t>
            </a:r>
          </a:p>
          <a:p>
            <a:r>
              <a:rPr lang="en-US" sz="3600" dirty="0" smtClean="0"/>
              <a:t>Check your results – making sure all months from birth to ongoing are open - MAGB for CENS, MAGC for non CENS </a:t>
            </a:r>
          </a:p>
          <a:p>
            <a:r>
              <a:rPr lang="en-US" sz="3600" dirty="0" smtClean="0"/>
              <a:t>Run the recurring month one more time to leave the case current.</a:t>
            </a:r>
          </a:p>
          <a:p>
            <a:endParaRPr lang="en-US" dirty="0"/>
          </a:p>
          <a:p>
            <a:endParaRPr lang="en-US" dirty="0"/>
          </a:p>
        </p:txBody>
      </p:sp>
      <p:pic>
        <p:nvPicPr>
          <p:cNvPr id="4" name="Picture 3"/>
          <p:cNvPicPr/>
          <p:nvPr/>
        </p:nvPicPr>
        <p:blipFill>
          <a:blip r:embed="rId2"/>
          <a:stretch>
            <a:fillRect/>
          </a:stretch>
        </p:blipFill>
        <p:spPr>
          <a:xfrm>
            <a:off x="1021080" y="365124"/>
            <a:ext cx="9281160" cy="2896235"/>
          </a:xfrm>
          <a:prstGeom prst="rect">
            <a:avLst/>
          </a:prstGeom>
        </p:spPr>
      </p:pic>
      <p:sp>
        <p:nvSpPr>
          <p:cNvPr id="5" name="TextBox 4"/>
          <p:cNvSpPr txBox="1"/>
          <p:nvPr/>
        </p:nvSpPr>
        <p:spPr>
          <a:xfrm>
            <a:off x="0" y="6488668"/>
            <a:ext cx="12192000" cy="369332"/>
          </a:xfrm>
          <a:prstGeom prst="rect">
            <a:avLst/>
          </a:prstGeom>
          <a:noFill/>
        </p:spPr>
        <p:txBody>
          <a:bodyPr wrap="square" rtlCol="0">
            <a:spAutoFit/>
          </a:bodyPr>
          <a:lstStyle/>
          <a:p>
            <a:pPr algn="ctr"/>
            <a:r>
              <a:rPr lang="en-US" dirty="0" smtClean="0">
                <a:latin typeface="Algerian" panose="04020705040A02060702" pitchFamily="82" charset="0"/>
              </a:rPr>
              <a:t>4</a:t>
            </a:r>
            <a:endParaRPr lang="en-US" dirty="0">
              <a:latin typeface="Algerian" panose="04020705040A02060702" pitchFamily="82" charset="0"/>
            </a:endParaRPr>
          </a:p>
        </p:txBody>
      </p:sp>
    </p:spTree>
    <p:extLst>
      <p:ext uri="{BB962C8B-B14F-4D97-AF65-F5344CB8AC3E}">
        <p14:creationId xmlns:p14="http://schemas.microsoft.com/office/powerpoint/2010/main" val="377424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R</a:t>
            </a:r>
            <a:r>
              <a:rPr lang="en-US" b="1" dirty="0" smtClean="0"/>
              <a:t>ecalculation of Benefits: Auxiliaries  </a:t>
            </a:r>
            <a:r>
              <a:rPr lang="en-US" dirty="0"/>
              <a:t/>
            </a:r>
            <a:br>
              <a:rPr lang="en-US" dirty="0"/>
            </a:br>
            <a:endParaRPr lang="en-US" dirty="0"/>
          </a:p>
        </p:txBody>
      </p:sp>
      <p:sp>
        <p:nvSpPr>
          <p:cNvPr id="5" name="Rectangle 4"/>
          <p:cNvSpPr/>
          <p:nvPr/>
        </p:nvSpPr>
        <p:spPr>
          <a:xfrm>
            <a:off x="838200" y="1213766"/>
            <a:ext cx="10074729" cy="5471754"/>
          </a:xfrm>
          <a:prstGeom prst="rect">
            <a:avLst/>
          </a:prstGeom>
        </p:spPr>
        <p:txBody>
          <a:bodyPr wrap="square">
            <a:spAutoFit/>
          </a:bodyPr>
          <a:lstStyle/>
          <a:p>
            <a:pPr>
              <a:lnSpc>
                <a:spcPct val="107000"/>
              </a:lnSpc>
              <a:spcAft>
                <a:spcPts val="800"/>
              </a:spcAft>
            </a:pPr>
            <a:r>
              <a:rPr lang="en-US" sz="3200" dirty="0"/>
              <a:t>When a change in circumstances occurs that entitles a FoodShare group to an additional monthly benefit, an auxiliary or supplement may be necessary. If you can determine that the change </a:t>
            </a:r>
            <a:r>
              <a:rPr lang="en-US" sz="3200" dirty="0" smtClean="0"/>
              <a:t>should </a:t>
            </a:r>
            <a:r>
              <a:rPr lang="en-US" sz="3200" dirty="0"/>
              <a:t>be impacting a benefit month that has already been issued or confirmed, you may run the case with dates and CARES will calculate the increase. </a:t>
            </a:r>
          </a:p>
          <a:p>
            <a:pPr marR="0" lvl="0">
              <a:lnSpc>
                <a:spcPct val="107000"/>
              </a:lnSpc>
              <a:spcBef>
                <a:spcPts val="0"/>
              </a:spcBef>
              <a:spcAft>
                <a:spcPts val="800"/>
              </a:spcAft>
            </a:pPr>
            <a:r>
              <a:rPr lang="en-US" sz="2800" b="1" dirty="0" smtClean="0">
                <a:solidFill>
                  <a:srgbClr val="FF0000"/>
                </a:solidFill>
                <a:ea typeface="Calibri"/>
                <a:cs typeface="Times New Roman" panose="02020603050405020304" pitchFamily="18" charset="0"/>
              </a:rPr>
              <a:t>Remember, we never supplement current month.</a:t>
            </a:r>
          </a:p>
          <a:p>
            <a:pPr marR="0" lvl="0">
              <a:lnSpc>
                <a:spcPct val="107000"/>
              </a:lnSpc>
              <a:spcBef>
                <a:spcPts val="0"/>
              </a:spcBef>
              <a:spcAft>
                <a:spcPts val="800"/>
              </a:spcAft>
            </a:pPr>
            <a:r>
              <a:rPr lang="en-US" sz="2800" b="1" dirty="0" smtClean="0">
                <a:solidFill>
                  <a:srgbClr val="FF0000"/>
                </a:solidFill>
                <a:ea typeface="Calibri"/>
                <a:cs typeface="Times New Roman" panose="02020603050405020304" pitchFamily="18" charset="0"/>
              </a:rPr>
              <a:t>Always the month after the report is made, if </a:t>
            </a:r>
          </a:p>
          <a:p>
            <a:pPr marR="0" lvl="0">
              <a:lnSpc>
                <a:spcPct val="107000"/>
              </a:lnSpc>
              <a:spcBef>
                <a:spcPts val="0"/>
              </a:spcBef>
              <a:spcAft>
                <a:spcPts val="800"/>
              </a:spcAft>
            </a:pPr>
            <a:r>
              <a:rPr lang="en-US" sz="2800" b="1" dirty="0">
                <a:solidFill>
                  <a:srgbClr val="FF0000"/>
                </a:solidFill>
                <a:ea typeface="Calibri"/>
                <a:cs typeface="Times New Roman" panose="02020603050405020304" pitchFamily="18" charset="0"/>
              </a:rPr>
              <a:t>v</a:t>
            </a:r>
            <a:r>
              <a:rPr lang="en-US" sz="2800" b="1" dirty="0" smtClean="0">
                <a:solidFill>
                  <a:srgbClr val="FF0000"/>
                </a:solidFill>
                <a:ea typeface="Calibri"/>
                <a:cs typeface="Times New Roman" panose="02020603050405020304" pitchFamily="18" charset="0"/>
              </a:rPr>
              <a:t>erification is timely.</a:t>
            </a:r>
            <a:endParaRPr lang="en-US" sz="2800" b="1" dirty="0">
              <a:solidFill>
                <a:srgbClr val="FF0000"/>
              </a:solidFill>
              <a:ea typeface="Calibri"/>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4400550"/>
            <a:ext cx="2173197" cy="2274570"/>
          </a:xfrm>
          <a:prstGeom prst="rect">
            <a:avLst/>
          </a:prstGeom>
        </p:spPr>
      </p:pic>
      <p:sp>
        <p:nvSpPr>
          <p:cNvPr id="2" name="TextBox 1"/>
          <p:cNvSpPr txBox="1"/>
          <p:nvPr/>
        </p:nvSpPr>
        <p:spPr>
          <a:xfrm>
            <a:off x="0" y="6490454"/>
            <a:ext cx="12192000" cy="369332"/>
          </a:xfrm>
          <a:prstGeom prst="rect">
            <a:avLst/>
          </a:prstGeom>
          <a:noFill/>
        </p:spPr>
        <p:txBody>
          <a:bodyPr wrap="square" rtlCol="0">
            <a:spAutoFit/>
          </a:bodyPr>
          <a:lstStyle/>
          <a:p>
            <a:pPr algn="ctr"/>
            <a:r>
              <a:rPr lang="en-US" dirty="0" smtClean="0">
                <a:latin typeface="Algerian" panose="04020705040A02060702" pitchFamily="82" charset="0"/>
              </a:rPr>
              <a:t>5</a:t>
            </a:r>
            <a:endParaRPr lang="en-US" dirty="0">
              <a:latin typeface="Algerian" panose="04020705040A02060702" pitchFamily="82" charset="0"/>
            </a:endParaRPr>
          </a:p>
        </p:txBody>
      </p:sp>
    </p:spTree>
    <p:extLst>
      <p:ext uri="{BB962C8B-B14F-4D97-AF65-F5344CB8AC3E}">
        <p14:creationId xmlns:p14="http://schemas.microsoft.com/office/powerpoint/2010/main" val="1905132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4024" y="1876538"/>
            <a:ext cx="2602933" cy="2602933"/>
          </a:xfrm>
        </p:spPr>
      </p:pic>
      <p:sp>
        <p:nvSpPr>
          <p:cNvPr id="4" name="Text Placeholder 3"/>
          <p:cNvSpPr>
            <a:spLocks noGrp="1"/>
          </p:cNvSpPr>
          <p:nvPr>
            <p:ph type="body" sz="half" idx="2"/>
          </p:nvPr>
        </p:nvSpPr>
        <p:spPr>
          <a:xfrm>
            <a:off x="310244" y="987424"/>
            <a:ext cx="7903027" cy="4873625"/>
          </a:xfrm>
        </p:spPr>
        <p:txBody>
          <a:bodyPr>
            <a:normAutofit/>
          </a:bodyPr>
          <a:lstStyle/>
          <a:p>
            <a:r>
              <a:rPr lang="en-US" sz="3200" dirty="0"/>
              <a:t>Example (</a:t>
            </a:r>
            <a:r>
              <a:rPr lang="en-US" sz="3200" dirty="0" smtClean="0"/>
              <a:t>change – FS supplement)</a:t>
            </a:r>
          </a:p>
          <a:p>
            <a:endParaRPr lang="en-US" sz="2400" dirty="0"/>
          </a:p>
          <a:p>
            <a:r>
              <a:rPr lang="en-US" sz="2400" dirty="0"/>
              <a:t>Kristen reports a rent increase on March 25</a:t>
            </a:r>
            <a:r>
              <a:rPr lang="en-US" sz="2400" baseline="30000" dirty="0"/>
              <a:t>th</a:t>
            </a:r>
            <a:r>
              <a:rPr lang="en-US" sz="2400" dirty="0"/>
              <a:t>. The increase is extremely high and the worker finds the amount questionable. The case is pended for the verification due April </a:t>
            </a:r>
            <a:r>
              <a:rPr lang="en-US" sz="2400" dirty="0" smtClean="0"/>
              <a:t>14</a:t>
            </a:r>
            <a:r>
              <a:rPr lang="en-US" sz="2400" baseline="30000" dirty="0" smtClean="0"/>
              <a:t>th</a:t>
            </a:r>
            <a:r>
              <a:rPr lang="en-US" sz="2400" dirty="0"/>
              <a:t>. The verification is not received so the expense is not allowed. </a:t>
            </a:r>
            <a:endParaRPr lang="en-US" sz="2400" dirty="0" smtClean="0"/>
          </a:p>
          <a:p>
            <a:endParaRPr lang="en-US" sz="2400" dirty="0"/>
          </a:p>
          <a:p>
            <a:r>
              <a:rPr lang="en-US" sz="2400" dirty="0" smtClean="0"/>
              <a:t>The </a:t>
            </a:r>
            <a:r>
              <a:rPr lang="en-US" sz="2400" dirty="0"/>
              <a:t>verification is then received on April 28</a:t>
            </a:r>
            <a:r>
              <a:rPr lang="en-US" sz="2400" baseline="30000" dirty="0"/>
              <a:t>th</a:t>
            </a:r>
            <a:r>
              <a:rPr lang="en-US" sz="2400" dirty="0"/>
              <a:t>. The worker </a:t>
            </a:r>
            <a:r>
              <a:rPr lang="en-US" sz="2400" dirty="0" smtClean="0"/>
              <a:t>should </a:t>
            </a:r>
            <a:r>
              <a:rPr lang="en-US" sz="2400" dirty="0"/>
              <a:t>run the case with May 1</a:t>
            </a:r>
            <a:r>
              <a:rPr lang="en-US" sz="2400" baseline="30000" dirty="0"/>
              <a:t>st</a:t>
            </a:r>
            <a:r>
              <a:rPr lang="en-US" sz="2400" dirty="0"/>
              <a:t> dates as Kristen would be eligible for a supplement beginning the month following the verified amount since the verification was not received timely. </a:t>
            </a:r>
          </a:p>
          <a:p>
            <a:endParaRPr lang="en-US" sz="3600" dirty="0"/>
          </a:p>
        </p:txBody>
      </p:sp>
      <p:sp>
        <p:nvSpPr>
          <p:cNvPr id="2" name="TextBox 1"/>
          <p:cNvSpPr txBox="1"/>
          <p:nvPr/>
        </p:nvSpPr>
        <p:spPr>
          <a:xfrm>
            <a:off x="0" y="6476104"/>
            <a:ext cx="12192000" cy="381896"/>
          </a:xfrm>
          <a:prstGeom prst="rect">
            <a:avLst/>
          </a:prstGeom>
          <a:noFill/>
        </p:spPr>
        <p:txBody>
          <a:bodyPr wrap="square" rtlCol="0">
            <a:spAutoFit/>
          </a:bodyPr>
          <a:lstStyle/>
          <a:p>
            <a:pPr algn="ctr"/>
            <a:r>
              <a:rPr lang="en-US" dirty="0" smtClean="0">
                <a:latin typeface="Algerian" panose="04020705040A02060702" pitchFamily="82" charset="0"/>
              </a:rPr>
              <a:t>6</a:t>
            </a:r>
            <a:endParaRPr lang="en-US" dirty="0">
              <a:latin typeface="Algerian" panose="04020705040A02060702" pitchFamily="82" charset="0"/>
            </a:endParaRPr>
          </a:p>
        </p:txBody>
      </p:sp>
    </p:spTree>
    <p:extLst>
      <p:ext uri="{BB962C8B-B14F-4D97-AF65-F5344CB8AC3E}">
        <p14:creationId xmlns:p14="http://schemas.microsoft.com/office/powerpoint/2010/main" val="40573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783079"/>
          </a:xfrm>
        </p:spPr>
        <p:txBody>
          <a:bodyPr>
            <a:noAutofit/>
          </a:bodyPr>
          <a:lstStyle/>
          <a:p>
            <a:r>
              <a:rPr lang="en-US" sz="3200" dirty="0"/>
              <a:t>Confirming the benefit for a month that has already been issued (or after AA in current month) will not issue FS. You will </a:t>
            </a:r>
            <a:r>
              <a:rPr lang="en-US" sz="3200" dirty="0" smtClean="0"/>
              <a:t>need to </a:t>
            </a:r>
            <a:r>
              <a:rPr lang="en-US" sz="3200" dirty="0"/>
              <a:t>complete an auxiliary to issue the </a:t>
            </a:r>
            <a:r>
              <a:rPr lang="en-US" sz="3200" dirty="0" smtClean="0"/>
              <a:t>FoodShare benefit. </a:t>
            </a:r>
            <a:r>
              <a:rPr lang="en-US" sz="3200" dirty="0"/>
              <a:t/>
            </a:r>
            <a:br>
              <a:rPr lang="en-US" sz="3200" dirty="0"/>
            </a:br>
            <a:endParaRPr lang="en-US" sz="3200" dirty="0"/>
          </a:p>
        </p:txBody>
      </p:sp>
      <p:sp>
        <p:nvSpPr>
          <p:cNvPr id="3" name="Content Placeholder 2"/>
          <p:cNvSpPr>
            <a:spLocks noGrp="1"/>
          </p:cNvSpPr>
          <p:nvPr>
            <p:ph sz="half" idx="1"/>
          </p:nvPr>
        </p:nvSpPr>
        <p:spPr>
          <a:xfrm>
            <a:off x="205739" y="2011678"/>
            <a:ext cx="8334103" cy="4480561"/>
          </a:xfrm>
        </p:spPr>
        <p:txBody>
          <a:bodyPr>
            <a:normAutofit/>
          </a:bodyPr>
          <a:lstStyle/>
          <a:p>
            <a:pPr marL="0" indent="0">
              <a:buNone/>
            </a:pPr>
            <a:r>
              <a:rPr lang="en-US" sz="3200" dirty="0"/>
              <a:t>Example (newborn </a:t>
            </a:r>
            <a:r>
              <a:rPr lang="en-US" sz="3200" dirty="0" smtClean="0"/>
              <a:t>add- FS only case)</a:t>
            </a:r>
            <a:endParaRPr lang="en-US" sz="3200" dirty="0"/>
          </a:p>
          <a:p>
            <a:pPr marL="0" indent="0">
              <a:buNone/>
            </a:pPr>
            <a:r>
              <a:rPr lang="en-US" sz="3200" dirty="0"/>
              <a:t>Baby Justin is born March 24</a:t>
            </a:r>
            <a:r>
              <a:rPr lang="en-US" sz="3200" baseline="30000" dirty="0"/>
              <a:t>th</a:t>
            </a:r>
            <a:r>
              <a:rPr lang="en-US" sz="3200" dirty="0"/>
              <a:t> and this is reported March 29</a:t>
            </a:r>
            <a:r>
              <a:rPr lang="en-US" sz="3200" baseline="30000" dirty="0"/>
              <a:t>th</a:t>
            </a:r>
            <a:r>
              <a:rPr lang="en-US" sz="3200" dirty="0"/>
              <a:t>. The supplement is effective April 1</a:t>
            </a:r>
            <a:r>
              <a:rPr lang="en-US" sz="3200" baseline="30000" dirty="0"/>
              <a:t>st</a:t>
            </a:r>
            <a:r>
              <a:rPr lang="en-US" sz="3200" dirty="0"/>
              <a:t>. You can run the case with April 1</a:t>
            </a:r>
            <a:r>
              <a:rPr lang="en-US" sz="3200" baseline="30000" dirty="0"/>
              <a:t>st</a:t>
            </a:r>
            <a:r>
              <a:rPr lang="en-US" sz="3200" dirty="0"/>
              <a:t> date to determine the correct amount of FoodShare for April since this benefit was already confirmed. You would then issue the auxiliary. </a:t>
            </a:r>
          </a:p>
          <a:p>
            <a:pPr marL="0" indent="0">
              <a:buNone/>
            </a:pP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50313" y="2956403"/>
            <a:ext cx="3135312" cy="2591431"/>
          </a:xfrm>
        </p:spPr>
      </p:pic>
      <p:sp>
        <p:nvSpPr>
          <p:cNvPr id="4" name="TextBox 3"/>
          <p:cNvSpPr txBox="1"/>
          <p:nvPr/>
        </p:nvSpPr>
        <p:spPr>
          <a:xfrm>
            <a:off x="0" y="6519134"/>
            <a:ext cx="12192000" cy="369332"/>
          </a:xfrm>
          <a:prstGeom prst="rect">
            <a:avLst/>
          </a:prstGeom>
          <a:noFill/>
        </p:spPr>
        <p:txBody>
          <a:bodyPr wrap="square" rtlCol="0">
            <a:spAutoFit/>
          </a:bodyPr>
          <a:lstStyle/>
          <a:p>
            <a:pPr algn="ctr"/>
            <a:r>
              <a:rPr lang="en-US" dirty="0" smtClean="0">
                <a:latin typeface="Algerian" panose="04020705040A02060702" pitchFamily="82" charset="0"/>
              </a:rPr>
              <a:t>7</a:t>
            </a:r>
            <a:endParaRPr lang="en-US" dirty="0">
              <a:latin typeface="Algerian" panose="04020705040A02060702" pitchFamily="82" charset="0"/>
            </a:endParaRPr>
          </a:p>
        </p:txBody>
      </p:sp>
    </p:spTree>
    <p:extLst>
      <p:ext uri="{BB962C8B-B14F-4D97-AF65-F5344CB8AC3E}">
        <p14:creationId xmlns:p14="http://schemas.microsoft.com/office/powerpoint/2010/main" val="358079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TotalTime>
  <Words>3258</Words>
  <Application>Microsoft Office PowerPoint</Application>
  <PresentationFormat>Widescreen</PresentationFormat>
  <Paragraphs>231</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Algerian</vt:lpstr>
      <vt:lpstr>Arial</vt:lpstr>
      <vt:lpstr>Calibri</vt:lpstr>
      <vt:lpstr>Calibri Light</vt:lpstr>
      <vt:lpstr>Times New Roman</vt:lpstr>
      <vt:lpstr>Office Theme</vt:lpstr>
      <vt:lpstr>Running With Dates</vt:lpstr>
      <vt:lpstr>PowerPoint Presentation</vt:lpstr>
      <vt:lpstr> It is imperative to run with dates in CARES only when absolutely necessary. There are various circumstances that require you to run a case with dates. Some of the most common uses in running with dates are: </vt:lpstr>
      <vt:lpstr>Newborn/Person Add   </vt:lpstr>
      <vt:lpstr>PowerPoint Presentation</vt:lpstr>
      <vt:lpstr>    </vt:lpstr>
      <vt:lpstr>Recalculation of Benefits: Auxiliaries   </vt:lpstr>
      <vt:lpstr>PowerPoint Presentation</vt:lpstr>
      <vt:lpstr>Confirming the benefit for a month that has already been issued (or after AA in current month) will not issue FS. You will need to complete an auxiliary to issue the FoodShare benefit.  </vt:lpstr>
      <vt:lpstr>PowerPoint Presentation</vt:lpstr>
      <vt:lpstr>Issuing Auxiliaries</vt:lpstr>
      <vt:lpstr>PowerPoint Presentation</vt:lpstr>
      <vt:lpstr>Click the Run eligibility with Date button, enter the date, and then check the Determine Potential FoodShare Supplement box.</vt:lpstr>
      <vt:lpstr>If CARES determines the correct amount, hit the Issue system calculated supplement amount button and select the supplement reason(s).  If you don’t like the determination, Click the Continue with Driver/No supplement or Budget button.</vt:lpstr>
      <vt:lpstr>If you wish to issue an auxiliary manually, you may use the screen below.  FoodShare supplement codes are to the right.  After you complete the details, select add.  Always remember to notify your lead worker or supervisor for approval if your security clearance is less then a 50.</vt:lpstr>
      <vt:lpstr>Running with Dates: CTS Backdating Eligibility   </vt:lpstr>
      <vt:lpstr>PowerPoint Presentation</vt:lpstr>
      <vt:lpstr>PowerPoint Presentation</vt:lpstr>
      <vt:lpstr>Running with Dates: CTS Child Add</vt:lpstr>
      <vt:lpstr>Running with Dates: CTS Late Reviews</vt:lpstr>
      <vt:lpstr>Running with Dates: CTS and Retroactive SSI</vt:lpstr>
      <vt:lpstr>PowerPoint Presentation</vt:lpstr>
      <vt:lpstr>Running with Dates: Premiums </vt:lpstr>
      <vt:lpstr>PowerPoint Presentation</vt:lpstr>
      <vt:lpstr>PowerPoint Presentation</vt:lpstr>
      <vt:lpstr>Running with Dates: Decreased Premiums</vt:lpstr>
      <vt:lpstr>Healthcare Running with Dates: Person/Newborn Adds</vt:lpstr>
      <vt:lpstr>ChildCare</vt:lpstr>
      <vt:lpstr>PowerPoint Presentation</vt:lpstr>
      <vt:lpstr>PowerPoint Presentation</vt:lpstr>
      <vt:lpstr>PowerPoint Presentation</vt:lpstr>
      <vt:lpstr>Closure Reason Codes: The following closure reason codes will close a Child Care AG when an agency worker is running with dates after adverse action to confirm a Child Care closure for the next consecutive month:  Other closure codes will not allow you to confirm the closure, in those circumstances the worker will need to go into EBT CSAW and end the current authorization for the last day of the current month. </vt:lpstr>
      <vt:lpstr>THINGS TO REMEMBER:</vt:lpstr>
      <vt:lpstr>Continued:</vt:lpstr>
      <vt:lpstr>PowerPoint Presentation</vt:lpstr>
    </vt:vector>
  </TitlesOfParts>
  <Company>Dodge County State of 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With Dates</dc:title>
  <dc:creator>DeLaRosa, Jackie</dc:creator>
  <cp:lastModifiedBy>Unger, Paul</cp:lastModifiedBy>
  <cp:revision>73</cp:revision>
  <dcterms:created xsi:type="dcterms:W3CDTF">2016-02-19T16:34:23Z</dcterms:created>
  <dcterms:modified xsi:type="dcterms:W3CDTF">2024-02-21T15:19:57Z</dcterms:modified>
</cp:coreProperties>
</file>