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2"/>
  </p:notesMasterIdLst>
  <p:sldIdLst>
    <p:sldId id="256" r:id="rId2"/>
    <p:sldId id="274" r:id="rId3"/>
    <p:sldId id="285" r:id="rId4"/>
    <p:sldId id="257" r:id="rId5"/>
    <p:sldId id="258" r:id="rId6"/>
    <p:sldId id="260" r:id="rId7"/>
    <p:sldId id="261" r:id="rId8"/>
    <p:sldId id="263" r:id="rId9"/>
    <p:sldId id="264" r:id="rId10"/>
    <p:sldId id="271" r:id="rId11"/>
    <p:sldId id="269" r:id="rId12"/>
    <p:sldId id="266" r:id="rId13"/>
    <p:sldId id="262" r:id="rId14"/>
    <p:sldId id="275" r:id="rId15"/>
    <p:sldId id="276" r:id="rId16"/>
    <p:sldId id="277" r:id="rId17"/>
    <p:sldId id="278" r:id="rId18"/>
    <p:sldId id="279" r:id="rId19"/>
    <p:sldId id="286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9" autoAdjust="0"/>
    <p:restoredTop sz="94660"/>
  </p:normalViewPr>
  <p:slideViewPr>
    <p:cSldViewPr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14574"/>
    </p:cViewPr>
  </p:sorterViewPr>
  <p:notesViewPr>
    <p:cSldViewPr>
      <p:cViewPr varScale="1">
        <p:scale>
          <a:sx n="60" d="100"/>
          <a:sy n="60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7F3D-C657-4543-BC2E-61472E751F0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9A197-2352-4D00-8A9E-9C98549BA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3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197-2352-4D00-8A9E-9C98549BA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6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197-2352-4D00-8A9E-9C98549BA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6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2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9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00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5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4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5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6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5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1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D6A76F-5253-4DBC-954C-49AAFBF163AC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11290-3AE5-4B9E-A609-E23851C4A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64267"/>
            <a:ext cx="7315201" cy="154093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SWICA Processing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Joan Corcoran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858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*** Resolve It***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are </a:t>
            </a:r>
            <a:r>
              <a:rPr lang="en-US" sz="2000" dirty="0" smtClean="0"/>
              <a:t>only </a:t>
            </a:r>
            <a:r>
              <a:rPr lang="en-US" sz="2000" dirty="0"/>
              <a:t>2 statuses </a:t>
            </a:r>
            <a:r>
              <a:rPr lang="en-US" sz="2000" dirty="0" smtClean="0"/>
              <a:t>that you should </a:t>
            </a:r>
            <a:r>
              <a:rPr lang="en-US" sz="2000" dirty="0"/>
              <a:t>be </a:t>
            </a:r>
            <a:r>
              <a:rPr lang="en-US" sz="2000" dirty="0" smtClean="0"/>
              <a:t>using: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5550" y="2095499"/>
            <a:ext cx="2476500" cy="838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Resolved – Elig Issue  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Resolved – No Impact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6" y="3208317"/>
            <a:ext cx="7592485" cy="346758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95550" y="2933698"/>
            <a:ext cx="1015553" cy="123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676399" y="4166260"/>
            <a:ext cx="1606103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6" y="3208317"/>
            <a:ext cx="7592485" cy="3467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3627966"/>
            <a:ext cx="1295400" cy="97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Choose </a:t>
            </a:r>
            <a:r>
              <a:rPr lang="en-US" sz="2000" dirty="0"/>
              <a:t>the appropriate discrepancy status:</a:t>
            </a:r>
          </a:p>
          <a:p>
            <a:r>
              <a:rPr lang="en-US" sz="4000" dirty="0">
                <a:solidFill>
                  <a:schemeClr val="tx2"/>
                </a:solidFill>
              </a:rPr>
              <a:t>Resolved – Eligibility </a:t>
            </a:r>
            <a:r>
              <a:rPr lang="en-US" sz="4000" dirty="0" smtClean="0">
                <a:solidFill>
                  <a:schemeClr val="tx2"/>
                </a:solidFill>
              </a:rPr>
              <a:t>Issue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	</a:t>
            </a:r>
            <a:r>
              <a:rPr lang="en-US" sz="2000" dirty="0" smtClean="0"/>
              <a:t>Use this when you have referred the case for OP, or pended the case for ongoing eligibility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Resolved </a:t>
            </a:r>
            <a:r>
              <a:rPr lang="en-US" sz="4000" dirty="0">
                <a:solidFill>
                  <a:schemeClr val="tx2"/>
                </a:solidFill>
              </a:rPr>
              <a:t>– No </a:t>
            </a:r>
            <a:r>
              <a:rPr lang="en-US" sz="4000" dirty="0" smtClean="0">
                <a:solidFill>
                  <a:schemeClr val="tx2"/>
                </a:solidFill>
              </a:rPr>
              <a:t>impact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 	</a:t>
            </a:r>
            <a:r>
              <a:rPr lang="en-US" sz="2000" dirty="0" smtClean="0"/>
              <a:t>Use this when you have NOT referred the case for OP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600" dirty="0" smtClean="0"/>
              <a:t>Both of these codes will remove the SWICA work item completely off the dashboard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RESOLVED!!!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/>
              <a:t>In order to mark a SWICA discrepancy as resolved, worker(s) must:</a:t>
            </a:r>
          </a:p>
          <a:p>
            <a:pPr lvl="0" indent="-342900"/>
            <a:r>
              <a:rPr lang="en-US" sz="2400" dirty="0"/>
              <a:t>Review the information to determine if there is a possibility of an error;</a:t>
            </a:r>
          </a:p>
          <a:p>
            <a:pPr lvl="0" indent="-342900"/>
            <a:r>
              <a:rPr lang="en-US" sz="2400" dirty="0"/>
              <a:t>Contact the household or collateral contacts to verify the discrepancy, </a:t>
            </a:r>
            <a:r>
              <a:rPr lang="en-US" sz="2400" dirty="0" smtClean="0"/>
              <a:t>and/or;</a:t>
            </a:r>
            <a:endParaRPr lang="en-US" sz="2400" dirty="0"/>
          </a:p>
          <a:p>
            <a:pPr lvl="0" indent="-342900"/>
            <a:r>
              <a:rPr lang="en-US" sz="2400" dirty="0" smtClean="0"/>
              <a:t>Case </a:t>
            </a:r>
            <a:r>
              <a:rPr lang="en-US" sz="2400" dirty="0"/>
              <a:t>should be referred to </a:t>
            </a:r>
            <a:r>
              <a:rPr lang="en-US" sz="2400" dirty="0" smtClean="0"/>
              <a:t>OP, if </a:t>
            </a:r>
            <a:r>
              <a:rPr lang="en-US" sz="2400" dirty="0"/>
              <a:t>there’s a possibility OP has occurred</a:t>
            </a:r>
            <a:r>
              <a:rPr lang="en-US" sz="2400" dirty="0" smtClean="0"/>
              <a:t>.  </a:t>
            </a:r>
            <a:r>
              <a:rPr lang="en-US" sz="2400" dirty="0"/>
              <a:t>A benefit recovery claim does not have to be established prior to resolved. </a:t>
            </a:r>
          </a:p>
          <a:p>
            <a:pPr marL="11430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SWICA: When to Refer for 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Guidelines for determining if OP exists:</a:t>
            </a:r>
          </a:p>
          <a:p>
            <a:pPr lvl="1"/>
            <a:r>
              <a:rPr lang="en-US" sz="2600" dirty="0" smtClean="0"/>
              <a:t>CC case - refer if the parent failed to report an increase in income that would have impacted eligibility or the subsidy/co-payment amount</a:t>
            </a:r>
          </a:p>
          <a:p>
            <a:pPr lvl="1"/>
            <a:r>
              <a:rPr lang="en-US" sz="2600" dirty="0" smtClean="0"/>
              <a:t>FS case - refer overpayments resulting in at least $125</a:t>
            </a:r>
          </a:p>
          <a:p>
            <a:pPr lvl="1"/>
            <a:r>
              <a:rPr lang="en-US" sz="2600" dirty="0" smtClean="0"/>
              <a:t>BC only case - only refer MAGS  and MAGA cases that exceed 100% FPL</a:t>
            </a:r>
          </a:p>
          <a:p>
            <a:pPr lvl="1"/>
            <a:r>
              <a:rPr lang="en-US" sz="2600" dirty="0" smtClean="0"/>
              <a:t>EBD MA case - refer for all unreported income</a:t>
            </a:r>
          </a:p>
          <a:p>
            <a:pPr lvl="1"/>
            <a:r>
              <a:rPr lang="en-US" sz="2600" dirty="0"/>
              <a:t>CTS </a:t>
            </a:r>
            <a:r>
              <a:rPr lang="en-US" sz="2600" dirty="0" smtClean="0"/>
              <a:t>case - Refer </a:t>
            </a:r>
            <a:r>
              <a:rPr lang="en-US" sz="2600" dirty="0"/>
              <a:t>for changes resulting in a loss of </a:t>
            </a:r>
            <a:r>
              <a:rPr lang="en-US" sz="2600" dirty="0" smtClean="0"/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17847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Resolved Eligibility 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43434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When </a:t>
            </a:r>
            <a:r>
              <a:rPr lang="en-US" dirty="0"/>
              <a:t>the case has a </a:t>
            </a:r>
            <a:r>
              <a:rPr lang="en-US" dirty="0" smtClean="0"/>
              <a:t>potential </a:t>
            </a:r>
            <a:r>
              <a:rPr lang="en-US" dirty="0"/>
              <a:t>for </a:t>
            </a:r>
            <a:r>
              <a:rPr lang="en-US" dirty="0" smtClean="0"/>
              <a:t>OP</a:t>
            </a:r>
            <a:r>
              <a:rPr lang="en-US" dirty="0"/>
              <a:t>, </a:t>
            </a:r>
            <a:r>
              <a:rPr lang="en-US" dirty="0" smtClean="0"/>
              <a:t>enter the case into BRITS and </a:t>
            </a:r>
            <a:r>
              <a:rPr lang="en-US" dirty="0"/>
              <a:t>Fraud/OP will request the </a:t>
            </a:r>
            <a:r>
              <a:rPr lang="en-US" dirty="0" smtClean="0"/>
              <a:t>verification 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Potential </a:t>
            </a:r>
            <a:r>
              <a:rPr lang="en-US" dirty="0" smtClean="0"/>
              <a:t>Regular OP –</a:t>
            </a:r>
          </a:p>
          <a:p>
            <a:r>
              <a:rPr lang="en-US" dirty="0" smtClean="0"/>
              <a:t>Select Claim Investigation (normally) – SWICA – Earned Income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Follow </a:t>
            </a:r>
            <a:r>
              <a:rPr lang="en-US" dirty="0"/>
              <a:t>the SWICA </a:t>
            </a:r>
            <a:r>
              <a:rPr lang="en-US" dirty="0" smtClean="0"/>
              <a:t>Case </a:t>
            </a:r>
            <a:r>
              <a:rPr lang="en-US" dirty="0"/>
              <a:t>Comment template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Potential  </a:t>
            </a:r>
            <a:r>
              <a:rPr lang="en-US" dirty="0" smtClean="0"/>
              <a:t>Low Priority OP –</a:t>
            </a:r>
          </a:p>
          <a:p>
            <a:r>
              <a:rPr lang="en-US" dirty="0" smtClean="0"/>
              <a:t>Select Claim Investigation (normally) – SWICA – Unresolved Aging Discrepancy.  Some examples of low priority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MAGC premium only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FS – Monthly allotment of less than $100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Overpayments that are expected to be under $500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1 quarter SWICA’s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BRITS</a:t>
            </a:r>
            <a:r>
              <a:rPr lang="en-US" sz="3600" dirty="0"/>
              <a:t> </a:t>
            </a:r>
            <a:r>
              <a:rPr lang="en-US" sz="3600" dirty="0" smtClean="0"/>
              <a:t>Processes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Almost all SWICA referrals should use a combination of Claim Investigation – SWICA – Earned Income (normal priority)/Unresolved Aging Discrepancies (low priority)</a:t>
            </a:r>
            <a:endParaRPr lang="en-US" sz="1400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“Fraud Investigation” should only be used when the customer provides clearly misleading information at renewal/SMRF, forging documents, household comp issues, etc.</a:t>
            </a:r>
            <a:endParaRPr lang="en-US" sz="1400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limit on the OP </a:t>
            </a:r>
            <a:r>
              <a:rPr lang="en-US" dirty="0" smtClean="0"/>
              <a:t>amount</a:t>
            </a:r>
          </a:p>
          <a:p>
            <a:endParaRPr lang="en-US" dirty="0" smtClean="0"/>
          </a:p>
          <a:p>
            <a:r>
              <a:rPr lang="en-US" dirty="0" smtClean="0"/>
              <a:t>Do not select “Agency Error” as an option.  Instead comment in Brits if it is potentially an agency error</a:t>
            </a:r>
            <a:endParaRPr lang="en-US" sz="1400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Try to avoid multiple referrals, simply add comments to the pending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9834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A Healthcare Overpayment Amount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41538"/>
            <a:ext cx="67056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pc1\AppData\Local\Microsoft\Windows\Temporary Internet Files\Content.IE5\AQWELWHB\Arrow-Right-12325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36000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953000"/>
            <a:ext cx="7772400" cy="1752600"/>
          </a:xfrm>
        </p:spPr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799" y="3200400"/>
            <a:ext cx="7772401" cy="167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Enter </a:t>
            </a:r>
            <a:r>
              <a:rPr lang="en-US" dirty="0"/>
              <a:t>the Member ID and the begin and end </a:t>
            </a:r>
            <a:r>
              <a:rPr lang="en-US" dirty="0" smtClean="0"/>
              <a:t>date.  Once this information is entered, select “Generate”.  This will bring up a separate report.  Add together the “Net Paid Medicaid” and “Net Capitation” amounts.  This is the OP amount.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2895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6953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6438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133600"/>
            <a:ext cx="76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There are 3 different situations that may have affected eligibility, subsidy amount, or co-payment amount (CC Handbook 4.3.2)</a:t>
            </a: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Household income exceeded 85% of State Median Income (SMI) for 2 consecutive months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case was in gradual phase out or exit co-payment period, and the income exceeded the next 5% of the FPL above reported income for 2 consecutive months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case had an initial application or annual renewal in the quarter and the income was $250 or more above reported income for 2 consecutive months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7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685799"/>
          </a:xfrm>
        </p:spPr>
        <p:txBody>
          <a:bodyPr/>
          <a:lstStyle/>
          <a:p>
            <a:r>
              <a:rPr lang="en-US" dirty="0" smtClean="0"/>
              <a:t>CHILD CARE FLOW CHART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3810000" cy="52578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6001"/>
            <a:ext cx="4038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Capital Tracking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All discrepancies are in the “</a:t>
            </a:r>
            <a:r>
              <a:rPr lang="en-US" b="1" dirty="0"/>
              <a:t>Not Started</a:t>
            </a:r>
            <a:r>
              <a:rPr lang="en-US" dirty="0"/>
              <a:t>” </a:t>
            </a:r>
            <a:r>
              <a:rPr lang="en-US" dirty="0" smtClean="0"/>
              <a:t>status.  While the State training includes the “Pending for Ongoing Eligibility” status, we </a:t>
            </a:r>
            <a:r>
              <a:rPr lang="en-US" dirty="0"/>
              <a:t>are </a:t>
            </a:r>
            <a:r>
              <a:rPr lang="en-US" dirty="0" smtClean="0"/>
              <a:t>only going to be changing </a:t>
            </a:r>
            <a:r>
              <a:rPr lang="en-US" dirty="0"/>
              <a:t>the status to “complete” by using these two statuses:</a:t>
            </a:r>
          </a:p>
          <a:p>
            <a:pPr marL="114300" indent="0">
              <a:buNone/>
            </a:pPr>
            <a:r>
              <a:rPr lang="en-US" b="1" dirty="0"/>
              <a:t>Resolved – Eligibility Issue</a:t>
            </a:r>
          </a:p>
          <a:p>
            <a:pPr marL="114300" indent="0">
              <a:buNone/>
            </a:pPr>
            <a:r>
              <a:rPr lang="en-US" b="1" dirty="0"/>
              <a:t>Resolved – No impact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How are the </a:t>
            </a:r>
            <a:r>
              <a:rPr lang="en-US" dirty="0" smtClean="0"/>
              <a:t>discrepancies </a:t>
            </a:r>
            <a:r>
              <a:rPr lang="en-US" dirty="0"/>
              <a:t>being tracked for follow up?</a:t>
            </a:r>
          </a:p>
          <a:p>
            <a:r>
              <a:rPr lang="en-US" b="1" i="1" dirty="0" smtClean="0"/>
              <a:t>Pending for Ongoing Eligibility</a:t>
            </a:r>
            <a:r>
              <a:rPr lang="en-US" dirty="0" smtClean="0"/>
              <a:t>- </a:t>
            </a:r>
            <a:r>
              <a:rPr lang="en-US" dirty="0"/>
              <a:t>Worker pends for employment verification to correct future benefit . Follow the normal 10 day work item alert  to check for verification </a:t>
            </a:r>
            <a:r>
              <a:rPr lang="en-US" dirty="0" smtClean="0"/>
              <a:t>or </a:t>
            </a:r>
            <a:r>
              <a:rPr lang="en-US" dirty="0"/>
              <a:t>to NV if none is </a:t>
            </a:r>
            <a:r>
              <a:rPr lang="en-US" dirty="0" smtClean="0"/>
              <a:t>received</a:t>
            </a:r>
            <a:endParaRPr lang="en-US" dirty="0"/>
          </a:p>
          <a:p>
            <a:r>
              <a:rPr lang="en-US" b="1" i="1" dirty="0"/>
              <a:t>Potential Fraud or OP </a:t>
            </a:r>
            <a:r>
              <a:rPr lang="en-US" dirty="0"/>
              <a:t>– If once the </a:t>
            </a:r>
            <a:r>
              <a:rPr lang="en-US" dirty="0" smtClean="0"/>
              <a:t>worker </a:t>
            </a:r>
            <a:r>
              <a:rPr lang="en-US" dirty="0"/>
              <a:t>fixes current eligibility </a:t>
            </a:r>
            <a:r>
              <a:rPr lang="en-US" dirty="0" smtClean="0"/>
              <a:t>going forward </a:t>
            </a:r>
            <a:r>
              <a:rPr lang="en-US" dirty="0"/>
              <a:t>and </a:t>
            </a:r>
            <a:r>
              <a:rPr lang="en-US" dirty="0" smtClean="0"/>
              <a:t>there’s </a:t>
            </a:r>
            <a:r>
              <a:rPr lang="en-US" dirty="0"/>
              <a:t>potential for fraud or OP, the worker should send the </a:t>
            </a:r>
            <a:r>
              <a:rPr lang="en-US" dirty="0" smtClean="0"/>
              <a:t>BRITS </a:t>
            </a:r>
            <a:r>
              <a:rPr lang="en-US" dirty="0"/>
              <a:t>referral and the Fraud and OP </a:t>
            </a:r>
            <a:r>
              <a:rPr lang="en-US" dirty="0" smtClean="0"/>
              <a:t>unit will </a:t>
            </a:r>
            <a:r>
              <a:rPr lang="en-US" dirty="0"/>
              <a:t>track the case outside of </a:t>
            </a:r>
            <a:r>
              <a:rPr lang="en-US" dirty="0" smtClean="0"/>
              <a:t>CARES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7772400" cy="5333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Process Help 44.7.3 SWICA Flow Chart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9" y="1219200"/>
            <a:ext cx="887741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Check These Boxes!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NOT be utilizing this.  Please follow the normal OP/Fraud procedures.</a:t>
            </a:r>
          </a:p>
          <a:p>
            <a:endParaRPr lang="en-US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392363"/>
            <a:ext cx="7620000" cy="41909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181600" y="4972315"/>
            <a:ext cx="2286000" cy="4378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81600" y="4972315"/>
            <a:ext cx="2209800" cy="5140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81600" y="3657600"/>
            <a:ext cx="22860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81600" y="3657600"/>
            <a:ext cx="22098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When are SWICAs generated?</a:t>
            </a:r>
          </a:p>
          <a:p>
            <a:pPr lvl="1"/>
            <a:r>
              <a:rPr lang="en-US" sz="2800" dirty="0" smtClean="0"/>
              <a:t>When the earned income listed on the CWW employment screen is different than the wages that were reported to DWD from the employer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Quarterly match</a:t>
            </a:r>
          </a:p>
          <a:p>
            <a:endParaRPr lang="en-US" sz="3200" dirty="0" smtClean="0"/>
          </a:p>
          <a:p>
            <a:r>
              <a:rPr lang="en-US" sz="3200" dirty="0" smtClean="0"/>
              <a:t>When an AG goes over the reporting requirement FPL for all 3 months in the quarter for any program open during the entire quarter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Wrong SSN? Complete the Wage Correction Worksheet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2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7772400" cy="837296"/>
          </a:xfrm>
        </p:spPr>
        <p:txBody>
          <a:bodyPr/>
          <a:lstStyle/>
          <a:p>
            <a:r>
              <a:rPr lang="en-US" dirty="0" smtClean="0"/>
              <a:t>SWICA</a:t>
            </a:r>
            <a:endParaRPr lang="en-US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4" y="1040269"/>
            <a:ext cx="7369529" cy="120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294327" y="3948234"/>
            <a:ext cx="76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68758" y="3825240"/>
            <a:ext cx="914400" cy="41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7454" y="385175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235308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9752" y="2494091"/>
            <a:ext cx="779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on Discrepancies on the top menu bar, then click the magnifying glass to view the SWICA details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3765889"/>
            <a:ext cx="838200" cy="410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14800" y="3765889"/>
            <a:ext cx="914400" cy="162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95202" y="3201144"/>
            <a:ext cx="7381998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3" y="914018"/>
            <a:ext cx="7369530" cy="1338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1142097"/>
            <a:ext cx="1295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" y="3201144"/>
            <a:ext cx="8315325" cy="34861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3597162"/>
            <a:ext cx="838200" cy="228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3597162"/>
            <a:ext cx="685800" cy="58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SWICA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7" y="2275681"/>
            <a:ext cx="63722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Apply change reporting requirements to see if an OP exists. Remember that if income increased above their reporting threshold in month 1, the client has until the 10</a:t>
            </a:r>
            <a:r>
              <a:rPr lang="en-US" sz="2800" baseline="30000" dirty="0"/>
              <a:t>th</a:t>
            </a:r>
            <a:r>
              <a:rPr lang="en-US" sz="2800" dirty="0"/>
              <a:t> of month 2 to report this change and the benefits will be </a:t>
            </a:r>
            <a:r>
              <a:rPr lang="en-US" sz="2800" dirty="0" smtClean="0"/>
              <a:t>impacted </a:t>
            </a:r>
            <a:r>
              <a:rPr lang="en-US" sz="2800" dirty="0"/>
              <a:t>starting in month </a:t>
            </a:r>
            <a:r>
              <a:rPr lang="en-US" sz="2800" dirty="0" smtClean="0"/>
              <a:t>3</a:t>
            </a:r>
            <a:endParaRPr lang="en-US" sz="2800" dirty="0"/>
          </a:p>
          <a:p>
            <a:pPr lvl="1"/>
            <a:r>
              <a:rPr lang="en-US" sz="2400" dirty="0"/>
              <a:t>Example: Income increase over 130% FPL in July. Client must report this change by August 10. Benefits change based on this new income starting September </a:t>
            </a:r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01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838199"/>
          </a:xfrm>
        </p:spPr>
        <p:txBody>
          <a:bodyPr/>
          <a:lstStyle/>
          <a:p>
            <a:r>
              <a:rPr lang="en-US" dirty="0" smtClean="0"/>
              <a:t>SWICA: Processing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5635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need to pend for EI verification if the job has ended</a:t>
            </a:r>
          </a:p>
          <a:p>
            <a:r>
              <a:rPr lang="en-US" sz="2400" dirty="0" smtClean="0"/>
              <a:t>If referred for OP and verification is needed, Fraud/OP will request the verification of the previous employment</a:t>
            </a:r>
          </a:p>
          <a:p>
            <a:r>
              <a:rPr lang="en-US" sz="2400" dirty="0" smtClean="0"/>
              <a:t>Make sure that you are using proper begin dates from when the employment actually began</a:t>
            </a:r>
          </a:p>
          <a:p>
            <a:r>
              <a:rPr lang="en-US" sz="2400" dirty="0" smtClean="0"/>
              <a:t>Make sure the case is updated so that ongoing income is budgeted correctly. This helps prevent multiple SWICAs for the same case. </a:t>
            </a:r>
            <a:r>
              <a:rPr lang="en-US" sz="2400" b="1" u="sng" dirty="0" smtClean="0"/>
              <a:t>You need to also make sure a FEIN number is entered for the employer</a:t>
            </a:r>
          </a:p>
          <a:p>
            <a:r>
              <a:rPr lang="en-US" sz="2400" dirty="0" smtClean="0"/>
              <a:t>Timeline for processing SWICAs is 45 </a:t>
            </a:r>
            <a:r>
              <a:rPr lang="en-US" sz="2400" i="1" u="sng" dirty="0" smtClean="0"/>
              <a:t>calendar</a:t>
            </a:r>
            <a:r>
              <a:rPr lang="en-US" sz="2400" dirty="0" smtClean="0"/>
              <a:t> days</a:t>
            </a:r>
          </a:p>
          <a:p>
            <a:r>
              <a:rPr lang="en-US" sz="2400" dirty="0" smtClean="0"/>
              <a:t>Try to process 3-5 SWICAs per day, during your protected time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8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SWICA: Important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When clearing the SWICA, you will need to add text to the automatic case comments</a:t>
            </a:r>
          </a:p>
          <a:p>
            <a:pPr lvl="0"/>
            <a:r>
              <a:rPr lang="en-US" sz="2800" dirty="0"/>
              <a:t>Review the information to determine if there is a possibility of an </a:t>
            </a:r>
            <a:r>
              <a:rPr lang="en-US" sz="2800" dirty="0" smtClean="0"/>
              <a:t>error</a:t>
            </a:r>
            <a:endParaRPr lang="en-US" sz="2800" dirty="0"/>
          </a:p>
          <a:p>
            <a:pPr lvl="0"/>
            <a:r>
              <a:rPr lang="en-US" sz="2800" dirty="0"/>
              <a:t>Contact the household or collateral contacts to verify the </a:t>
            </a:r>
            <a:r>
              <a:rPr lang="en-US" sz="2800" dirty="0" smtClean="0"/>
              <a:t>discrepancy</a:t>
            </a:r>
            <a:endParaRPr lang="en-US" sz="2800" dirty="0"/>
          </a:p>
          <a:p>
            <a:pPr lvl="0"/>
            <a:r>
              <a:rPr lang="en-US" sz="2800" dirty="0" smtClean="0"/>
              <a:t>Check the notices for reporting requirements</a:t>
            </a:r>
          </a:p>
          <a:p>
            <a:pPr lvl="0"/>
            <a:r>
              <a:rPr lang="en-US" sz="2800" dirty="0" smtClean="0"/>
              <a:t>Make sure that when you end date employment, you are using the month/year that income actually ended</a:t>
            </a:r>
            <a:endParaRPr lang="en-US" sz="2800" dirty="0"/>
          </a:p>
          <a:p>
            <a:pPr marL="11430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4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1696</TotalTime>
  <Words>1102</Words>
  <Application>Microsoft Office PowerPoint</Application>
  <PresentationFormat>On-screen Show (4:3)</PresentationFormat>
  <Paragraphs>106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Celestial</vt:lpstr>
      <vt:lpstr>SWICA Processing</vt:lpstr>
      <vt:lpstr>Capital Tracking Mechanism</vt:lpstr>
      <vt:lpstr>Don’t Check These Boxes!</vt:lpstr>
      <vt:lpstr>SWICA</vt:lpstr>
      <vt:lpstr>SWICA</vt:lpstr>
      <vt:lpstr>SWICA</vt:lpstr>
      <vt:lpstr>SWICA</vt:lpstr>
      <vt:lpstr>SWICA: Processing Tips</vt:lpstr>
      <vt:lpstr>SWICA: Important Reminders</vt:lpstr>
      <vt:lpstr>  *** Resolve It*** </vt:lpstr>
      <vt:lpstr>RESOLVED!!!</vt:lpstr>
      <vt:lpstr>RESOLVED!!!</vt:lpstr>
      <vt:lpstr>SWICA: When to Refer for OP</vt:lpstr>
      <vt:lpstr>Resolved Eligibility Issue</vt:lpstr>
      <vt:lpstr>BRITS Processes</vt:lpstr>
      <vt:lpstr>Finding A Healthcare Overpayment Amount</vt:lpstr>
      <vt:lpstr>-</vt:lpstr>
      <vt:lpstr>Child Care</vt:lpstr>
      <vt:lpstr>CHILD CARE FLOW CHART </vt:lpstr>
      <vt:lpstr>Process Help 44.7.3 SWICA Flow Chart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SWICAs</dc:title>
  <dc:creator>Bell, Bridget</dc:creator>
  <cp:lastModifiedBy>Corcoran, Joan</cp:lastModifiedBy>
  <cp:revision>150</cp:revision>
  <dcterms:created xsi:type="dcterms:W3CDTF">2015-02-26T15:02:53Z</dcterms:created>
  <dcterms:modified xsi:type="dcterms:W3CDTF">2022-05-04T16:13:38Z</dcterms:modified>
  <cp:contentStatus/>
</cp:coreProperties>
</file>